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347" r:id="rId3"/>
    <p:sldId id="335" r:id="rId4"/>
    <p:sldId id="350" r:id="rId5"/>
    <p:sldId id="352" r:id="rId6"/>
    <p:sldId id="329" r:id="rId7"/>
    <p:sldId id="348" r:id="rId8"/>
    <p:sldId id="355" r:id="rId9"/>
    <p:sldId id="342" r:id="rId10"/>
    <p:sldId id="343" r:id="rId11"/>
    <p:sldId id="333" r:id="rId12"/>
    <p:sldId id="334" r:id="rId13"/>
    <p:sldId id="357" r:id="rId14"/>
    <p:sldId id="358" r:id="rId15"/>
    <p:sldId id="370" r:id="rId16"/>
    <p:sldId id="349" r:id="rId17"/>
    <p:sldId id="365" r:id="rId18"/>
    <p:sldId id="366" r:id="rId19"/>
    <p:sldId id="367" r:id="rId20"/>
    <p:sldId id="359" r:id="rId21"/>
    <p:sldId id="360" r:id="rId22"/>
    <p:sldId id="362" r:id="rId23"/>
    <p:sldId id="353" r:id="rId24"/>
    <p:sldId id="369" r:id="rId25"/>
    <p:sldId id="364" r:id="rId26"/>
    <p:sldId id="361" r:id="rId2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CC"/>
    <a:srgbClr val="FF3300"/>
    <a:srgbClr val="FF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>
        <p:scale>
          <a:sx n="95" d="100"/>
          <a:sy n="95" d="100"/>
        </p:scale>
        <p:origin x="-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599EAF1A-6F0A-4AA0-B684-347B5A5E0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5BC66-4EFA-4F88-93EE-55D4AD8A995A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237" tIns="45289" rIns="90237" bIns="45289" anchor="b"/>
          <a:lstStyle/>
          <a:p>
            <a:pPr algn="r" defTabSz="433388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865188" algn="l"/>
                <a:tab pos="1728788" algn="l"/>
                <a:tab pos="2593975" algn="l"/>
                <a:tab pos="3460750" algn="l"/>
                <a:tab pos="4324350" algn="l"/>
                <a:tab pos="5189538" algn="l"/>
                <a:tab pos="6054725" algn="l"/>
                <a:tab pos="6918325" algn="l"/>
                <a:tab pos="7783513" algn="l"/>
                <a:tab pos="8650288" algn="l"/>
                <a:tab pos="9513888" algn="l"/>
              </a:tabLst>
            </a:pPr>
            <a:fld id="{DCEC092A-C804-44E6-92D0-ADB6F9308485}" type="slidenum">
              <a:rPr lang="en-GB" sz="1200">
                <a:solidFill>
                  <a:srgbClr val="000000"/>
                </a:solidFill>
              </a:rPr>
              <a:pPr algn="r" defTabSz="433388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865188" algn="l"/>
                  <a:tab pos="1728788" algn="l"/>
                  <a:tab pos="2593975" algn="l"/>
                  <a:tab pos="3460750" algn="l"/>
                  <a:tab pos="4324350" algn="l"/>
                  <a:tab pos="5189538" algn="l"/>
                  <a:tab pos="6054725" algn="l"/>
                  <a:tab pos="6918325" algn="l"/>
                  <a:tab pos="7783513" algn="l"/>
                  <a:tab pos="8650288" algn="l"/>
                  <a:tab pos="9513888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1179513" y="685800"/>
            <a:ext cx="45005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2" tIns="43246" rIns="86492" bIns="43246" anchor="ctr"/>
          <a:lstStyle/>
          <a:p>
            <a:pPr defTabSz="433388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132100" name="Text Box 2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lIns="90237" tIns="45289" rIns="90237" bIns="45289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8D07F7-B8E7-4AD8-AD06-FB2029DD6F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1E7B0C-6742-47C7-8A9D-B2C4790F7FAC}" type="slidenum">
              <a:rPr lang="en-US"/>
              <a:pPr/>
              <a:t>20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25935" y="685728"/>
            <a:ext cx="5007733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0" y="4342450"/>
            <a:ext cx="5481914" cy="420062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FD6C1-3F3A-4154-A82B-3D06CDF2B182}" type="slidenum">
              <a:rPr lang="en-US"/>
              <a:pPr/>
              <a:t>21</a:t>
            </a:fld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25935" y="685728"/>
            <a:ext cx="5007733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0" y="4342450"/>
            <a:ext cx="5481914" cy="420062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541E76E-24B6-4338-AA86-CEB714B105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3383F089-C898-48A6-8F03-31AC55F4E5D7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1645920"/>
            <a:ext cx="9144000" cy="1295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5">
                  <a:lumMod val="75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65" charset="2"/>
              <a:buChar char="l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819400"/>
            <a:ext cx="9144000" cy="0"/>
          </a:xfrm>
          <a:prstGeom prst="line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-65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E6D315F-CABB-43EE-A05E-01ACB3258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31" y="1645920"/>
            <a:ext cx="8720137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152400"/>
            <a:ext cx="7653337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127558" y="6504328"/>
            <a:ext cx="1935162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703"/>
              </a:buClr>
              <a:buSzTx/>
              <a:buFont typeface="Wingdings" charset="2"/>
              <a:buNone/>
              <a:tabLst/>
            </a:pPr>
            <a:fld id="{91332CB1-D7A6-F344-ACD2-D9F6231DD4A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B703"/>
                </a:buClr>
                <a:buSzTx/>
                <a:buFont typeface="Wingdings" charset="2"/>
                <a:buNone/>
                <a:tabLst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5">
                  <a:lumMod val="75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65" charset="2"/>
              <a:buChar char="l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152400"/>
            <a:ext cx="87201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r>
              <a:rPr lang="en-US" dirty="0" smtClean="0"/>
              <a:t>NFSv4.1/</a:t>
            </a:r>
            <a:r>
              <a:rPr lang="en-US" dirty="0" err="1" smtClean="0"/>
              <a:t>pNFS</a:t>
            </a:r>
            <a:r>
              <a:rPr lang="en-US" dirty="0" smtClean="0"/>
              <a:t> Update LISA 2012</a:t>
            </a:r>
            <a:endParaRPr lang="en-US" dirty="0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aseline="0">
                <a:latin typeface="Tahoma" pitchFamily="34" charset="0"/>
              </a:defRPr>
            </a:lvl1pPr>
          </a:lstStyle>
          <a:p>
            <a:fld id="{E6CF72EC-E104-4DF5-B154-CB964EAC86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1" r:id="rId3"/>
    <p:sldLayoutId id="2147483743" r:id="rId4"/>
    <p:sldLayoutId id="2147483744" r:id="rId5"/>
    <p:sldLayoutId id="214748375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aseline="0">
          <a:solidFill>
            <a:schemeClr val="bg2">
              <a:lumMod val="75000"/>
            </a:schemeClr>
          </a:solidFill>
          <a:latin typeface="Tahoma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 baseline="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 baseline="0">
          <a:solidFill>
            <a:schemeClr val="tx1"/>
          </a:solidFill>
          <a:latin typeface="Tahoma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 baseline="0">
          <a:solidFill>
            <a:schemeClr val="tx1"/>
          </a:solidFill>
          <a:latin typeface="Tahoma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 baseline="0">
          <a:solidFill>
            <a:schemeClr val="tx1"/>
          </a:solidFill>
          <a:latin typeface="Tahoma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baseline="0">
          <a:solidFill>
            <a:schemeClr val="tx1"/>
          </a:solidFill>
          <a:latin typeface="Tahoma" pitchFamily="34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65" charset="2"/>
        <a:buChar char="l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65" charset="2"/>
        <a:buChar char="l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65" charset="2"/>
        <a:buChar char="l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65" charset="2"/>
        <a:buChar char="l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@tonian.com" TargetMode="External"/><Relationship Id="rId2" Type="http://schemas.openxmlformats.org/officeDocument/2006/relationships/hyperlink" Target="mailto:bhalevy@tonian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fs-ganesha.sf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github.com/phdeniel/nfs-ganesha.g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getFile.py/access?contribId=41&amp;sessionId=3&amp;resId=1&amp;materialId=slides&amp;confId=19902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gif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uniper.net/us/en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edoraproject.org/get-fedora" TargetMode="External"/><Relationship Id="rId7" Type="http://schemas.openxmlformats.org/officeDocument/2006/relationships/hyperlink" Target="mailto:douglas@tonian.com" TargetMode="External"/><Relationship Id="rId2" Type="http://schemas.openxmlformats.org/officeDocument/2006/relationships/hyperlink" Target="http://www.citi.umich.edu/projects/nfsv4/windo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mc@netapp.com" TargetMode="External"/><Relationship Id="rId5" Type="http://schemas.openxmlformats.org/officeDocument/2006/relationships/hyperlink" Target="mailto:steved@redhat.com" TargetMode="External"/><Relationship Id="rId4" Type="http://schemas.openxmlformats.org/officeDocument/2006/relationships/hyperlink" Target="http://wiki.linux-nfs.org/wiki/index.php/PNFS_Develop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linux-nfs.org/wiki/index.php/PNFS_Develop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February 13</a:t>
            </a:r>
          </a:p>
          <a:p>
            <a:r>
              <a:rPr lang="en-US" sz="2000" dirty="0" smtClean="0"/>
              <a:t>FAST 2013</a:t>
            </a:r>
          </a:p>
          <a:p>
            <a:endParaRPr lang="en-US" dirty="0" smtClean="0"/>
          </a:p>
          <a:p>
            <a:r>
              <a:rPr lang="en-US" sz="2000" dirty="0" smtClean="0"/>
              <a:t>NFSv4.1 </a:t>
            </a:r>
            <a:r>
              <a:rPr lang="en-US" sz="2000" dirty="0" smtClean="0"/>
              <a:t>and </a:t>
            </a:r>
            <a:r>
              <a:rPr lang="en-US" sz="2000" dirty="0" err="1" smtClean="0"/>
              <a:t>pNFS</a:t>
            </a:r>
            <a:r>
              <a:rPr lang="en-US" sz="2000" dirty="0" smtClean="0"/>
              <a:t> </a:t>
            </a:r>
            <a:r>
              <a:rPr lang="en-US" sz="2000" dirty="0" smtClean="0"/>
              <a:t>product community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NFSv4.1/</a:t>
            </a:r>
            <a:r>
              <a:rPr lang="en-US" sz="2400" dirty="0" err="1" smtClean="0"/>
              <a:t>pNFS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Commercial &amp; Open Solutions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 smtClean="0"/>
              <a:t>Ready </a:t>
            </a:r>
            <a:r>
              <a:rPr lang="en-US" sz="2400" dirty="0" smtClean="0"/>
              <a:t>for Prime Time </a:t>
            </a:r>
            <a:r>
              <a:rPr lang="en-US" sz="2400" dirty="0" smtClean="0"/>
              <a:t>Deployment”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pNFS Block Client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419600"/>
          </a:xfrm>
        </p:spPr>
        <p:txBody>
          <a:bodyPr/>
          <a:lstStyle/>
          <a:p>
            <a:r>
              <a:rPr lang="en-US" dirty="0" smtClean="0"/>
              <a:t>EMC support Linux pNFS block client</a:t>
            </a:r>
          </a:p>
          <a:p>
            <a:r>
              <a:rPr lang="en-US" dirty="0" smtClean="0"/>
              <a:t>New pNFS block client patches by EMC developers provide optimizations for performance in Linux Kernel 3.2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pNFS block client performance over </a:t>
            </a:r>
            <a:r>
              <a:rPr lang="en-US" dirty="0" err="1" smtClean="0"/>
              <a:t>iSCSI</a:t>
            </a:r>
            <a:r>
              <a:rPr lang="en-US" dirty="0" smtClean="0"/>
              <a:t> – read-100MB/sec; write-90MB/sec </a:t>
            </a:r>
            <a:endParaRPr lang="en-US" dirty="0"/>
          </a:p>
        </p:txBody>
      </p:sp>
      <p:pic>
        <p:nvPicPr>
          <p:cNvPr id="6" name="Picture 5" descr="em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23104"/>
            <a:ext cx="1095873" cy="41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16681"/>
              </p:ext>
            </p:extLst>
          </p:nvPr>
        </p:nvGraphicFramePr>
        <p:xfrm>
          <a:off x="1066800" y="2286000"/>
          <a:ext cx="6671733" cy="4078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4613"/>
                <a:gridCol w="1219040"/>
                <a:gridCol w="1219040"/>
                <a:gridCol w="1219040"/>
              </a:tblGrid>
              <a:tr h="48598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7.3.x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8.1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7-mode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8.1</a:t>
                      </a:r>
                      <a:r>
                        <a:rPr lang="en-US" sz="1400" b="1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US" sz="1400" b="1" baseline="0" dirty="0" smtClean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n-US" sz="1400" b="1" baseline="0" dirty="0" smtClean="0">
                          <a:latin typeface="+mj-lt"/>
                          <a:ea typeface="Calibri"/>
                          <a:cs typeface="Times New Roman"/>
                        </a:rPr>
                        <a:t>C-Mode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316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v3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1316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v4.0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3485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v4.0 </a:t>
                      </a: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with Delegations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3485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v4.0 </a:t>
                      </a: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with Referrals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1316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v4.1 </a:t>
                      </a: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3485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NFS v4.1 with pNFS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3485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Times New Roman"/>
                        </a:rPr>
                        <a:t>NFS v4.1 with Referrals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987"/>
                    </a:solidFill>
                  </a:tcPr>
                </a:tc>
              </a:tr>
              <a:tr h="334853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v4.1 with</a:t>
                      </a:r>
                      <a:r>
                        <a:rPr lang="en-US" sz="1400" b="1" baseline="0" dirty="0" smtClean="0">
                          <a:latin typeface="+mj-lt"/>
                          <a:ea typeface="Calibri"/>
                          <a:cs typeface="Times New Roman"/>
                        </a:rPr>
                        <a:t> Delegations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98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NFS v4.1 with </a:t>
                      </a:r>
                      <a:r>
                        <a:rPr lang="en-US" sz="1400" b="1" dirty="0" err="1">
                          <a:latin typeface="+mj-lt"/>
                          <a:ea typeface="Calibri"/>
                          <a:cs typeface="Times New Roman"/>
                        </a:rPr>
                        <a:t>pNFS</a:t>
                      </a:r>
                      <a:r>
                        <a:rPr lang="en-US" sz="1400" b="1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+mj-lt"/>
                          <a:ea typeface="Calibri"/>
                          <a:cs typeface="Times New Roman"/>
                        </a:rPr>
                        <a:t>and Delegations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37160" marR="137160" marT="73152" marB="9144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137160" marR="137160" marT="73152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NetApp NFS Support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038600"/>
          </a:xfrm>
        </p:spPr>
        <p:txBody>
          <a:bodyPr/>
          <a:lstStyle/>
          <a:p>
            <a:r>
              <a:rPr lang="en-US" dirty="0" smtClean="0"/>
              <a:t>Available: ONTAP 8.1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7571" y="0"/>
            <a:ext cx="656429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1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Cluster-Mode – Optimized Data Path with pNFS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09600" y="5105400"/>
            <a:ext cx="7924800" cy="129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Direct network path to volume</a:t>
            </a:r>
          </a:p>
          <a:p>
            <a:r>
              <a:rPr lang="en-US" dirty="0" smtClean="0"/>
              <a:t>Layout </a:t>
            </a:r>
            <a:r>
              <a:rPr lang="en-US" dirty="0" smtClean="0"/>
              <a:t>invalidation trigger </a:t>
            </a:r>
            <a:r>
              <a:rPr lang="en-US" dirty="0" smtClean="0"/>
              <a:t>new network path computation</a:t>
            </a:r>
          </a:p>
          <a:p>
            <a:r>
              <a:rPr lang="en-US" dirty="0" smtClean="0"/>
              <a:t>Automatic provisioning</a:t>
            </a:r>
          </a:p>
          <a:p>
            <a:r>
              <a:rPr lang="en-US" dirty="0" smtClean="0"/>
              <a:t>Minimum cluster traffic between nodes </a:t>
            </a:r>
          </a:p>
          <a:p>
            <a:r>
              <a:rPr lang="en-US" dirty="0" smtClean="0"/>
              <a:t>Faster response time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55318" y="1563410"/>
            <a:ext cx="5163671" cy="3308870"/>
            <a:chOff x="228600" y="1343526"/>
            <a:chExt cx="5486400" cy="3490084"/>
          </a:xfrm>
        </p:grpSpPr>
        <p:sp>
          <p:nvSpPr>
            <p:cNvPr id="70" name="Trapezoid 69"/>
            <p:cNvSpPr/>
            <p:nvPr/>
          </p:nvSpPr>
          <p:spPr bwMode="auto">
            <a:xfrm>
              <a:off x="4020671" y="3634543"/>
              <a:ext cx="1129553" cy="528696"/>
            </a:xfrm>
            <a:prstGeom prst="trapezoi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rapezoid 64"/>
            <p:cNvSpPr/>
            <p:nvPr/>
          </p:nvSpPr>
          <p:spPr bwMode="auto">
            <a:xfrm>
              <a:off x="874059" y="3722659"/>
              <a:ext cx="1129553" cy="528696"/>
            </a:xfrm>
            <a:prstGeom prst="trapezoid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89965" y="1784106"/>
              <a:ext cx="2097741" cy="19385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46" descr="FC-Disk_shelf-3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9503" y="4075123"/>
              <a:ext cx="1435474" cy="525025"/>
            </a:xfrm>
            <a:prstGeom prst="rect">
              <a:avLst/>
            </a:prstGeom>
            <a:noFill/>
          </p:spPr>
        </p:pic>
        <p:sp>
          <p:nvSpPr>
            <p:cNvPr id="8" name="Rounded Rectangle 7"/>
            <p:cNvSpPr/>
            <p:nvPr/>
          </p:nvSpPr>
          <p:spPr bwMode="auto">
            <a:xfrm>
              <a:off x="3455894" y="1784106"/>
              <a:ext cx="2097741" cy="19385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46" descr="FC-Disk_shelf-3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9306" y="4075123"/>
              <a:ext cx="1435474" cy="525025"/>
            </a:xfrm>
            <a:prstGeom prst="rect">
              <a:avLst/>
            </a:prstGeom>
            <a:noFill/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954741" y="1872222"/>
              <a:ext cx="1371600" cy="61681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551329" y="3105847"/>
              <a:ext cx="1775012" cy="5286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617259" y="1872222"/>
              <a:ext cx="1290918" cy="61681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b="1" dirty="0" smtClean="0"/>
                <a:t>N-Blade</a:t>
              </a:r>
            </a:p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NFS, Network, M-Host </a:t>
              </a:r>
            </a:p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Conversion to </a:t>
              </a:r>
              <a:r>
                <a:rPr lang="en-US" sz="800" dirty="0" err="1" smtClean="0"/>
                <a:t>SpinNP</a:t>
              </a:r>
              <a:endParaRPr lang="en-US" sz="800" dirty="0" smtClean="0"/>
            </a:p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VLDB/Name Lookup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617259" y="3105847"/>
              <a:ext cx="1775012" cy="52869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b="1" dirty="0" smtClean="0"/>
                <a:t>D-Blade</a:t>
              </a:r>
            </a:p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Network Stack, WAFL, Caching</a:t>
              </a:r>
            </a:p>
            <a:p>
              <a:pPr marL="0" indent="0" algn="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Meta-</a:t>
              </a:r>
              <a:r>
                <a:rPr lang="en-US" sz="800" dirty="0" err="1" smtClean="0"/>
                <a:t>data,data</a:t>
              </a:r>
              <a:r>
                <a:rPr lang="en-US" sz="800" dirty="0" smtClean="0"/>
                <a:t>, Locking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5400000">
              <a:off x="-116095" y="2355981"/>
              <a:ext cx="1497055" cy="8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807700" y="2797441"/>
              <a:ext cx="616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954741" y="1872222"/>
              <a:ext cx="1775012" cy="69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b="1" dirty="0" smtClean="0"/>
                <a:t>N-Blade</a:t>
              </a:r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NFS, Network, M-Host </a:t>
              </a:r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Conversion to </a:t>
              </a:r>
              <a:r>
                <a:rPr lang="en-US" sz="800" dirty="0" err="1" smtClean="0"/>
                <a:t>SpinNP</a:t>
              </a:r>
              <a:endParaRPr lang="en-US" sz="800" dirty="0" smtClean="0"/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VLDB/Name Lookup</a:t>
              </a:r>
            </a:p>
          </p:txBody>
        </p:sp>
        <p:pic>
          <p:nvPicPr>
            <p:cNvPr id="39" name="Picture 44" descr="Workgroup-Server-singl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647" y="1343526"/>
              <a:ext cx="1435474" cy="22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Straight Arrow Connector 44"/>
            <p:cNvCxnSpPr/>
            <p:nvPr/>
          </p:nvCxnSpPr>
          <p:spPr bwMode="auto">
            <a:xfrm rot="5400000" flipH="1" flipV="1">
              <a:off x="1292635" y="2796600"/>
              <a:ext cx="616812" cy="16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6" name="Rounded Rectangle 45"/>
            <p:cNvSpPr/>
            <p:nvPr/>
          </p:nvSpPr>
          <p:spPr bwMode="auto">
            <a:xfrm>
              <a:off x="2084294" y="2136570"/>
              <a:ext cx="1775012" cy="1321741"/>
            </a:xfrm>
            <a:prstGeom prst="roundRect">
              <a:avLst/>
            </a:prstGeom>
            <a:solidFill>
              <a:schemeClr val="tx2">
                <a:lumMod val="50000"/>
                <a:lumOff val="50000"/>
                <a:alpha val="5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Picture 11" descr="gigabit_ethernet_swit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9071" y="2400918"/>
              <a:ext cx="665629" cy="684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traight Arrow Connector 48"/>
            <p:cNvCxnSpPr/>
            <p:nvPr/>
          </p:nvCxnSpPr>
          <p:spPr bwMode="auto">
            <a:xfrm>
              <a:off x="228600" y="2665267"/>
              <a:ext cx="1855694" cy="18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228600" y="2929615"/>
              <a:ext cx="1855694" cy="18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3859306" y="2665267"/>
              <a:ext cx="1855694" cy="18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859306" y="2929615"/>
              <a:ext cx="1855694" cy="18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5400000" flipH="1" flipV="1">
              <a:off x="3955152" y="2796600"/>
              <a:ext cx="616812" cy="16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5400000" flipH="1" flipV="1">
              <a:off x="4439246" y="2796600"/>
              <a:ext cx="616812" cy="16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632012" y="3105847"/>
              <a:ext cx="16097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b="1" dirty="0" smtClean="0"/>
                <a:t>D-Blade</a:t>
              </a:r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Network stack, WAFL, Caching</a:t>
              </a:r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800" dirty="0" smtClean="0"/>
                <a:t>Meta-</a:t>
              </a:r>
              <a:r>
                <a:rPr lang="en-US" sz="800" dirty="0" err="1" smtClean="0"/>
                <a:t>data,data</a:t>
              </a:r>
              <a:r>
                <a:rPr lang="en-US" sz="800" dirty="0" smtClean="0"/>
                <a:t>, Locking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68388" y="2080603"/>
              <a:ext cx="776004" cy="320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 err="1" smtClean="0"/>
                <a:t>SpinNP</a:t>
              </a:r>
              <a:endParaRPr lang="en-US" sz="1200" b="1" dirty="0" smtClean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87706" y="3031224"/>
              <a:ext cx="1037388" cy="42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dirty="0" smtClean="0"/>
                <a:t>Gigabit Cluster </a:t>
              </a:r>
            </a:p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dirty="0" smtClean="0"/>
                <a:t>interconnect</a:t>
              </a:r>
            </a:p>
          </p:txBody>
        </p:sp>
        <p:pic>
          <p:nvPicPr>
            <p:cNvPr id="75" name="Picture 6" descr="C:\Users\PrestoGeorge\Desktop\Original-Cylinda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3612" y="4251356"/>
              <a:ext cx="322729" cy="473044"/>
            </a:xfrm>
            <a:prstGeom prst="rect">
              <a:avLst/>
            </a:prstGeom>
            <a:noFill/>
          </p:spPr>
        </p:pic>
        <p:pic>
          <p:nvPicPr>
            <p:cNvPr id="76" name="Picture 6" descr="C:\Users\PrestoGeorge\Desktop\Original-Cylindar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8624" y="4251356"/>
              <a:ext cx="322729" cy="473044"/>
            </a:xfrm>
            <a:prstGeom prst="rect">
              <a:avLst/>
            </a:prstGeom>
            <a:solidFill>
              <a:schemeClr val="accent2"/>
            </a:solidFill>
          </p:spPr>
        </p:pic>
        <p:grpSp>
          <p:nvGrpSpPr>
            <p:cNvPr id="3" name="Group 78"/>
            <p:cNvGrpSpPr/>
            <p:nvPr/>
          </p:nvGrpSpPr>
          <p:grpSpPr>
            <a:xfrm>
              <a:off x="368591" y="1872222"/>
              <a:ext cx="263420" cy="266929"/>
              <a:chOff x="7162800" y="990600"/>
              <a:chExt cx="248786" cy="2308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162800" y="990600"/>
                <a:ext cx="2487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 smtClean="0"/>
                  <a:t>1</a:t>
                </a:r>
              </a:p>
            </p:txBody>
          </p:sp>
        </p:grpSp>
        <p:grpSp>
          <p:nvGrpSpPr>
            <p:cNvPr id="5" name="Group 79"/>
            <p:cNvGrpSpPr/>
            <p:nvPr/>
          </p:nvGrpSpPr>
          <p:grpSpPr>
            <a:xfrm>
              <a:off x="1256097" y="2665267"/>
              <a:ext cx="263420" cy="266929"/>
              <a:chOff x="7162800" y="990600"/>
              <a:chExt cx="248786" cy="230832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162800" y="990600"/>
                <a:ext cx="2487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 smtClean="0"/>
                  <a:t>2</a:t>
                </a:r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483391" y="3765427"/>
              <a:ext cx="263420" cy="266929"/>
              <a:chOff x="7162800" y="990600"/>
              <a:chExt cx="248786" cy="230832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162800" y="990600"/>
                <a:ext cx="2487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 smtClean="0"/>
                  <a:t>3</a:t>
                </a: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 bwMode="auto">
            <a:xfrm rot="5400000">
              <a:off x="4172419" y="3898052"/>
              <a:ext cx="352464" cy="16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5400000">
              <a:off x="4693999" y="3895470"/>
              <a:ext cx="352464" cy="16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7" name="TextBox 96"/>
            <p:cNvSpPr txBox="1"/>
            <p:nvPr/>
          </p:nvSpPr>
          <p:spPr>
            <a:xfrm>
              <a:off x="1600200" y="2933471"/>
              <a:ext cx="881237" cy="26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dirty="0" smtClean="0"/>
                <a:t>Memory Bus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75212" y="2893368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900" dirty="0" smtClean="0"/>
                <a:t>  Memory Bus</a:t>
              </a:r>
            </a:p>
          </p:txBody>
        </p:sp>
        <p:grpSp>
          <p:nvGrpSpPr>
            <p:cNvPr id="13" name="Group 82"/>
            <p:cNvGrpSpPr/>
            <p:nvPr/>
          </p:nvGrpSpPr>
          <p:grpSpPr>
            <a:xfrm>
              <a:off x="2956390" y="1508143"/>
              <a:ext cx="248786" cy="264348"/>
              <a:chOff x="7162797" y="990600"/>
              <a:chExt cx="234965" cy="228600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162797" y="990600"/>
                <a:ext cx="234965" cy="19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 smtClean="0"/>
                  <a:t>4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066800" y="4572000"/>
              <a:ext cx="6783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100" dirty="0" smtClean="0"/>
                <a:t>Storage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67200" y="4572000"/>
              <a:ext cx="6783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100" dirty="0" smtClean="0"/>
                <a:t>Storage</a:t>
              </a: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1220805" y="1584158"/>
              <a:ext cx="263420" cy="266929"/>
              <a:chOff x="7162800" y="990600"/>
              <a:chExt cx="248786" cy="230832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162800" y="990600"/>
                <a:ext cx="2487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 smtClean="0"/>
                  <a:t>3</a:t>
                </a: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1155607" y="1524740"/>
              <a:ext cx="840" cy="3711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06121" y="1508143"/>
              <a:ext cx="313577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041900" y="1508143"/>
              <a:ext cx="0" cy="15977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5213724" y="1343526"/>
              <a:ext cx="0" cy="174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1906121" y="1381626"/>
              <a:ext cx="330760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5" name="Group 82"/>
            <p:cNvGrpSpPr/>
            <p:nvPr/>
          </p:nvGrpSpPr>
          <p:grpSpPr>
            <a:xfrm>
              <a:off x="5213724" y="2079240"/>
              <a:ext cx="248786" cy="264348"/>
              <a:chOff x="7162797" y="990600"/>
              <a:chExt cx="234965" cy="228600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7162800" y="990600"/>
                <a:ext cx="228600" cy="22860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 2" pitchFamily="18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162797" y="990600"/>
                <a:ext cx="234965" cy="19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900" dirty="0"/>
                  <a:t>5</a:t>
                </a:r>
                <a:endParaRPr lang="en-US" sz="900" dirty="0" smtClean="0"/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 bwMode="auto">
            <a:xfrm rot="10800000">
              <a:off x="2362200" y="3390671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3" name="Multiply 22"/>
            <p:cNvSpPr/>
            <p:nvPr/>
          </p:nvSpPr>
          <p:spPr bwMode="auto">
            <a:xfrm>
              <a:off x="2797479" y="3260086"/>
              <a:ext cx="368812" cy="264347"/>
            </a:xfrm>
            <a:prstGeom prst="mathMultiply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73152" rIns="109728" bIns="10972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600"/>
                </a:spcBef>
                <a:buClr>
                  <a:schemeClr val="accent2"/>
                </a:buClr>
              </a:pPr>
              <a:endParaRPr lang="en-US" sz="140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9786" y="1671880"/>
            <a:ext cx="1905000" cy="574011"/>
            <a:chOff x="6814670" y="1428383"/>
            <a:chExt cx="1905000" cy="574011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6814670" y="1428383"/>
              <a:ext cx="570753" cy="13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814670" y="1862714"/>
              <a:ext cx="57075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441756" y="1474276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 smtClean="0"/>
                <a:t>Meta-data Path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41756" y="1694617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400" b="1" dirty="0" smtClean="0"/>
                <a:t>Data Path</a:t>
              </a: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870" y="384048"/>
            <a:ext cx="656429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Panasas</a:t>
            </a:r>
            <a:r>
              <a:rPr lang="en-US" dirty="0" smtClean="0"/>
              <a:t> to ship </a:t>
            </a:r>
            <a:r>
              <a:rPr lang="en-US" dirty="0" err="1" smtClean="0"/>
              <a:t>pNFS</a:t>
            </a:r>
            <a:r>
              <a:rPr lang="en-US" dirty="0" smtClean="0"/>
              <a:t> in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Panasas</a:t>
            </a:r>
            <a:r>
              <a:rPr lang="en-US" dirty="0" smtClean="0"/>
              <a:t> a founding advocate of </a:t>
            </a:r>
            <a:r>
              <a:rPr lang="en-US" dirty="0" err="1" smtClean="0"/>
              <a:t>pNFS</a:t>
            </a:r>
            <a:r>
              <a:rPr lang="en-US" dirty="0" smtClean="0"/>
              <a:t> standards process, has contributed to Linux client &amp; server code, especially object layout code</a:t>
            </a:r>
          </a:p>
          <a:p>
            <a:r>
              <a:rPr lang="en-US" dirty="0" err="1" smtClean="0"/>
              <a:t>Panasas</a:t>
            </a:r>
            <a:r>
              <a:rPr lang="en-US" dirty="0" smtClean="0"/>
              <a:t> systems designed from the ground up, anticipating </a:t>
            </a:r>
            <a:r>
              <a:rPr lang="en-US" dirty="0" err="1" smtClean="0"/>
              <a:t>pNFS</a:t>
            </a:r>
            <a:endParaRPr lang="en-US" dirty="0" smtClean="0"/>
          </a:p>
          <a:p>
            <a:pPr lvl="1"/>
            <a:r>
              <a:rPr lang="en-US" dirty="0" smtClean="0"/>
              <a:t>True scale-out architecture backed by high-performance </a:t>
            </a:r>
            <a:r>
              <a:rPr lang="en-US" dirty="0" err="1" smtClean="0"/>
              <a:t>PanFS</a:t>
            </a:r>
            <a:r>
              <a:rPr lang="en-US" dirty="0" smtClean="0"/>
              <a:t> file system</a:t>
            </a:r>
          </a:p>
          <a:p>
            <a:pPr lvl="1"/>
            <a:r>
              <a:rPr lang="en-US" dirty="0" smtClean="0"/>
              <a:t>Today shipping with </a:t>
            </a:r>
            <a:r>
              <a:rPr lang="en-US" dirty="0" err="1" smtClean="0"/>
              <a:t>DirectFlow</a:t>
            </a:r>
            <a:r>
              <a:rPr lang="en-US" dirty="0" smtClean="0"/>
              <a:t>, precursor to </a:t>
            </a:r>
            <a:r>
              <a:rPr lang="en-US" dirty="0" err="1" smtClean="0"/>
              <a:t>pNFS</a:t>
            </a:r>
            <a:r>
              <a:rPr lang="en-US" dirty="0" smtClean="0"/>
              <a:t> with 8 years of production use</a:t>
            </a:r>
          </a:p>
          <a:p>
            <a:pPr lvl="1"/>
            <a:r>
              <a:rPr lang="en-US" dirty="0" err="1" smtClean="0"/>
              <a:t>pNFS</a:t>
            </a:r>
            <a:r>
              <a:rPr lang="en-US" dirty="0" smtClean="0"/>
              <a:t> Objects will be ideal for high throughput applications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841912" y="3481517"/>
            <a:ext cx="7391400" cy="2971800"/>
            <a:chOff x="419100" y="1190625"/>
            <a:chExt cx="8208963" cy="4943475"/>
          </a:xfrm>
        </p:grpSpPr>
        <p:pic>
          <p:nvPicPr>
            <p:cNvPr id="8" name="Picture 5" descr="FullShelf_front_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1163" y="5092700"/>
              <a:ext cx="266700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816475" y="1666875"/>
              <a:ext cx="1473200" cy="9144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600" dirty="0" err="1">
                  <a:solidFill>
                    <a:schemeClr val="bg1"/>
                  </a:solidFill>
                  <a:ea typeface="ＭＳ Ｐゴシック" pitchFamily="34" charset="-128"/>
                </a:rPr>
                <a:t>pNFS</a:t>
              </a:r>
              <a:r>
                <a:rPr lang="en-US" sz="1600" dirty="0">
                  <a:solidFill>
                    <a:schemeClr val="bg1"/>
                  </a:solidFill>
                  <a:ea typeface="ＭＳ Ｐゴシック" pitchFamily="34" charset="-128"/>
                </a:rPr>
                <a:t> Client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442075" y="1666875"/>
              <a:ext cx="1752600" cy="91440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600" dirty="0" err="1">
                  <a:solidFill>
                    <a:schemeClr val="bg1"/>
                  </a:solidFill>
                  <a:ea typeface="ＭＳ Ｐゴシック" pitchFamily="34" charset="-128"/>
                </a:rPr>
                <a:t>DirectFlow</a:t>
              </a:r>
              <a:r>
                <a:rPr lang="en-US" sz="1600" dirty="0">
                  <a:solidFill>
                    <a:schemeClr val="bg1"/>
                  </a:solidFill>
                  <a:ea typeface="ＭＳ Ｐゴシック" pitchFamily="34" charset="-128"/>
                </a:rPr>
                <a:t> Client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384675" y="1190625"/>
              <a:ext cx="4224338" cy="1676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800">
                  <a:solidFill>
                    <a:schemeClr val="tx2"/>
                  </a:solidFill>
                  <a:ea typeface="ＭＳ Ｐゴシック" pitchFamily="34" charset="-128"/>
                </a:rPr>
                <a:t>Linux Compute Nodes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021263" y="4689475"/>
              <a:ext cx="3606800" cy="1444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solidFill>
                    <a:schemeClr val="tx2"/>
                  </a:solidFill>
                  <a:ea typeface="ＭＳ Ｐゴシック" pitchFamily="34" charset="-128"/>
                </a:rPr>
                <a:t>Panasas</a:t>
              </a:r>
              <a:r>
                <a:rPr lang="en-US" sz="1800" dirty="0">
                  <a:solidFill>
                    <a:schemeClr val="tx2"/>
                  </a:solidFill>
                  <a:ea typeface="ＭＳ Ｐゴシック" pitchFamily="34" charset="-128"/>
                </a:rPr>
                <a:t> </a:t>
              </a:r>
              <a:r>
                <a:rPr lang="en-US" sz="1800" dirty="0" err="1" smtClean="0">
                  <a:solidFill>
                    <a:schemeClr val="tx2"/>
                  </a:solidFill>
                  <a:ea typeface="ＭＳ Ｐゴシック" pitchFamily="34" charset="-128"/>
                </a:rPr>
                <a:t>ActiveStor</a:t>
              </a:r>
              <a:endParaRPr lang="en-US" sz="1800" dirty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81037" y="3252787"/>
              <a:ext cx="2474384" cy="685801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</a:pPr>
              <a:r>
                <a:rPr lang="en-US" sz="1600">
                  <a:solidFill>
                    <a:schemeClr val="bg1"/>
                  </a:solidFill>
                  <a:ea typeface="ＭＳ Ｐゴシック" pitchFamily="34" charset="-128"/>
                </a:rPr>
                <a:t>DirectFlow Client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1037" y="2566988"/>
              <a:ext cx="2383173" cy="685801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</a:pPr>
              <a:r>
                <a:rPr lang="en-US" sz="1600" dirty="0" err="1">
                  <a:solidFill>
                    <a:schemeClr val="bg1"/>
                  </a:solidFill>
                  <a:ea typeface="ＭＳ Ｐゴシック" pitchFamily="34" charset="-128"/>
                </a:rPr>
                <a:t>pNFSd</a:t>
              </a:r>
              <a:r>
                <a:rPr lang="en-US" sz="1600" dirty="0">
                  <a:solidFill>
                    <a:schemeClr val="bg1"/>
                  </a:solidFill>
                  <a:ea typeface="ＭＳ Ｐゴシック" pitchFamily="34" charset="-128"/>
                </a:rPr>
                <a:t> Server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681037" y="4129989"/>
              <a:ext cx="2383173" cy="875400"/>
            </a:xfrm>
            <a:prstGeom prst="rec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</a:pPr>
              <a:r>
                <a:rPr lang="en-US" sz="1600">
                  <a:solidFill>
                    <a:schemeClr val="bg1"/>
                  </a:solidFill>
                  <a:ea typeface="ＭＳ Ｐゴシック" pitchFamily="34" charset="-128"/>
                </a:rPr>
                <a:t>Panasas Metadata Server</a:t>
              </a:r>
            </a:p>
          </p:txBody>
        </p:sp>
        <p:cxnSp>
          <p:nvCxnSpPr>
            <p:cNvPr id="16" name="Straight Arrow Connector 15"/>
            <p:cNvCxnSpPr>
              <a:cxnSpLocks noChangeShapeType="1"/>
              <a:stCxn id="9" idx="1"/>
              <a:endCxn id="14" idx="3"/>
            </p:cNvCxnSpPr>
            <p:nvPr/>
          </p:nvCxnSpPr>
          <p:spPr bwMode="auto">
            <a:xfrm flipH="1">
              <a:off x="3064210" y="2124075"/>
              <a:ext cx="1752265" cy="78581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1594644" y="4129881"/>
              <a:ext cx="381000" cy="158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" name="Straight Arrow Connector 16"/>
            <p:cNvCxnSpPr>
              <a:cxnSpLocks noChangeShapeType="1"/>
              <a:stCxn id="10" idx="2"/>
              <a:endCxn id="15" idx="3"/>
            </p:cNvCxnSpPr>
            <p:nvPr/>
          </p:nvCxnSpPr>
          <p:spPr bwMode="auto">
            <a:xfrm flipH="1">
              <a:off x="3064210" y="2581275"/>
              <a:ext cx="4254165" cy="1986415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9" name="Straight Arrow Connector 18"/>
            <p:cNvCxnSpPr>
              <a:cxnSpLocks noChangeShapeType="1"/>
              <a:stCxn id="9" idx="2"/>
              <a:endCxn id="12" idx="0"/>
            </p:cNvCxnSpPr>
            <p:nvPr/>
          </p:nvCxnSpPr>
          <p:spPr bwMode="auto">
            <a:xfrm rot="16200000" flipH="1">
              <a:off x="5134769" y="2999581"/>
              <a:ext cx="2108200" cy="1271588"/>
            </a:xfrm>
            <a:prstGeom prst="straightConnector1">
              <a:avLst/>
            </a:prstGeom>
            <a:noFill/>
            <a:ln w="44450" algn="ctr">
              <a:solidFill>
                <a:srgbClr val="0099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0" name="Straight Arrow Connector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6017419" y="3388519"/>
              <a:ext cx="2108200" cy="493712"/>
            </a:xfrm>
            <a:prstGeom prst="straightConnector1">
              <a:avLst/>
            </a:prstGeom>
            <a:noFill/>
            <a:ln w="44450" algn="ctr">
              <a:solidFill>
                <a:srgbClr val="0099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1" name="Straight Arrow Connector 22"/>
            <p:cNvCxnSpPr>
              <a:cxnSpLocks noChangeShapeType="1"/>
              <a:stCxn id="15" idx="2"/>
              <a:endCxn id="12" idx="1"/>
            </p:cNvCxnSpPr>
            <p:nvPr/>
          </p:nvCxnSpPr>
          <p:spPr bwMode="auto">
            <a:xfrm>
              <a:off x="1872624" y="5005389"/>
              <a:ext cx="3148639" cy="40640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2" name="TextBox 24"/>
            <p:cNvSpPr txBox="1">
              <a:spLocks noChangeArrowheads="1"/>
            </p:cNvSpPr>
            <p:nvPr/>
          </p:nvSpPr>
          <p:spPr bwMode="auto">
            <a:xfrm>
              <a:off x="7026274" y="3370263"/>
              <a:ext cx="1285875" cy="590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read/write</a:t>
              </a:r>
            </a:p>
            <a:p>
              <a:pPr algn="ctr"/>
              <a:r>
                <a:rPr lang="en-US" sz="1200"/>
                <a:t>iSCSI/OSD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3194577" y="2117725"/>
              <a:ext cx="1033996" cy="35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NFSv4.1</a:t>
              </a:r>
            </a:p>
          </p:txBody>
        </p: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>
              <a:off x="3709407" y="3371850"/>
              <a:ext cx="1039386" cy="590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Panasas</a:t>
              </a:r>
            </a:p>
            <a:p>
              <a:pPr algn="ctr"/>
              <a:r>
                <a:rPr lang="en-US" sz="1200"/>
                <a:t>RPCs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157950" y="5348289"/>
              <a:ext cx="1259650" cy="590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metadata</a:t>
              </a:r>
            </a:p>
            <a:p>
              <a:pPr algn="ctr"/>
              <a:r>
                <a:rPr lang="en-US" sz="1200" dirty="0" err="1"/>
                <a:t>iSCSI</a:t>
              </a:r>
              <a:r>
                <a:rPr lang="en-US" sz="1200" dirty="0"/>
                <a:t>/OSD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419100" y="1620838"/>
              <a:ext cx="2732088" cy="35988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800" dirty="0" err="1">
                  <a:solidFill>
                    <a:srgbClr val="FFC000"/>
                  </a:solidFill>
                  <a:ea typeface="ＭＳ Ｐゴシック" pitchFamily="34" charset="-128"/>
                </a:rPr>
                <a:t>Panasas</a:t>
              </a:r>
              <a:endParaRPr lang="en-US" sz="1800" dirty="0">
                <a:solidFill>
                  <a:srgbClr val="FFC000"/>
                </a:solidFill>
                <a:ea typeface="ＭＳ Ｐゴシック" pitchFamily="34" charset="-128"/>
              </a:endParaRPr>
            </a:p>
            <a:p>
              <a:pPr algn="ctr" defTabSz="457200" eaLnBrk="0" hangingPunct="0">
                <a:lnSpc>
                  <a:spcPct val="93000"/>
                </a:lnSpc>
                <a:buClr>
                  <a:srgbClr val="131313"/>
                </a:buClr>
                <a:buSzPct val="100000"/>
                <a:buFont typeface="Arial" charset="0"/>
                <a:buNone/>
              </a:pPr>
              <a:r>
                <a:rPr lang="en-US" sz="1800" dirty="0">
                  <a:solidFill>
                    <a:schemeClr val="tx2"/>
                  </a:solidFill>
                  <a:ea typeface="ＭＳ Ｐゴシック" pitchFamily="34" charset="-128"/>
                </a:rPr>
                <a:t>Director Blades</a:t>
              </a:r>
            </a:p>
          </p:txBody>
        </p:sp>
      </p:grpSp>
      <p:pic>
        <p:nvPicPr>
          <p:cNvPr id="28" name="Picture 27" descr="Panasas_Logo_L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774" y="446993"/>
            <a:ext cx="1707076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Panasas</a:t>
            </a:r>
            <a:r>
              <a:rPr lang="en-US" dirty="0" smtClean="0"/>
              <a:t> </a:t>
            </a:r>
            <a:r>
              <a:rPr lang="en-US" dirty="0" err="1" smtClean="0"/>
              <a:t>pNFS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Panasas</a:t>
            </a:r>
            <a:r>
              <a:rPr lang="en-US" dirty="0" smtClean="0"/>
              <a:t> has already demonstrated </a:t>
            </a:r>
            <a:r>
              <a:rPr lang="en-US" dirty="0" err="1" smtClean="0"/>
              <a:t>pNFS</a:t>
            </a:r>
            <a:r>
              <a:rPr lang="en-US" dirty="0" smtClean="0"/>
              <a:t> scaling to 128 clients at multiple gigabytes per second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29" y="2895600"/>
            <a:ext cx="5171440" cy="37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anasas_Logo_L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24" y="457199"/>
            <a:ext cx="1707076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GPFS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74" y="4258999"/>
            <a:ext cx="7924800" cy="24003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Fully-symmetric GPFS architecture - scalable data and metadata</a:t>
            </a:r>
          </a:p>
          <a:p>
            <a:pPr lvl="1"/>
            <a:r>
              <a:rPr lang="en-US" dirty="0" err="1" smtClean="0"/>
              <a:t>pNFS</a:t>
            </a:r>
            <a:r>
              <a:rPr lang="en-US" dirty="0" smtClean="0"/>
              <a:t> client can mount and retrieve layout from any GPFS node</a:t>
            </a:r>
          </a:p>
          <a:p>
            <a:pPr lvl="1"/>
            <a:r>
              <a:rPr lang="en-US" dirty="0" smtClean="0"/>
              <a:t>Metadata requests load balanced across cluster</a:t>
            </a:r>
          </a:p>
          <a:p>
            <a:pPr lvl="1"/>
            <a:r>
              <a:rPr lang="en-US" dirty="0" smtClean="0"/>
              <a:t>Direct data access from any GPFS server</a:t>
            </a:r>
          </a:p>
          <a:p>
            <a:pPr lvl="1"/>
            <a:r>
              <a:rPr lang="en-US" dirty="0" smtClean="0"/>
              <a:t>Flexible layout creation</a:t>
            </a:r>
          </a:p>
          <a:p>
            <a:r>
              <a:rPr lang="en-US" smtClean="0"/>
              <a:t>Future integration </a:t>
            </a:r>
            <a:r>
              <a:rPr lang="en-US" dirty="0" smtClean="0"/>
              <a:t>with AFM (</a:t>
            </a:r>
            <a:r>
              <a:rPr lang="en-US" smtClean="0"/>
              <a:t>Panache) and </a:t>
            </a:r>
            <a:r>
              <a:rPr lang="en-US" dirty="0" smtClean="0"/>
              <a:t>FPO (SNC)</a:t>
            </a:r>
          </a:p>
          <a:p>
            <a:r>
              <a:rPr lang="en-US" dirty="0" smtClean="0"/>
              <a:t>Active development of user-space NFS server (</a:t>
            </a:r>
            <a:r>
              <a:rPr lang="en-US" dirty="0" err="1" smtClean="0"/>
              <a:t>Ganesha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Joined Open-</a:t>
            </a:r>
            <a:r>
              <a:rPr lang="en-US" dirty="0" err="1" smtClean="0"/>
              <a:t>pNFS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17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11" y="3322374"/>
            <a:ext cx="914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486" y="1984111"/>
            <a:ext cx="10668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486" y="2180961"/>
            <a:ext cx="10668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5392511" y="2028561"/>
            <a:ext cx="9525" cy="194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H="1">
            <a:off x="5254399" y="221906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5254399" y="204284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0593"/>
              </p:ext>
            </p:extLst>
          </p:nvPr>
        </p:nvGraphicFramePr>
        <p:xfrm>
          <a:off x="7372124" y="254926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5" imgW="792480" imgH="733349" progId="">
                  <p:embed/>
                </p:oleObj>
              </mc:Choice>
              <mc:Fallback>
                <p:oleObj name="Visio" r:id="rId5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124" y="254926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41443"/>
              </p:ext>
            </p:extLst>
          </p:nvPr>
        </p:nvGraphicFramePr>
        <p:xfrm>
          <a:off x="7357836" y="224446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7" imgW="792480" imgH="733349" progId="">
                  <p:embed/>
                </p:oleObj>
              </mc:Choice>
              <mc:Fallback>
                <p:oleObj name="Visio" r:id="rId7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836" y="224446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62835"/>
              </p:ext>
            </p:extLst>
          </p:nvPr>
        </p:nvGraphicFramePr>
        <p:xfrm>
          <a:off x="7357836" y="193966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8" imgW="792480" imgH="733349" progId="">
                  <p:embed/>
                </p:oleObj>
              </mc:Choice>
              <mc:Fallback>
                <p:oleObj name="Visio" r:id="rId8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836" y="193966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214"/>
          <p:cNvGrpSpPr>
            <a:grpSpLocks/>
          </p:cNvGrpSpPr>
          <p:nvPr/>
        </p:nvGrpSpPr>
        <p:grpSpPr bwMode="auto">
          <a:xfrm>
            <a:off x="5478236" y="2444486"/>
            <a:ext cx="1752600" cy="914400"/>
            <a:chOff x="3334" y="1674"/>
            <a:chExt cx="1104" cy="576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334" y="2250"/>
              <a:ext cx="110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V="1">
              <a:off x="3334" y="1674"/>
              <a:ext cx="110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3334" y="1962"/>
              <a:ext cx="110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541307"/>
              </p:ext>
            </p:extLst>
          </p:nvPr>
        </p:nvGraphicFramePr>
        <p:xfrm>
          <a:off x="7411811" y="3784336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9" imgW="792480" imgH="733349" progId="">
                  <p:embed/>
                </p:oleObj>
              </mc:Choice>
              <mc:Fallback>
                <p:oleObj name="Visio" r:id="rId9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811" y="3784336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0715"/>
              </p:ext>
            </p:extLst>
          </p:nvPr>
        </p:nvGraphicFramePr>
        <p:xfrm>
          <a:off x="7397524" y="3479536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10" imgW="792480" imgH="733349" progId="">
                  <p:embed/>
                </p:oleObj>
              </mc:Choice>
              <mc:Fallback>
                <p:oleObj name="Visio" r:id="rId10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524" y="3479536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01331"/>
              </p:ext>
            </p:extLst>
          </p:nvPr>
        </p:nvGraphicFramePr>
        <p:xfrm>
          <a:off x="7397524" y="3174736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11" imgW="792480" imgH="733349" progId="">
                  <p:embed/>
                </p:oleObj>
              </mc:Choice>
              <mc:Fallback>
                <p:oleObj name="Visio" r:id="rId11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524" y="3174736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79915"/>
              </p:ext>
            </p:extLst>
          </p:nvPr>
        </p:nvGraphicFramePr>
        <p:xfrm>
          <a:off x="7383236" y="2869936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Visio" r:id="rId12" imgW="792480" imgH="733349" progId="">
                  <p:embed/>
                </p:oleObj>
              </mc:Choice>
              <mc:Fallback>
                <p:oleObj name="Visio" r:id="rId12" imgW="792480" imgH="733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236" y="2869936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83136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60" descr="j01953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03111" y="1934899"/>
            <a:ext cx="501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73"/>
          <p:cNvSpPr txBox="1">
            <a:spLocks noChangeArrowheads="1"/>
          </p:cNvSpPr>
          <p:nvPr/>
        </p:nvSpPr>
        <p:spPr bwMode="auto">
          <a:xfrm>
            <a:off x="691924" y="2047611"/>
            <a:ext cx="441325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200" dirty="0">
                <a:solidFill>
                  <a:srgbClr val="0000CC"/>
                </a:solidFill>
              </a:rPr>
              <a:t>AIX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930174" y="2196836"/>
            <a:ext cx="2057400" cy="0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 type="triangle" w="sm" len="sm"/>
            <a:tailEnd type="triangle" w="sm" len="sm"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1950811" y="2311136"/>
            <a:ext cx="2024063" cy="479425"/>
            <a:chOff x="1112" y="1590"/>
            <a:chExt cx="1275" cy="302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 flipV="1">
              <a:off x="1112" y="1593"/>
              <a:ext cx="1268" cy="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180"/>
            <p:cNvSpPr>
              <a:spLocks noChangeShapeType="1"/>
            </p:cNvSpPr>
            <p:nvPr/>
          </p:nvSpPr>
          <p:spPr bwMode="auto">
            <a:xfrm>
              <a:off x="1116" y="1590"/>
              <a:ext cx="1250" cy="122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Line 181"/>
            <p:cNvSpPr>
              <a:spLocks noChangeShapeType="1"/>
            </p:cNvSpPr>
            <p:nvPr/>
          </p:nvSpPr>
          <p:spPr bwMode="auto">
            <a:xfrm>
              <a:off x="1123" y="1597"/>
              <a:ext cx="1264" cy="295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1260249" y="2701661"/>
            <a:ext cx="555625" cy="454025"/>
            <a:chOff x="269" y="3379"/>
            <a:chExt cx="463" cy="383"/>
          </a:xfrm>
        </p:grpSpPr>
        <p:grpSp>
          <p:nvGrpSpPr>
            <p:cNvPr id="31" name="Group 62"/>
            <p:cNvGrpSpPr>
              <a:grpSpLocks/>
            </p:cNvGrpSpPr>
            <p:nvPr/>
          </p:nvGrpSpPr>
          <p:grpSpPr bwMode="auto">
            <a:xfrm>
              <a:off x="418" y="3405"/>
              <a:ext cx="314" cy="218"/>
              <a:chOff x="678" y="2082"/>
              <a:chExt cx="319" cy="224"/>
            </a:xfrm>
          </p:grpSpPr>
          <p:grpSp>
            <p:nvGrpSpPr>
              <p:cNvPr id="91" name="Group 63"/>
              <p:cNvGrpSpPr>
                <a:grpSpLocks/>
              </p:cNvGrpSpPr>
              <p:nvPr/>
            </p:nvGrpSpPr>
            <p:grpSpPr bwMode="auto">
              <a:xfrm>
                <a:off x="751" y="2082"/>
                <a:ext cx="246" cy="203"/>
                <a:chOff x="751" y="2082"/>
                <a:chExt cx="246" cy="203"/>
              </a:xfrm>
            </p:grpSpPr>
            <p:grpSp>
              <p:nvGrpSpPr>
                <p:cNvPr id="124" name="Group 64"/>
                <p:cNvGrpSpPr>
                  <a:grpSpLocks/>
                </p:cNvGrpSpPr>
                <p:nvPr/>
              </p:nvGrpSpPr>
              <p:grpSpPr bwMode="auto">
                <a:xfrm>
                  <a:off x="751" y="2082"/>
                  <a:ext cx="246" cy="203"/>
                  <a:chOff x="751" y="2082"/>
                  <a:chExt cx="246" cy="203"/>
                </a:xfrm>
              </p:grpSpPr>
              <p:grpSp>
                <p:nvGrpSpPr>
                  <p:cNvPr id="133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751" y="2197"/>
                    <a:ext cx="246" cy="88"/>
                    <a:chOff x="751" y="2197"/>
                    <a:chExt cx="246" cy="88"/>
                  </a:xfrm>
                </p:grpSpPr>
                <p:sp>
                  <p:nvSpPr>
                    <p:cNvPr id="139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751" y="2197"/>
                      <a:ext cx="141" cy="88"/>
                    </a:xfrm>
                    <a:custGeom>
                      <a:avLst/>
                      <a:gdLst>
                        <a:gd name="T0" fmla="*/ 140 w 141"/>
                        <a:gd name="T1" fmla="*/ 26 h 88"/>
                        <a:gd name="T2" fmla="*/ 140 w 141"/>
                        <a:gd name="T3" fmla="*/ 87 h 88"/>
                        <a:gd name="T4" fmla="*/ 0 w 141"/>
                        <a:gd name="T5" fmla="*/ 43 h 88"/>
                        <a:gd name="T6" fmla="*/ 0 w 141"/>
                        <a:gd name="T7" fmla="*/ 0 h 88"/>
                        <a:gd name="T8" fmla="*/ 140 w 141"/>
                        <a:gd name="T9" fmla="*/ 26 h 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88"/>
                        <a:gd name="T17" fmla="*/ 141 w 141"/>
                        <a:gd name="T18" fmla="*/ 88 h 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88">
                          <a:moveTo>
                            <a:pt x="140" y="26"/>
                          </a:moveTo>
                          <a:lnTo>
                            <a:pt x="140" y="87"/>
                          </a:lnTo>
                          <a:lnTo>
                            <a:pt x="0" y="43"/>
                          </a:lnTo>
                          <a:lnTo>
                            <a:pt x="0" y="0"/>
                          </a:lnTo>
                          <a:lnTo>
                            <a:pt x="140" y="26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891" y="2217"/>
                      <a:ext cx="106" cy="68"/>
                    </a:xfrm>
                    <a:custGeom>
                      <a:avLst/>
                      <a:gdLst>
                        <a:gd name="T0" fmla="*/ 0 w 106"/>
                        <a:gd name="T1" fmla="*/ 6 h 68"/>
                        <a:gd name="T2" fmla="*/ 0 w 106"/>
                        <a:gd name="T3" fmla="*/ 67 h 68"/>
                        <a:gd name="T4" fmla="*/ 105 w 106"/>
                        <a:gd name="T5" fmla="*/ 52 h 68"/>
                        <a:gd name="T6" fmla="*/ 105 w 106"/>
                        <a:gd name="T7" fmla="*/ 0 h 68"/>
                        <a:gd name="T8" fmla="*/ 0 w 106"/>
                        <a:gd name="T9" fmla="*/ 6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"/>
                        <a:gd name="T16" fmla="*/ 0 h 68"/>
                        <a:gd name="T17" fmla="*/ 106 w 106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" h="68">
                          <a:moveTo>
                            <a:pt x="0" y="6"/>
                          </a:moveTo>
                          <a:lnTo>
                            <a:pt x="0" y="67"/>
                          </a:lnTo>
                          <a:lnTo>
                            <a:pt x="105" y="52"/>
                          </a:lnTo>
                          <a:lnTo>
                            <a:pt x="105" y="0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751" y="2197"/>
                      <a:ext cx="246" cy="27"/>
                    </a:xfrm>
                    <a:custGeom>
                      <a:avLst/>
                      <a:gdLst>
                        <a:gd name="T0" fmla="*/ 245 w 246"/>
                        <a:gd name="T1" fmla="*/ 20 h 27"/>
                        <a:gd name="T2" fmla="*/ 140 w 246"/>
                        <a:gd name="T3" fmla="*/ 26 h 27"/>
                        <a:gd name="T4" fmla="*/ 0 w 246"/>
                        <a:gd name="T5" fmla="*/ 0 h 27"/>
                        <a:gd name="T6" fmla="*/ 102 w 246"/>
                        <a:gd name="T7" fmla="*/ 0 h 27"/>
                        <a:gd name="T8" fmla="*/ 245 w 246"/>
                        <a:gd name="T9" fmla="*/ 20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6"/>
                        <a:gd name="T16" fmla="*/ 0 h 27"/>
                        <a:gd name="T17" fmla="*/ 246 w 246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6" h="27">
                          <a:moveTo>
                            <a:pt x="245" y="20"/>
                          </a:moveTo>
                          <a:lnTo>
                            <a:pt x="140" y="26"/>
                          </a:lnTo>
                          <a:lnTo>
                            <a:pt x="0" y="0"/>
                          </a:lnTo>
                          <a:lnTo>
                            <a:pt x="102" y="0"/>
                          </a:lnTo>
                          <a:lnTo>
                            <a:pt x="245" y="2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4" name="Freeform 69"/>
                  <p:cNvSpPr>
                    <a:spLocks/>
                  </p:cNvSpPr>
                  <p:nvPr/>
                </p:nvSpPr>
                <p:spPr bwMode="auto">
                  <a:xfrm>
                    <a:off x="828" y="2188"/>
                    <a:ext cx="89" cy="28"/>
                  </a:xfrm>
                  <a:custGeom>
                    <a:avLst/>
                    <a:gdLst>
                      <a:gd name="T0" fmla="*/ 88 w 89"/>
                      <a:gd name="T1" fmla="*/ 15 h 28"/>
                      <a:gd name="T2" fmla="*/ 88 w 89"/>
                      <a:gd name="T3" fmla="*/ 24 h 28"/>
                      <a:gd name="T4" fmla="*/ 47 w 89"/>
                      <a:gd name="T5" fmla="*/ 27 h 28"/>
                      <a:gd name="T6" fmla="*/ 0 w 89"/>
                      <a:gd name="T7" fmla="*/ 18 h 28"/>
                      <a:gd name="T8" fmla="*/ 0 w 89"/>
                      <a:gd name="T9" fmla="*/ 0 h 28"/>
                      <a:gd name="T10" fmla="*/ 88 w 89"/>
                      <a:gd name="T11" fmla="*/ 15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9"/>
                      <a:gd name="T19" fmla="*/ 0 h 28"/>
                      <a:gd name="T20" fmla="*/ 89 w 89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9" h="28">
                        <a:moveTo>
                          <a:pt x="88" y="15"/>
                        </a:moveTo>
                        <a:lnTo>
                          <a:pt x="88" y="24"/>
                        </a:lnTo>
                        <a:lnTo>
                          <a:pt x="47" y="27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88" y="15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5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778" y="2082"/>
                    <a:ext cx="201" cy="128"/>
                    <a:chOff x="778" y="2082"/>
                    <a:chExt cx="201" cy="128"/>
                  </a:xfrm>
                </p:grpSpPr>
                <p:sp>
                  <p:nvSpPr>
                    <p:cNvPr id="136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778" y="2082"/>
                      <a:ext cx="116" cy="125"/>
                    </a:xfrm>
                    <a:custGeom>
                      <a:avLst/>
                      <a:gdLst>
                        <a:gd name="T0" fmla="*/ 99 w 116"/>
                        <a:gd name="T1" fmla="*/ 124 h 125"/>
                        <a:gd name="T2" fmla="*/ 115 w 116"/>
                        <a:gd name="T3" fmla="*/ 5 h 125"/>
                        <a:gd name="T4" fmla="*/ 16 w 116"/>
                        <a:gd name="T5" fmla="*/ 0 h 125"/>
                        <a:gd name="T6" fmla="*/ 0 w 116"/>
                        <a:gd name="T7" fmla="*/ 106 h 125"/>
                        <a:gd name="T8" fmla="*/ 99 w 116"/>
                        <a:gd name="T9" fmla="*/ 124 h 1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6"/>
                        <a:gd name="T16" fmla="*/ 0 h 125"/>
                        <a:gd name="T17" fmla="*/ 116 w 116"/>
                        <a:gd name="T18" fmla="*/ 125 h 1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6" h="125">
                          <a:moveTo>
                            <a:pt x="99" y="124"/>
                          </a:moveTo>
                          <a:lnTo>
                            <a:pt x="115" y="5"/>
                          </a:lnTo>
                          <a:lnTo>
                            <a:pt x="16" y="0"/>
                          </a:lnTo>
                          <a:lnTo>
                            <a:pt x="0" y="106"/>
                          </a:lnTo>
                          <a:lnTo>
                            <a:pt x="99" y="124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877" y="2086"/>
                      <a:ext cx="102" cy="124"/>
                    </a:xfrm>
                    <a:custGeom>
                      <a:avLst/>
                      <a:gdLst>
                        <a:gd name="T0" fmla="*/ 16 w 102"/>
                        <a:gd name="T1" fmla="*/ 0 h 124"/>
                        <a:gd name="T2" fmla="*/ 101 w 102"/>
                        <a:gd name="T3" fmla="*/ 27 h 124"/>
                        <a:gd name="T4" fmla="*/ 88 w 102"/>
                        <a:gd name="T5" fmla="*/ 123 h 124"/>
                        <a:gd name="T6" fmla="*/ 0 w 102"/>
                        <a:gd name="T7" fmla="*/ 120 h 124"/>
                        <a:gd name="T8" fmla="*/ 16 w 102"/>
                        <a:gd name="T9" fmla="*/ 0 h 1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2"/>
                        <a:gd name="T16" fmla="*/ 0 h 124"/>
                        <a:gd name="T17" fmla="*/ 102 w 102"/>
                        <a:gd name="T18" fmla="*/ 124 h 1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2" h="124">
                          <a:moveTo>
                            <a:pt x="16" y="0"/>
                          </a:moveTo>
                          <a:lnTo>
                            <a:pt x="101" y="27"/>
                          </a:lnTo>
                          <a:lnTo>
                            <a:pt x="88" y="123"/>
                          </a:lnTo>
                          <a:lnTo>
                            <a:pt x="0" y="12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8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792" y="2094"/>
                      <a:ext cx="83" cy="94"/>
                    </a:xfrm>
                    <a:custGeom>
                      <a:avLst/>
                      <a:gdLst>
                        <a:gd name="T0" fmla="*/ 82 w 83"/>
                        <a:gd name="T1" fmla="*/ 6 h 94"/>
                        <a:gd name="T2" fmla="*/ 71 w 83"/>
                        <a:gd name="T3" fmla="*/ 93 h 94"/>
                        <a:gd name="T4" fmla="*/ 0 w 83"/>
                        <a:gd name="T5" fmla="*/ 83 h 94"/>
                        <a:gd name="T6" fmla="*/ 11 w 83"/>
                        <a:gd name="T7" fmla="*/ 0 h 94"/>
                        <a:gd name="T8" fmla="*/ 82 w 83"/>
                        <a:gd name="T9" fmla="*/ 6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"/>
                        <a:gd name="T16" fmla="*/ 0 h 94"/>
                        <a:gd name="T17" fmla="*/ 83 w 83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" h="94">
                          <a:moveTo>
                            <a:pt x="82" y="6"/>
                          </a:moveTo>
                          <a:lnTo>
                            <a:pt x="71" y="93"/>
                          </a:lnTo>
                          <a:lnTo>
                            <a:pt x="0" y="83"/>
                          </a:lnTo>
                          <a:lnTo>
                            <a:pt x="11" y="0"/>
                          </a:lnTo>
                          <a:lnTo>
                            <a:pt x="82" y="6"/>
                          </a:lnTo>
                        </a:path>
                      </a:pathLst>
                    </a:custGeom>
                    <a:solidFill>
                      <a:srgbClr val="0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99CCFF"/>
                        </a:buClr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25" name="Group 74"/>
                <p:cNvGrpSpPr>
                  <a:grpSpLocks/>
                </p:cNvGrpSpPr>
                <p:nvPr/>
              </p:nvGrpSpPr>
              <p:grpSpPr bwMode="auto">
                <a:xfrm>
                  <a:off x="760" y="2206"/>
                  <a:ext cx="83" cy="57"/>
                  <a:chOff x="760" y="2206"/>
                  <a:chExt cx="83" cy="57"/>
                </a:xfrm>
              </p:grpSpPr>
              <p:sp>
                <p:nvSpPr>
                  <p:cNvPr id="126" name="Freeform 75"/>
                  <p:cNvSpPr>
                    <a:spLocks/>
                  </p:cNvSpPr>
                  <p:nvPr/>
                </p:nvSpPr>
                <p:spPr bwMode="auto">
                  <a:xfrm>
                    <a:off x="760" y="2206"/>
                    <a:ext cx="83" cy="57"/>
                  </a:xfrm>
                  <a:custGeom>
                    <a:avLst/>
                    <a:gdLst>
                      <a:gd name="T0" fmla="*/ 0 w 83"/>
                      <a:gd name="T1" fmla="*/ 0 h 57"/>
                      <a:gd name="T2" fmla="*/ 82 w 83"/>
                      <a:gd name="T3" fmla="*/ 17 h 57"/>
                      <a:gd name="T4" fmla="*/ 82 w 83"/>
                      <a:gd name="T5" fmla="*/ 56 h 57"/>
                      <a:gd name="T6" fmla="*/ 0 w 83"/>
                      <a:gd name="T7" fmla="*/ 31 h 57"/>
                      <a:gd name="T8" fmla="*/ 0 w 83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57"/>
                      <a:gd name="T17" fmla="*/ 83 w 83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57">
                        <a:moveTo>
                          <a:pt x="0" y="0"/>
                        </a:moveTo>
                        <a:lnTo>
                          <a:pt x="82" y="17"/>
                        </a:lnTo>
                        <a:lnTo>
                          <a:pt x="82" y="56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7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74" y="2223"/>
                    <a:ext cx="13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231"/>
                    <a:ext cx="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791" y="2225"/>
                    <a:ext cx="0" cy="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0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829" y="2234"/>
                    <a:ext cx="0" cy="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1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82" y="2233"/>
                    <a:ext cx="4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2" name="Line 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7" y="2219"/>
                    <a:ext cx="66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2" name="Group 82"/>
              <p:cNvGrpSpPr>
                <a:grpSpLocks/>
              </p:cNvGrpSpPr>
              <p:nvPr/>
            </p:nvGrpSpPr>
            <p:grpSpPr bwMode="auto">
              <a:xfrm>
                <a:off x="678" y="2207"/>
                <a:ext cx="194" cy="99"/>
                <a:chOff x="678" y="2207"/>
                <a:chExt cx="194" cy="99"/>
              </a:xfrm>
            </p:grpSpPr>
            <p:grpSp>
              <p:nvGrpSpPr>
                <p:cNvPr id="93" name="Group 83"/>
                <p:cNvGrpSpPr>
                  <a:grpSpLocks/>
                </p:cNvGrpSpPr>
                <p:nvPr/>
              </p:nvGrpSpPr>
              <p:grpSpPr bwMode="auto">
                <a:xfrm>
                  <a:off x="828" y="2259"/>
                  <a:ext cx="30" cy="25"/>
                  <a:chOff x="828" y="2259"/>
                  <a:chExt cx="30" cy="25"/>
                </a:xfrm>
              </p:grpSpPr>
              <p:sp>
                <p:nvSpPr>
                  <p:cNvPr id="122" name="Freeform 84"/>
                  <p:cNvSpPr>
                    <a:spLocks/>
                  </p:cNvSpPr>
                  <p:nvPr/>
                </p:nvSpPr>
                <p:spPr bwMode="auto">
                  <a:xfrm>
                    <a:off x="849" y="2259"/>
                    <a:ext cx="9" cy="25"/>
                  </a:xfrm>
                  <a:custGeom>
                    <a:avLst/>
                    <a:gdLst>
                      <a:gd name="T0" fmla="*/ 6 w 9"/>
                      <a:gd name="T1" fmla="*/ 0 h 25"/>
                      <a:gd name="T2" fmla="*/ 8 w 9"/>
                      <a:gd name="T3" fmla="*/ 22 h 25"/>
                      <a:gd name="T4" fmla="*/ 3 w 9"/>
                      <a:gd name="T5" fmla="*/ 24 h 25"/>
                      <a:gd name="T6" fmla="*/ 0 w 9"/>
                      <a:gd name="T7" fmla="*/ 2 h 25"/>
                      <a:gd name="T8" fmla="*/ 6 w 9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25"/>
                      <a:gd name="T17" fmla="*/ 9 w 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25">
                        <a:moveTo>
                          <a:pt x="6" y="0"/>
                        </a:moveTo>
                        <a:lnTo>
                          <a:pt x="8" y="22"/>
                        </a:lnTo>
                        <a:lnTo>
                          <a:pt x="3" y="24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" name="Freeform 85"/>
                  <p:cNvSpPr>
                    <a:spLocks/>
                  </p:cNvSpPr>
                  <p:nvPr/>
                </p:nvSpPr>
                <p:spPr bwMode="auto">
                  <a:xfrm>
                    <a:off x="828" y="2262"/>
                    <a:ext cx="24" cy="22"/>
                  </a:xfrm>
                  <a:custGeom>
                    <a:avLst/>
                    <a:gdLst>
                      <a:gd name="T0" fmla="*/ 21 w 24"/>
                      <a:gd name="T1" fmla="*/ 2 h 22"/>
                      <a:gd name="T2" fmla="*/ 23 w 24"/>
                      <a:gd name="T3" fmla="*/ 21 h 22"/>
                      <a:gd name="T4" fmla="*/ 0 w 24"/>
                      <a:gd name="T5" fmla="*/ 11 h 22"/>
                      <a:gd name="T6" fmla="*/ 8 w 24"/>
                      <a:gd name="T7" fmla="*/ 8 h 22"/>
                      <a:gd name="T8" fmla="*/ 16 w 24"/>
                      <a:gd name="T9" fmla="*/ 13 h 22"/>
                      <a:gd name="T10" fmla="*/ 15 w 24"/>
                      <a:gd name="T11" fmla="*/ 0 h 22"/>
                      <a:gd name="T12" fmla="*/ 21 w 24"/>
                      <a:gd name="T13" fmla="*/ 2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22"/>
                      <a:gd name="T23" fmla="*/ 24 w 24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22">
                        <a:moveTo>
                          <a:pt x="21" y="2"/>
                        </a:moveTo>
                        <a:lnTo>
                          <a:pt x="23" y="21"/>
                        </a:lnTo>
                        <a:lnTo>
                          <a:pt x="0" y="11"/>
                        </a:lnTo>
                        <a:lnTo>
                          <a:pt x="8" y="8"/>
                        </a:lnTo>
                        <a:lnTo>
                          <a:pt x="16" y="13"/>
                        </a:lnTo>
                        <a:lnTo>
                          <a:pt x="15" y="0"/>
                        </a:lnTo>
                        <a:lnTo>
                          <a:pt x="21" y="2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4" name="Group 86"/>
                <p:cNvGrpSpPr>
                  <a:grpSpLocks/>
                </p:cNvGrpSpPr>
                <p:nvPr/>
              </p:nvGrpSpPr>
              <p:grpSpPr bwMode="auto">
                <a:xfrm>
                  <a:off x="678" y="2207"/>
                  <a:ext cx="194" cy="99"/>
                  <a:chOff x="678" y="2207"/>
                  <a:chExt cx="194" cy="99"/>
                </a:xfrm>
              </p:grpSpPr>
              <p:sp>
                <p:nvSpPr>
                  <p:cNvPr id="95" name="Freeform 87"/>
                  <p:cNvSpPr>
                    <a:spLocks/>
                  </p:cNvSpPr>
                  <p:nvPr/>
                </p:nvSpPr>
                <p:spPr bwMode="auto">
                  <a:xfrm>
                    <a:off x="680" y="2207"/>
                    <a:ext cx="188" cy="87"/>
                  </a:xfrm>
                  <a:custGeom>
                    <a:avLst/>
                    <a:gdLst>
                      <a:gd name="T0" fmla="*/ 187 w 188"/>
                      <a:gd name="T1" fmla="*/ 37 h 87"/>
                      <a:gd name="T2" fmla="*/ 96 w 188"/>
                      <a:gd name="T3" fmla="*/ 86 h 87"/>
                      <a:gd name="T4" fmla="*/ 0 w 188"/>
                      <a:gd name="T5" fmla="*/ 38 h 87"/>
                      <a:gd name="T6" fmla="*/ 74 w 188"/>
                      <a:gd name="T7" fmla="*/ 0 h 87"/>
                      <a:gd name="T8" fmla="*/ 187 w 188"/>
                      <a:gd name="T9" fmla="*/ 37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8"/>
                      <a:gd name="T16" fmla="*/ 0 h 87"/>
                      <a:gd name="T17" fmla="*/ 188 w 188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8" h="87">
                        <a:moveTo>
                          <a:pt x="187" y="37"/>
                        </a:moveTo>
                        <a:lnTo>
                          <a:pt x="96" y="86"/>
                        </a:lnTo>
                        <a:lnTo>
                          <a:pt x="0" y="38"/>
                        </a:lnTo>
                        <a:lnTo>
                          <a:pt x="74" y="0"/>
                        </a:lnTo>
                        <a:lnTo>
                          <a:pt x="187" y="37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" name="Freeform 88"/>
                  <p:cNvSpPr>
                    <a:spLocks/>
                  </p:cNvSpPr>
                  <p:nvPr/>
                </p:nvSpPr>
                <p:spPr bwMode="auto">
                  <a:xfrm>
                    <a:off x="776" y="2245"/>
                    <a:ext cx="96" cy="61"/>
                  </a:xfrm>
                  <a:custGeom>
                    <a:avLst/>
                    <a:gdLst>
                      <a:gd name="T0" fmla="*/ 92 w 96"/>
                      <a:gd name="T1" fmla="*/ 0 h 61"/>
                      <a:gd name="T2" fmla="*/ 0 w 96"/>
                      <a:gd name="T3" fmla="*/ 49 h 61"/>
                      <a:gd name="T4" fmla="*/ 3 w 96"/>
                      <a:gd name="T5" fmla="*/ 60 h 61"/>
                      <a:gd name="T6" fmla="*/ 95 w 96"/>
                      <a:gd name="T7" fmla="*/ 9 h 61"/>
                      <a:gd name="T8" fmla="*/ 92 w 96"/>
                      <a:gd name="T9" fmla="*/ 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61"/>
                      <a:gd name="T17" fmla="*/ 96 w 96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61">
                        <a:moveTo>
                          <a:pt x="92" y="0"/>
                        </a:moveTo>
                        <a:lnTo>
                          <a:pt x="0" y="49"/>
                        </a:lnTo>
                        <a:lnTo>
                          <a:pt x="3" y="60"/>
                        </a:lnTo>
                        <a:lnTo>
                          <a:pt x="95" y="9"/>
                        </a:lnTo>
                        <a:lnTo>
                          <a:pt x="92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" name="Freeform 89"/>
                  <p:cNvSpPr>
                    <a:spLocks/>
                  </p:cNvSpPr>
                  <p:nvPr/>
                </p:nvSpPr>
                <p:spPr bwMode="auto">
                  <a:xfrm>
                    <a:off x="678" y="2245"/>
                    <a:ext cx="101" cy="61"/>
                  </a:xfrm>
                  <a:custGeom>
                    <a:avLst/>
                    <a:gdLst>
                      <a:gd name="T0" fmla="*/ 100 w 101"/>
                      <a:gd name="T1" fmla="*/ 60 h 61"/>
                      <a:gd name="T2" fmla="*/ 97 w 101"/>
                      <a:gd name="T3" fmla="*/ 49 h 61"/>
                      <a:gd name="T4" fmla="*/ 0 w 101"/>
                      <a:gd name="T5" fmla="*/ 0 h 61"/>
                      <a:gd name="T6" fmla="*/ 5 w 101"/>
                      <a:gd name="T7" fmla="*/ 9 h 61"/>
                      <a:gd name="T8" fmla="*/ 100 w 101"/>
                      <a:gd name="T9" fmla="*/ 60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61"/>
                      <a:gd name="T17" fmla="*/ 101 w 101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61">
                        <a:moveTo>
                          <a:pt x="100" y="60"/>
                        </a:moveTo>
                        <a:lnTo>
                          <a:pt x="97" y="49"/>
                        </a:lnTo>
                        <a:lnTo>
                          <a:pt x="0" y="0"/>
                        </a:lnTo>
                        <a:lnTo>
                          <a:pt x="5" y="9"/>
                        </a:lnTo>
                        <a:lnTo>
                          <a:pt x="100" y="60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8" name="Freeform 90"/>
                  <p:cNvSpPr>
                    <a:spLocks/>
                  </p:cNvSpPr>
                  <p:nvPr/>
                </p:nvSpPr>
                <p:spPr bwMode="auto">
                  <a:xfrm>
                    <a:off x="762" y="2248"/>
                    <a:ext cx="69" cy="32"/>
                  </a:xfrm>
                  <a:custGeom>
                    <a:avLst/>
                    <a:gdLst>
                      <a:gd name="T0" fmla="*/ 68 w 69"/>
                      <a:gd name="T1" fmla="*/ 7 h 32"/>
                      <a:gd name="T2" fmla="*/ 44 w 69"/>
                      <a:gd name="T3" fmla="*/ 0 h 32"/>
                      <a:gd name="T4" fmla="*/ 0 w 69"/>
                      <a:gd name="T5" fmla="*/ 22 h 32"/>
                      <a:gd name="T6" fmla="*/ 24 w 69"/>
                      <a:gd name="T7" fmla="*/ 31 h 32"/>
                      <a:gd name="T8" fmla="*/ 68 w 69"/>
                      <a:gd name="T9" fmla="*/ 7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32"/>
                      <a:gd name="T17" fmla="*/ 69 w 69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32">
                        <a:moveTo>
                          <a:pt x="68" y="7"/>
                        </a:moveTo>
                        <a:lnTo>
                          <a:pt x="44" y="0"/>
                        </a:lnTo>
                        <a:lnTo>
                          <a:pt x="0" y="22"/>
                        </a:lnTo>
                        <a:lnTo>
                          <a:pt x="24" y="31"/>
                        </a:lnTo>
                        <a:lnTo>
                          <a:pt x="68" y="7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9" name="Freeform 91"/>
                  <p:cNvSpPr>
                    <a:spLocks/>
                  </p:cNvSpPr>
                  <p:nvPr/>
                </p:nvSpPr>
                <p:spPr bwMode="auto">
                  <a:xfrm>
                    <a:off x="697" y="2220"/>
                    <a:ext cx="104" cy="46"/>
                  </a:xfrm>
                  <a:custGeom>
                    <a:avLst/>
                    <a:gdLst>
                      <a:gd name="T0" fmla="*/ 103 w 104"/>
                      <a:gd name="T1" fmla="*/ 21 h 46"/>
                      <a:gd name="T2" fmla="*/ 58 w 104"/>
                      <a:gd name="T3" fmla="*/ 45 h 46"/>
                      <a:gd name="T4" fmla="*/ 0 w 104"/>
                      <a:gd name="T5" fmla="*/ 19 h 46"/>
                      <a:gd name="T6" fmla="*/ 42 w 104"/>
                      <a:gd name="T7" fmla="*/ 0 h 46"/>
                      <a:gd name="T8" fmla="*/ 103 w 104"/>
                      <a:gd name="T9" fmla="*/ 2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46"/>
                      <a:gd name="T17" fmla="*/ 104 w 104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46">
                        <a:moveTo>
                          <a:pt x="103" y="21"/>
                        </a:moveTo>
                        <a:lnTo>
                          <a:pt x="58" y="45"/>
                        </a:lnTo>
                        <a:lnTo>
                          <a:pt x="0" y="19"/>
                        </a:lnTo>
                        <a:lnTo>
                          <a:pt x="42" y="0"/>
                        </a:lnTo>
                        <a:lnTo>
                          <a:pt x="103" y="21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" name="Freeform 92"/>
                  <p:cNvSpPr>
                    <a:spLocks/>
                  </p:cNvSpPr>
                  <p:nvPr/>
                </p:nvSpPr>
                <p:spPr bwMode="auto">
                  <a:xfrm>
                    <a:off x="742" y="2209"/>
                    <a:ext cx="116" cy="41"/>
                  </a:xfrm>
                  <a:custGeom>
                    <a:avLst/>
                    <a:gdLst>
                      <a:gd name="T0" fmla="*/ 92 w 116"/>
                      <a:gd name="T1" fmla="*/ 40 h 41"/>
                      <a:gd name="T2" fmla="*/ 115 w 116"/>
                      <a:gd name="T3" fmla="*/ 30 h 41"/>
                      <a:gd name="T4" fmla="*/ 18 w 116"/>
                      <a:gd name="T5" fmla="*/ 0 h 41"/>
                      <a:gd name="T6" fmla="*/ 0 w 116"/>
                      <a:gd name="T7" fmla="*/ 8 h 41"/>
                      <a:gd name="T8" fmla="*/ 92 w 116"/>
                      <a:gd name="T9" fmla="*/ 4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41"/>
                      <a:gd name="T17" fmla="*/ 116 w 116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41">
                        <a:moveTo>
                          <a:pt x="92" y="40"/>
                        </a:moveTo>
                        <a:lnTo>
                          <a:pt x="115" y="30"/>
                        </a:lnTo>
                        <a:lnTo>
                          <a:pt x="18" y="0"/>
                        </a:lnTo>
                        <a:lnTo>
                          <a:pt x="0" y="8"/>
                        </a:lnTo>
                        <a:lnTo>
                          <a:pt x="92" y="4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" name="Line 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7" y="2217"/>
                    <a:ext cx="97" cy="3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2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0" y="2219"/>
                    <a:ext cx="96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" name="Line 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46" y="2223"/>
                    <a:ext cx="92" cy="3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6" y="2228"/>
                    <a:ext cx="87" cy="3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5" name="Line 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2" y="2233"/>
                    <a:ext cx="81" cy="3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Line 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8" y="2239"/>
                    <a:ext cx="77" cy="3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0" y="2241"/>
                    <a:ext cx="73" cy="35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" name="Line 1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15" y="2247"/>
                    <a:ext cx="68" cy="3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" y="2267"/>
                    <a:ext cx="48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3" y="2264"/>
                    <a:ext cx="48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" y="2257"/>
                    <a:ext cx="4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2" y="2252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" y="2247"/>
                    <a:ext cx="4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2" y="2243"/>
                    <a:ext cx="4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" y="2235"/>
                    <a:ext cx="43" cy="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9" y="2245"/>
                    <a:ext cx="25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239"/>
                    <a:ext cx="22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0" y="2235"/>
                    <a:ext cx="21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8" y="2229"/>
                    <a:ext cx="22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5" y="2224"/>
                    <a:ext cx="19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1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9" y="2218"/>
                    <a:ext cx="20" cy="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2" name="Group 114"/>
            <p:cNvGrpSpPr>
              <a:grpSpLocks/>
            </p:cNvGrpSpPr>
            <p:nvPr/>
          </p:nvGrpSpPr>
          <p:grpSpPr bwMode="auto">
            <a:xfrm>
              <a:off x="269" y="3379"/>
              <a:ext cx="261" cy="383"/>
              <a:chOff x="526" y="2055"/>
              <a:chExt cx="266" cy="394"/>
            </a:xfrm>
          </p:grpSpPr>
          <p:grpSp>
            <p:nvGrpSpPr>
              <p:cNvPr id="33" name="Group 115"/>
              <p:cNvGrpSpPr>
                <a:grpSpLocks/>
              </p:cNvGrpSpPr>
              <p:nvPr/>
            </p:nvGrpSpPr>
            <p:grpSpPr bwMode="auto">
              <a:xfrm>
                <a:off x="538" y="2337"/>
                <a:ext cx="249" cy="112"/>
                <a:chOff x="538" y="2337"/>
                <a:chExt cx="249" cy="112"/>
              </a:xfrm>
            </p:grpSpPr>
            <p:sp>
              <p:nvSpPr>
                <p:cNvPr id="85" name="Freeform 116"/>
                <p:cNvSpPr>
                  <a:spLocks/>
                </p:cNvSpPr>
                <p:nvPr/>
              </p:nvSpPr>
              <p:spPr bwMode="auto">
                <a:xfrm>
                  <a:off x="538" y="2337"/>
                  <a:ext cx="249" cy="112"/>
                </a:xfrm>
                <a:custGeom>
                  <a:avLst/>
                  <a:gdLst>
                    <a:gd name="T0" fmla="*/ 227 w 249"/>
                    <a:gd name="T1" fmla="*/ 111 h 112"/>
                    <a:gd name="T2" fmla="*/ 248 w 249"/>
                    <a:gd name="T3" fmla="*/ 108 h 112"/>
                    <a:gd name="T4" fmla="*/ 248 w 249"/>
                    <a:gd name="T5" fmla="*/ 83 h 112"/>
                    <a:gd name="T6" fmla="*/ 248 w 249"/>
                    <a:gd name="T7" fmla="*/ 65 h 112"/>
                    <a:gd name="T8" fmla="*/ 236 w 249"/>
                    <a:gd name="T9" fmla="*/ 52 h 112"/>
                    <a:gd name="T10" fmla="*/ 223 w 249"/>
                    <a:gd name="T11" fmla="*/ 46 h 112"/>
                    <a:gd name="T12" fmla="*/ 194 w 249"/>
                    <a:gd name="T13" fmla="*/ 35 h 112"/>
                    <a:gd name="T14" fmla="*/ 150 w 249"/>
                    <a:gd name="T15" fmla="*/ 25 h 112"/>
                    <a:gd name="T16" fmla="*/ 142 w 249"/>
                    <a:gd name="T17" fmla="*/ 25 h 112"/>
                    <a:gd name="T18" fmla="*/ 136 w 249"/>
                    <a:gd name="T19" fmla="*/ 25 h 112"/>
                    <a:gd name="T20" fmla="*/ 134 w 249"/>
                    <a:gd name="T21" fmla="*/ 24 h 112"/>
                    <a:gd name="T22" fmla="*/ 131 w 249"/>
                    <a:gd name="T23" fmla="*/ 21 h 112"/>
                    <a:gd name="T24" fmla="*/ 128 w 249"/>
                    <a:gd name="T25" fmla="*/ 22 h 112"/>
                    <a:gd name="T26" fmla="*/ 125 w 249"/>
                    <a:gd name="T27" fmla="*/ 22 h 112"/>
                    <a:gd name="T28" fmla="*/ 124 w 249"/>
                    <a:gd name="T29" fmla="*/ 16 h 112"/>
                    <a:gd name="T30" fmla="*/ 120 w 249"/>
                    <a:gd name="T31" fmla="*/ 14 h 112"/>
                    <a:gd name="T32" fmla="*/ 117 w 249"/>
                    <a:gd name="T33" fmla="*/ 13 h 112"/>
                    <a:gd name="T34" fmla="*/ 112 w 249"/>
                    <a:gd name="T35" fmla="*/ 13 h 112"/>
                    <a:gd name="T36" fmla="*/ 114 w 249"/>
                    <a:gd name="T37" fmla="*/ 10 h 112"/>
                    <a:gd name="T38" fmla="*/ 108 w 249"/>
                    <a:gd name="T39" fmla="*/ 0 h 112"/>
                    <a:gd name="T40" fmla="*/ 8 w 249"/>
                    <a:gd name="T41" fmla="*/ 3 h 112"/>
                    <a:gd name="T42" fmla="*/ 8 w 249"/>
                    <a:gd name="T43" fmla="*/ 13 h 112"/>
                    <a:gd name="T44" fmla="*/ 5 w 249"/>
                    <a:gd name="T45" fmla="*/ 24 h 112"/>
                    <a:gd name="T46" fmla="*/ 5 w 249"/>
                    <a:gd name="T47" fmla="*/ 29 h 112"/>
                    <a:gd name="T48" fmla="*/ 2 w 249"/>
                    <a:gd name="T49" fmla="*/ 38 h 112"/>
                    <a:gd name="T50" fmla="*/ 0 w 249"/>
                    <a:gd name="T51" fmla="*/ 51 h 112"/>
                    <a:gd name="T52" fmla="*/ 2 w 249"/>
                    <a:gd name="T53" fmla="*/ 60 h 112"/>
                    <a:gd name="T54" fmla="*/ 5 w 249"/>
                    <a:gd name="T55" fmla="*/ 67 h 112"/>
                    <a:gd name="T56" fmla="*/ 9 w 249"/>
                    <a:gd name="T57" fmla="*/ 73 h 112"/>
                    <a:gd name="T58" fmla="*/ 13 w 249"/>
                    <a:gd name="T59" fmla="*/ 76 h 112"/>
                    <a:gd name="T60" fmla="*/ 21 w 249"/>
                    <a:gd name="T61" fmla="*/ 77 h 112"/>
                    <a:gd name="T62" fmla="*/ 30 w 249"/>
                    <a:gd name="T63" fmla="*/ 80 h 112"/>
                    <a:gd name="T64" fmla="*/ 35 w 249"/>
                    <a:gd name="T65" fmla="*/ 86 h 112"/>
                    <a:gd name="T66" fmla="*/ 39 w 249"/>
                    <a:gd name="T67" fmla="*/ 90 h 112"/>
                    <a:gd name="T68" fmla="*/ 48 w 249"/>
                    <a:gd name="T69" fmla="*/ 95 h 112"/>
                    <a:gd name="T70" fmla="*/ 57 w 249"/>
                    <a:gd name="T71" fmla="*/ 98 h 112"/>
                    <a:gd name="T72" fmla="*/ 73 w 249"/>
                    <a:gd name="T73" fmla="*/ 99 h 112"/>
                    <a:gd name="T74" fmla="*/ 87 w 249"/>
                    <a:gd name="T75" fmla="*/ 99 h 112"/>
                    <a:gd name="T76" fmla="*/ 96 w 249"/>
                    <a:gd name="T77" fmla="*/ 98 h 112"/>
                    <a:gd name="T78" fmla="*/ 105 w 249"/>
                    <a:gd name="T79" fmla="*/ 98 h 112"/>
                    <a:gd name="T80" fmla="*/ 112 w 249"/>
                    <a:gd name="T81" fmla="*/ 101 h 112"/>
                    <a:gd name="T82" fmla="*/ 125 w 249"/>
                    <a:gd name="T83" fmla="*/ 101 h 112"/>
                    <a:gd name="T84" fmla="*/ 180 w 249"/>
                    <a:gd name="T85" fmla="*/ 108 h 112"/>
                    <a:gd name="T86" fmla="*/ 202 w 249"/>
                    <a:gd name="T87" fmla="*/ 111 h 112"/>
                    <a:gd name="T88" fmla="*/ 227 w 249"/>
                    <a:gd name="T89" fmla="*/ 111 h 1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9"/>
                    <a:gd name="T136" fmla="*/ 0 h 112"/>
                    <a:gd name="T137" fmla="*/ 249 w 249"/>
                    <a:gd name="T138" fmla="*/ 112 h 11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9" h="112">
                      <a:moveTo>
                        <a:pt x="227" y="111"/>
                      </a:moveTo>
                      <a:lnTo>
                        <a:pt x="248" y="108"/>
                      </a:lnTo>
                      <a:lnTo>
                        <a:pt x="248" y="83"/>
                      </a:lnTo>
                      <a:lnTo>
                        <a:pt x="248" y="65"/>
                      </a:lnTo>
                      <a:lnTo>
                        <a:pt x="236" y="52"/>
                      </a:lnTo>
                      <a:lnTo>
                        <a:pt x="223" y="46"/>
                      </a:lnTo>
                      <a:lnTo>
                        <a:pt x="194" y="35"/>
                      </a:lnTo>
                      <a:lnTo>
                        <a:pt x="150" y="25"/>
                      </a:lnTo>
                      <a:lnTo>
                        <a:pt x="142" y="25"/>
                      </a:lnTo>
                      <a:lnTo>
                        <a:pt x="136" y="25"/>
                      </a:lnTo>
                      <a:lnTo>
                        <a:pt x="134" y="24"/>
                      </a:lnTo>
                      <a:lnTo>
                        <a:pt x="131" y="21"/>
                      </a:lnTo>
                      <a:lnTo>
                        <a:pt x="128" y="22"/>
                      </a:lnTo>
                      <a:lnTo>
                        <a:pt x="125" y="22"/>
                      </a:lnTo>
                      <a:lnTo>
                        <a:pt x="124" y="16"/>
                      </a:lnTo>
                      <a:lnTo>
                        <a:pt x="120" y="14"/>
                      </a:lnTo>
                      <a:lnTo>
                        <a:pt x="117" y="13"/>
                      </a:lnTo>
                      <a:lnTo>
                        <a:pt x="112" y="13"/>
                      </a:lnTo>
                      <a:lnTo>
                        <a:pt x="114" y="10"/>
                      </a:lnTo>
                      <a:lnTo>
                        <a:pt x="108" y="0"/>
                      </a:lnTo>
                      <a:lnTo>
                        <a:pt x="8" y="3"/>
                      </a:lnTo>
                      <a:lnTo>
                        <a:pt x="8" y="13"/>
                      </a:lnTo>
                      <a:lnTo>
                        <a:pt x="5" y="24"/>
                      </a:lnTo>
                      <a:lnTo>
                        <a:pt x="5" y="29"/>
                      </a:lnTo>
                      <a:lnTo>
                        <a:pt x="2" y="38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5" y="67"/>
                      </a:lnTo>
                      <a:lnTo>
                        <a:pt x="9" y="73"/>
                      </a:lnTo>
                      <a:lnTo>
                        <a:pt x="13" y="76"/>
                      </a:lnTo>
                      <a:lnTo>
                        <a:pt x="21" y="77"/>
                      </a:lnTo>
                      <a:lnTo>
                        <a:pt x="30" y="80"/>
                      </a:lnTo>
                      <a:lnTo>
                        <a:pt x="35" y="86"/>
                      </a:lnTo>
                      <a:lnTo>
                        <a:pt x="39" y="90"/>
                      </a:lnTo>
                      <a:lnTo>
                        <a:pt x="48" y="95"/>
                      </a:lnTo>
                      <a:lnTo>
                        <a:pt x="57" y="98"/>
                      </a:lnTo>
                      <a:lnTo>
                        <a:pt x="73" y="99"/>
                      </a:lnTo>
                      <a:lnTo>
                        <a:pt x="87" y="99"/>
                      </a:lnTo>
                      <a:lnTo>
                        <a:pt x="96" y="98"/>
                      </a:lnTo>
                      <a:lnTo>
                        <a:pt x="105" y="98"/>
                      </a:lnTo>
                      <a:lnTo>
                        <a:pt x="112" y="101"/>
                      </a:lnTo>
                      <a:lnTo>
                        <a:pt x="125" y="101"/>
                      </a:lnTo>
                      <a:lnTo>
                        <a:pt x="180" y="108"/>
                      </a:lnTo>
                      <a:lnTo>
                        <a:pt x="202" y="111"/>
                      </a:lnTo>
                      <a:lnTo>
                        <a:pt x="227" y="111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117"/>
                <p:cNvSpPr>
                  <a:spLocks/>
                </p:cNvSpPr>
                <p:nvPr/>
              </p:nvSpPr>
              <p:spPr bwMode="auto">
                <a:xfrm>
                  <a:off x="551" y="2348"/>
                  <a:ext cx="234" cy="92"/>
                </a:xfrm>
                <a:custGeom>
                  <a:avLst/>
                  <a:gdLst>
                    <a:gd name="T0" fmla="*/ 6 w 234"/>
                    <a:gd name="T1" fmla="*/ 11 h 92"/>
                    <a:gd name="T2" fmla="*/ 0 w 234"/>
                    <a:gd name="T3" fmla="*/ 21 h 92"/>
                    <a:gd name="T4" fmla="*/ 6 w 234"/>
                    <a:gd name="T5" fmla="*/ 56 h 92"/>
                    <a:gd name="T6" fmla="*/ 18 w 234"/>
                    <a:gd name="T7" fmla="*/ 56 h 92"/>
                    <a:gd name="T8" fmla="*/ 33 w 234"/>
                    <a:gd name="T9" fmla="*/ 68 h 92"/>
                    <a:gd name="T10" fmla="*/ 66 w 234"/>
                    <a:gd name="T11" fmla="*/ 78 h 92"/>
                    <a:gd name="T12" fmla="*/ 98 w 234"/>
                    <a:gd name="T13" fmla="*/ 78 h 92"/>
                    <a:gd name="T14" fmla="*/ 85 w 234"/>
                    <a:gd name="T15" fmla="*/ 64 h 92"/>
                    <a:gd name="T16" fmla="*/ 101 w 234"/>
                    <a:gd name="T17" fmla="*/ 76 h 92"/>
                    <a:gd name="T18" fmla="*/ 117 w 234"/>
                    <a:gd name="T19" fmla="*/ 79 h 92"/>
                    <a:gd name="T20" fmla="*/ 106 w 234"/>
                    <a:gd name="T21" fmla="*/ 71 h 92"/>
                    <a:gd name="T22" fmla="*/ 124 w 234"/>
                    <a:gd name="T23" fmla="*/ 81 h 92"/>
                    <a:gd name="T24" fmla="*/ 177 w 234"/>
                    <a:gd name="T25" fmla="*/ 87 h 92"/>
                    <a:gd name="T26" fmla="*/ 177 w 234"/>
                    <a:gd name="T27" fmla="*/ 81 h 92"/>
                    <a:gd name="T28" fmla="*/ 177 w 234"/>
                    <a:gd name="T29" fmla="*/ 79 h 92"/>
                    <a:gd name="T30" fmla="*/ 196 w 234"/>
                    <a:gd name="T31" fmla="*/ 88 h 92"/>
                    <a:gd name="T32" fmla="*/ 180 w 234"/>
                    <a:gd name="T33" fmla="*/ 74 h 92"/>
                    <a:gd name="T34" fmla="*/ 199 w 234"/>
                    <a:gd name="T35" fmla="*/ 83 h 92"/>
                    <a:gd name="T36" fmla="*/ 209 w 234"/>
                    <a:gd name="T37" fmla="*/ 81 h 92"/>
                    <a:gd name="T38" fmla="*/ 212 w 234"/>
                    <a:gd name="T39" fmla="*/ 81 h 92"/>
                    <a:gd name="T40" fmla="*/ 227 w 234"/>
                    <a:gd name="T41" fmla="*/ 87 h 92"/>
                    <a:gd name="T42" fmla="*/ 233 w 234"/>
                    <a:gd name="T43" fmla="*/ 74 h 92"/>
                    <a:gd name="T44" fmla="*/ 229 w 234"/>
                    <a:gd name="T45" fmla="*/ 46 h 92"/>
                    <a:gd name="T46" fmla="*/ 199 w 234"/>
                    <a:gd name="T47" fmla="*/ 32 h 92"/>
                    <a:gd name="T48" fmla="*/ 143 w 234"/>
                    <a:gd name="T49" fmla="*/ 16 h 92"/>
                    <a:gd name="T50" fmla="*/ 122 w 234"/>
                    <a:gd name="T51" fmla="*/ 23 h 92"/>
                    <a:gd name="T52" fmla="*/ 114 w 234"/>
                    <a:gd name="T53" fmla="*/ 24 h 92"/>
                    <a:gd name="T54" fmla="*/ 125 w 234"/>
                    <a:gd name="T55" fmla="*/ 15 h 92"/>
                    <a:gd name="T56" fmla="*/ 117 w 234"/>
                    <a:gd name="T57" fmla="*/ 12 h 92"/>
                    <a:gd name="T58" fmla="*/ 111 w 234"/>
                    <a:gd name="T59" fmla="*/ 18 h 92"/>
                    <a:gd name="T60" fmla="*/ 111 w 234"/>
                    <a:gd name="T61" fmla="*/ 15 h 92"/>
                    <a:gd name="T62" fmla="*/ 112 w 234"/>
                    <a:gd name="T63" fmla="*/ 8 h 92"/>
                    <a:gd name="T64" fmla="*/ 96 w 234"/>
                    <a:gd name="T65" fmla="*/ 12 h 92"/>
                    <a:gd name="T66" fmla="*/ 100 w 234"/>
                    <a:gd name="T67" fmla="*/ 6 h 92"/>
                    <a:gd name="T68" fmla="*/ 103 w 234"/>
                    <a:gd name="T69" fmla="*/ 0 h 92"/>
                    <a:gd name="T70" fmla="*/ 87 w 234"/>
                    <a:gd name="T71" fmla="*/ 5 h 92"/>
                    <a:gd name="T72" fmla="*/ 61 w 234"/>
                    <a:gd name="T73" fmla="*/ 11 h 92"/>
                    <a:gd name="T74" fmla="*/ 53 w 234"/>
                    <a:gd name="T75" fmla="*/ 4 h 92"/>
                    <a:gd name="T76" fmla="*/ 48 w 234"/>
                    <a:gd name="T77" fmla="*/ 12 h 92"/>
                    <a:gd name="T78" fmla="*/ 33 w 234"/>
                    <a:gd name="T79" fmla="*/ 6 h 92"/>
                    <a:gd name="T80" fmla="*/ 28 w 234"/>
                    <a:gd name="T81" fmla="*/ 15 h 92"/>
                    <a:gd name="T82" fmla="*/ 11 w 234"/>
                    <a:gd name="T83" fmla="*/ 12 h 92"/>
                    <a:gd name="T84" fmla="*/ 6 w 234"/>
                    <a:gd name="T85" fmla="*/ 4 h 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4"/>
                    <a:gd name="T130" fmla="*/ 0 h 92"/>
                    <a:gd name="T131" fmla="*/ 234 w 234"/>
                    <a:gd name="T132" fmla="*/ 92 h 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4" h="92">
                      <a:moveTo>
                        <a:pt x="6" y="4"/>
                      </a:moveTo>
                      <a:lnTo>
                        <a:pt x="6" y="11"/>
                      </a:lnTo>
                      <a:lnTo>
                        <a:pt x="4" y="8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6" y="56"/>
                      </a:lnTo>
                      <a:lnTo>
                        <a:pt x="19" y="60"/>
                      </a:lnTo>
                      <a:lnTo>
                        <a:pt x="18" y="56"/>
                      </a:lnTo>
                      <a:lnTo>
                        <a:pt x="25" y="61"/>
                      </a:lnTo>
                      <a:lnTo>
                        <a:pt x="33" y="68"/>
                      </a:lnTo>
                      <a:lnTo>
                        <a:pt x="48" y="75"/>
                      </a:lnTo>
                      <a:lnTo>
                        <a:pt x="66" y="78"/>
                      </a:lnTo>
                      <a:lnTo>
                        <a:pt x="88" y="78"/>
                      </a:lnTo>
                      <a:lnTo>
                        <a:pt x="98" y="78"/>
                      </a:lnTo>
                      <a:lnTo>
                        <a:pt x="90" y="74"/>
                      </a:lnTo>
                      <a:lnTo>
                        <a:pt x="85" y="64"/>
                      </a:lnTo>
                      <a:lnTo>
                        <a:pt x="93" y="71"/>
                      </a:lnTo>
                      <a:lnTo>
                        <a:pt x="101" y="76"/>
                      </a:lnTo>
                      <a:lnTo>
                        <a:pt x="109" y="81"/>
                      </a:lnTo>
                      <a:lnTo>
                        <a:pt x="117" y="79"/>
                      </a:lnTo>
                      <a:lnTo>
                        <a:pt x="111" y="75"/>
                      </a:lnTo>
                      <a:lnTo>
                        <a:pt x="106" y="71"/>
                      </a:lnTo>
                      <a:lnTo>
                        <a:pt x="115" y="74"/>
                      </a:lnTo>
                      <a:lnTo>
                        <a:pt x="124" y="81"/>
                      </a:lnTo>
                      <a:lnTo>
                        <a:pt x="150" y="83"/>
                      </a:lnTo>
                      <a:lnTo>
                        <a:pt x="177" y="87"/>
                      </a:lnTo>
                      <a:lnTo>
                        <a:pt x="187" y="87"/>
                      </a:lnTo>
                      <a:lnTo>
                        <a:pt x="177" y="81"/>
                      </a:lnTo>
                      <a:lnTo>
                        <a:pt x="167" y="79"/>
                      </a:lnTo>
                      <a:lnTo>
                        <a:pt x="177" y="79"/>
                      </a:lnTo>
                      <a:lnTo>
                        <a:pt x="185" y="83"/>
                      </a:lnTo>
                      <a:lnTo>
                        <a:pt x="196" y="88"/>
                      </a:lnTo>
                      <a:lnTo>
                        <a:pt x="188" y="79"/>
                      </a:lnTo>
                      <a:lnTo>
                        <a:pt x="180" y="74"/>
                      </a:lnTo>
                      <a:lnTo>
                        <a:pt x="193" y="75"/>
                      </a:lnTo>
                      <a:lnTo>
                        <a:pt x="199" y="83"/>
                      </a:lnTo>
                      <a:lnTo>
                        <a:pt x="201" y="91"/>
                      </a:lnTo>
                      <a:lnTo>
                        <a:pt x="209" y="81"/>
                      </a:lnTo>
                      <a:lnTo>
                        <a:pt x="217" y="78"/>
                      </a:lnTo>
                      <a:lnTo>
                        <a:pt x="212" y="81"/>
                      </a:lnTo>
                      <a:lnTo>
                        <a:pt x="206" y="91"/>
                      </a:lnTo>
                      <a:lnTo>
                        <a:pt x="227" y="87"/>
                      </a:lnTo>
                      <a:lnTo>
                        <a:pt x="230" y="86"/>
                      </a:lnTo>
                      <a:lnTo>
                        <a:pt x="233" y="74"/>
                      </a:lnTo>
                      <a:lnTo>
                        <a:pt x="232" y="58"/>
                      </a:lnTo>
                      <a:lnTo>
                        <a:pt x="229" y="46"/>
                      </a:lnTo>
                      <a:lnTo>
                        <a:pt x="215" y="40"/>
                      </a:lnTo>
                      <a:lnTo>
                        <a:pt x="199" y="32"/>
                      </a:lnTo>
                      <a:lnTo>
                        <a:pt x="169" y="23"/>
                      </a:lnTo>
                      <a:lnTo>
                        <a:pt x="143" y="16"/>
                      </a:lnTo>
                      <a:lnTo>
                        <a:pt x="128" y="15"/>
                      </a:lnTo>
                      <a:lnTo>
                        <a:pt x="122" y="23"/>
                      </a:lnTo>
                      <a:lnTo>
                        <a:pt x="105" y="31"/>
                      </a:lnTo>
                      <a:lnTo>
                        <a:pt x="114" y="24"/>
                      </a:lnTo>
                      <a:lnTo>
                        <a:pt x="122" y="20"/>
                      </a:lnTo>
                      <a:lnTo>
                        <a:pt x="125" y="15"/>
                      </a:lnTo>
                      <a:lnTo>
                        <a:pt x="124" y="12"/>
                      </a:lnTo>
                      <a:lnTo>
                        <a:pt x="117" y="12"/>
                      </a:lnTo>
                      <a:lnTo>
                        <a:pt x="115" y="15"/>
                      </a:lnTo>
                      <a:lnTo>
                        <a:pt x="111" y="18"/>
                      </a:lnTo>
                      <a:lnTo>
                        <a:pt x="104" y="21"/>
                      </a:lnTo>
                      <a:lnTo>
                        <a:pt x="111" y="15"/>
                      </a:lnTo>
                      <a:lnTo>
                        <a:pt x="114" y="11"/>
                      </a:lnTo>
                      <a:lnTo>
                        <a:pt x="112" y="8"/>
                      </a:lnTo>
                      <a:lnTo>
                        <a:pt x="105" y="5"/>
                      </a:lnTo>
                      <a:lnTo>
                        <a:pt x="96" y="12"/>
                      </a:lnTo>
                      <a:lnTo>
                        <a:pt x="90" y="16"/>
                      </a:lnTo>
                      <a:lnTo>
                        <a:pt x="100" y="6"/>
                      </a:lnTo>
                      <a:lnTo>
                        <a:pt x="103" y="3"/>
                      </a:lnTo>
                      <a:lnTo>
                        <a:pt x="103" y="0"/>
                      </a:lnTo>
                      <a:lnTo>
                        <a:pt x="94" y="1"/>
                      </a:lnTo>
                      <a:lnTo>
                        <a:pt x="87" y="5"/>
                      </a:lnTo>
                      <a:lnTo>
                        <a:pt x="83" y="10"/>
                      </a:lnTo>
                      <a:lnTo>
                        <a:pt x="61" y="11"/>
                      </a:lnTo>
                      <a:lnTo>
                        <a:pt x="61" y="5"/>
                      </a:lnTo>
                      <a:lnTo>
                        <a:pt x="53" y="4"/>
                      </a:lnTo>
                      <a:lnTo>
                        <a:pt x="53" y="11"/>
                      </a:lnTo>
                      <a:lnTo>
                        <a:pt x="48" y="12"/>
                      </a:lnTo>
                      <a:lnTo>
                        <a:pt x="33" y="15"/>
                      </a:lnTo>
                      <a:lnTo>
                        <a:pt x="33" y="6"/>
                      </a:lnTo>
                      <a:lnTo>
                        <a:pt x="28" y="6"/>
                      </a:lnTo>
                      <a:lnTo>
                        <a:pt x="28" y="15"/>
                      </a:lnTo>
                      <a:lnTo>
                        <a:pt x="19" y="13"/>
                      </a:lnTo>
                      <a:lnTo>
                        <a:pt x="11" y="12"/>
                      </a:lnTo>
                      <a:lnTo>
                        <a:pt x="11" y="5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118"/>
                <p:cNvSpPr>
                  <a:spLocks/>
                </p:cNvSpPr>
                <p:nvPr/>
              </p:nvSpPr>
              <p:spPr bwMode="auto">
                <a:xfrm>
                  <a:off x="584" y="2381"/>
                  <a:ext cx="27" cy="4"/>
                </a:xfrm>
                <a:custGeom>
                  <a:avLst/>
                  <a:gdLst>
                    <a:gd name="T0" fmla="*/ 0 w 27"/>
                    <a:gd name="T1" fmla="*/ 0 h 4"/>
                    <a:gd name="T2" fmla="*/ 11 w 27"/>
                    <a:gd name="T3" fmla="*/ 3 h 4"/>
                    <a:gd name="T4" fmla="*/ 26 w 27"/>
                    <a:gd name="T5" fmla="*/ 3 h 4"/>
                    <a:gd name="T6" fmla="*/ 0 w 2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4"/>
                    <a:gd name="T14" fmla="*/ 27 w 2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4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119"/>
                <p:cNvSpPr>
                  <a:spLocks/>
                </p:cNvSpPr>
                <p:nvPr/>
              </p:nvSpPr>
              <p:spPr bwMode="auto">
                <a:xfrm>
                  <a:off x="551" y="2373"/>
                  <a:ext cx="13" cy="1"/>
                </a:xfrm>
                <a:custGeom>
                  <a:avLst/>
                  <a:gdLst>
                    <a:gd name="T0" fmla="*/ 0 w 13"/>
                    <a:gd name="T1" fmla="*/ 0 h 1"/>
                    <a:gd name="T2" fmla="*/ 3 w 13"/>
                    <a:gd name="T3" fmla="*/ 0 h 1"/>
                    <a:gd name="T4" fmla="*/ 12 w 13"/>
                    <a:gd name="T5" fmla="*/ 0 h 1"/>
                    <a:gd name="T6" fmla="*/ 3 w 13"/>
                    <a:gd name="T7" fmla="*/ 0 h 1"/>
                    <a:gd name="T8" fmla="*/ 0 w 1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"/>
                    <a:gd name="T17" fmla="*/ 13 w 13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2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120"/>
                <p:cNvSpPr>
                  <a:spLocks/>
                </p:cNvSpPr>
                <p:nvPr/>
              </p:nvSpPr>
              <p:spPr bwMode="auto">
                <a:xfrm>
                  <a:off x="634" y="2370"/>
                  <a:ext cx="25" cy="9"/>
                </a:xfrm>
                <a:custGeom>
                  <a:avLst/>
                  <a:gdLst>
                    <a:gd name="T0" fmla="*/ 0 w 25"/>
                    <a:gd name="T1" fmla="*/ 0 h 9"/>
                    <a:gd name="T2" fmla="*/ 11 w 25"/>
                    <a:gd name="T3" fmla="*/ 0 h 9"/>
                    <a:gd name="T4" fmla="*/ 12 w 25"/>
                    <a:gd name="T5" fmla="*/ 1 h 9"/>
                    <a:gd name="T6" fmla="*/ 12 w 25"/>
                    <a:gd name="T7" fmla="*/ 4 h 9"/>
                    <a:gd name="T8" fmla="*/ 15 w 25"/>
                    <a:gd name="T9" fmla="*/ 7 h 9"/>
                    <a:gd name="T10" fmla="*/ 24 w 25"/>
                    <a:gd name="T11" fmla="*/ 8 h 9"/>
                    <a:gd name="T12" fmla="*/ 12 w 25"/>
                    <a:gd name="T13" fmla="*/ 8 h 9"/>
                    <a:gd name="T14" fmla="*/ 10 w 25"/>
                    <a:gd name="T15" fmla="*/ 3 h 9"/>
                    <a:gd name="T16" fmla="*/ 0 w 25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9"/>
                    <a:gd name="T29" fmla="*/ 25 w 25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2" y="4"/>
                      </a:lnTo>
                      <a:lnTo>
                        <a:pt x="15" y="7"/>
                      </a:lnTo>
                      <a:lnTo>
                        <a:pt x="24" y="8"/>
                      </a:lnTo>
                      <a:lnTo>
                        <a:pt x="12" y="8"/>
                      </a:lnTo>
                      <a:lnTo>
                        <a:pt x="1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121"/>
                <p:cNvSpPr>
                  <a:spLocks/>
                </p:cNvSpPr>
                <p:nvPr/>
              </p:nvSpPr>
              <p:spPr bwMode="auto">
                <a:xfrm>
                  <a:off x="666" y="2407"/>
                  <a:ext cx="95" cy="20"/>
                </a:xfrm>
                <a:custGeom>
                  <a:avLst/>
                  <a:gdLst>
                    <a:gd name="T0" fmla="*/ 0 w 95"/>
                    <a:gd name="T1" fmla="*/ 0 h 20"/>
                    <a:gd name="T2" fmla="*/ 25 w 95"/>
                    <a:gd name="T3" fmla="*/ 1 h 20"/>
                    <a:gd name="T4" fmla="*/ 50 w 95"/>
                    <a:gd name="T5" fmla="*/ 6 h 20"/>
                    <a:gd name="T6" fmla="*/ 67 w 95"/>
                    <a:gd name="T7" fmla="*/ 6 h 20"/>
                    <a:gd name="T8" fmla="*/ 82 w 95"/>
                    <a:gd name="T9" fmla="*/ 8 h 20"/>
                    <a:gd name="T10" fmla="*/ 87 w 95"/>
                    <a:gd name="T11" fmla="*/ 15 h 20"/>
                    <a:gd name="T12" fmla="*/ 94 w 95"/>
                    <a:gd name="T13" fmla="*/ 19 h 20"/>
                    <a:gd name="T14" fmla="*/ 87 w 95"/>
                    <a:gd name="T15" fmla="*/ 18 h 20"/>
                    <a:gd name="T16" fmla="*/ 81 w 95"/>
                    <a:gd name="T17" fmla="*/ 11 h 20"/>
                    <a:gd name="T18" fmla="*/ 60 w 95"/>
                    <a:gd name="T19" fmla="*/ 7 h 20"/>
                    <a:gd name="T20" fmla="*/ 50 w 95"/>
                    <a:gd name="T21" fmla="*/ 7 h 20"/>
                    <a:gd name="T22" fmla="*/ 38 w 95"/>
                    <a:gd name="T23" fmla="*/ 6 h 20"/>
                    <a:gd name="T24" fmla="*/ 22 w 95"/>
                    <a:gd name="T25" fmla="*/ 2 h 20"/>
                    <a:gd name="T26" fmla="*/ 0 w 95"/>
                    <a:gd name="T27" fmla="*/ 0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5"/>
                    <a:gd name="T43" fmla="*/ 0 h 20"/>
                    <a:gd name="T44" fmla="*/ 95 w 95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5" h="20">
                      <a:moveTo>
                        <a:pt x="0" y="0"/>
                      </a:moveTo>
                      <a:lnTo>
                        <a:pt x="25" y="1"/>
                      </a:lnTo>
                      <a:lnTo>
                        <a:pt x="50" y="6"/>
                      </a:lnTo>
                      <a:lnTo>
                        <a:pt x="67" y="6"/>
                      </a:lnTo>
                      <a:lnTo>
                        <a:pt x="82" y="8"/>
                      </a:lnTo>
                      <a:lnTo>
                        <a:pt x="87" y="15"/>
                      </a:lnTo>
                      <a:lnTo>
                        <a:pt x="94" y="19"/>
                      </a:lnTo>
                      <a:lnTo>
                        <a:pt x="87" y="18"/>
                      </a:lnTo>
                      <a:lnTo>
                        <a:pt x="81" y="11"/>
                      </a:lnTo>
                      <a:lnTo>
                        <a:pt x="60" y="7"/>
                      </a:lnTo>
                      <a:lnTo>
                        <a:pt x="50" y="7"/>
                      </a:lnTo>
                      <a:lnTo>
                        <a:pt x="38" y="6"/>
                      </a:lnTo>
                      <a:lnTo>
                        <a:pt x="22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122"/>
              <p:cNvGrpSpPr>
                <a:grpSpLocks/>
              </p:cNvGrpSpPr>
              <p:nvPr/>
            </p:nvGrpSpPr>
            <p:grpSpPr bwMode="auto">
              <a:xfrm>
                <a:off x="641" y="2216"/>
                <a:ext cx="105" cy="59"/>
                <a:chOff x="641" y="2216"/>
                <a:chExt cx="105" cy="59"/>
              </a:xfrm>
            </p:grpSpPr>
            <p:grpSp>
              <p:nvGrpSpPr>
                <p:cNvPr id="72" name="Group 123"/>
                <p:cNvGrpSpPr>
                  <a:grpSpLocks/>
                </p:cNvGrpSpPr>
                <p:nvPr/>
              </p:nvGrpSpPr>
              <p:grpSpPr bwMode="auto">
                <a:xfrm>
                  <a:off x="655" y="2216"/>
                  <a:ext cx="91" cy="46"/>
                  <a:chOff x="655" y="2216"/>
                  <a:chExt cx="91" cy="46"/>
                </a:xfrm>
              </p:grpSpPr>
              <p:sp>
                <p:nvSpPr>
                  <p:cNvPr id="76" name="Freeform 124"/>
                  <p:cNvSpPr>
                    <a:spLocks/>
                  </p:cNvSpPr>
                  <p:nvPr/>
                </p:nvSpPr>
                <p:spPr bwMode="auto">
                  <a:xfrm>
                    <a:off x="655" y="2216"/>
                    <a:ext cx="89" cy="46"/>
                  </a:xfrm>
                  <a:custGeom>
                    <a:avLst/>
                    <a:gdLst>
                      <a:gd name="T0" fmla="*/ 9 w 89"/>
                      <a:gd name="T1" fmla="*/ 45 h 46"/>
                      <a:gd name="T2" fmla="*/ 13 w 89"/>
                      <a:gd name="T3" fmla="*/ 45 h 46"/>
                      <a:gd name="T4" fmla="*/ 17 w 89"/>
                      <a:gd name="T5" fmla="*/ 42 h 46"/>
                      <a:gd name="T6" fmla="*/ 22 w 89"/>
                      <a:gd name="T7" fmla="*/ 42 h 46"/>
                      <a:gd name="T8" fmla="*/ 30 w 89"/>
                      <a:gd name="T9" fmla="*/ 42 h 46"/>
                      <a:gd name="T10" fmla="*/ 35 w 89"/>
                      <a:gd name="T11" fmla="*/ 42 h 46"/>
                      <a:gd name="T12" fmla="*/ 39 w 89"/>
                      <a:gd name="T13" fmla="*/ 42 h 46"/>
                      <a:gd name="T14" fmla="*/ 42 w 89"/>
                      <a:gd name="T15" fmla="*/ 39 h 46"/>
                      <a:gd name="T16" fmla="*/ 44 w 89"/>
                      <a:gd name="T17" fmla="*/ 39 h 46"/>
                      <a:gd name="T18" fmla="*/ 47 w 89"/>
                      <a:gd name="T19" fmla="*/ 36 h 46"/>
                      <a:gd name="T20" fmla="*/ 50 w 89"/>
                      <a:gd name="T21" fmla="*/ 34 h 46"/>
                      <a:gd name="T22" fmla="*/ 55 w 89"/>
                      <a:gd name="T23" fmla="*/ 31 h 46"/>
                      <a:gd name="T24" fmla="*/ 61 w 89"/>
                      <a:gd name="T25" fmla="*/ 31 h 46"/>
                      <a:gd name="T26" fmla="*/ 63 w 89"/>
                      <a:gd name="T27" fmla="*/ 31 h 46"/>
                      <a:gd name="T28" fmla="*/ 65 w 89"/>
                      <a:gd name="T29" fmla="*/ 31 h 46"/>
                      <a:gd name="T30" fmla="*/ 66 w 89"/>
                      <a:gd name="T31" fmla="*/ 31 h 46"/>
                      <a:gd name="T32" fmla="*/ 68 w 89"/>
                      <a:gd name="T33" fmla="*/ 28 h 46"/>
                      <a:gd name="T34" fmla="*/ 68 w 89"/>
                      <a:gd name="T35" fmla="*/ 26 h 46"/>
                      <a:gd name="T36" fmla="*/ 65 w 89"/>
                      <a:gd name="T37" fmla="*/ 25 h 46"/>
                      <a:gd name="T38" fmla="*/ 63 w 89"/>
                      <a:gd name="T39" fmla="*/ 25 h 46"/>
                      <a:gd name="T40" fmla="*/ 60 w 89"/>
                      <a:gd name="T41" fmla="*/ 23 h 46"/>
                      <a:gd name="T42" fmla="*/ 53 w 89"/>
                      <a:gd name="T43" fmla="*/ 22 h 46"/>
                      <a:gd name="T44" fmla="*/ 58 w 89"/>
                      <a:gd name="T45" fmla="*/ 17 h 46"/>
                      <a:gd name="T46" fmla="*/ 63 w 89"/>
                      <a:gd name="T47" fmla="*/ 14 h 46"/>
                      <a:gd name="T48" fmla="*/ 68 w 89"/>
                      <a:gd name="T49" fmla="*/ 14 h 46"/>
                      <a:gd name="T50" fmla="*/ 74 w 89"/>
                      <a:gd name="T51" fmla="*/ 14 h 46"/>
                      <a:gd name="T52" fmla="*/ 77 w 89"/>
                      <a:gd name="T53" fmla="*/ 16 h 46"/>
                      <a:gd name="T54" fmla="*/ 82 w 89"/>
                      <a:gd name="T55" fmla="*/ 16 h 46"/>
                      <a:gd name="T56" fmla="*/ 82 w 89"/>
                      <a:gd name="T57" fmla="*/ 14 h 46"/>
                      <a:gd name="T58" fmla="*/ 84 w 89"/>
                      <a:gd name="T59" fmla="*/ 13 h 46"/>
                      <a:gd name="T60" fmla="*/ 85 w 89"/>
                      <a:gd name="T61" fmla="*/ 13 h 46"/>
                      <a:gd name="T62" fmla="*/ 88 w 89"/>
                      <a:gd name="T63" fmla="*/ 13 h 46"/>
                      <a:gd name="T64" fmla="*/ 88 w 89"/>
                      <a:gd name="T65" fmla="*/ 11 h 46"/>
                      <a:gd name="T66" fmla="*/ 88 w 89"/>
                      <a:gd name="T67" fmla="*/ 9 h 46"/>
                      <a:gd name="T68" fmla="*/ 87 w 89"/>
                      <a:gd name="T69" fmla="*/ 9 h 46"/>
                      <a:gd name="T70" fmla="*/ 84 w 89"/>
                      <a:gd name="T71" fmla="*/ 8 h 46"/>
                      <a:gd name="T72" fmla="*/ 82 w 89"/>
                      <a:gd name="T73" fmla="*/ 6 h 46"/>
                      <a:gd name="T74" fmla="*/ 79 w 89"/>
                      <a:gd name="T75" fmla="*/ 4 h 46"/>
                      <a:gd name="T76" fmla="*/ 77 w 89"/>
                      <a:gd name="T77" fmla="*/ 4 h 46"/>
                      <a:gd name="T78" fmla="*/ 75 w 89"/>
                      <a:gd name="T79" fmla="*/ 4 h 46"/>
                      <a:gd name="T80" fmla="*/ 65 w 89"/>
                      <a:gd name="T81" fmla="*/ 1 h 46"/>
                      <a:gd name="T82" fmla="*/ 62 w 89"/>
                      <a:gd name="T83" fmla="*/ 1 h 46"/>
                      <a:gd name="T84" fmla="*/ 60 w 89"/>
                      <a:gd name="T85" fmla="*/ 0 h 46"/>
                      <a:gd name="T86" fmla="*/ 57 w 89"/>
                      <a:gd name="T87" fmla="*/ 1 h 46"/>
                      <a:gd name="T88" fmla="*/ 53 w 89"/>
                      <a:gd name="T89" fmla="*/ 3 h 46"/>
                      <a:gd name="T90" fmla="*/ 44 w 89"/>
                      <a:gd name="T91" fmla="*/ 8 h 46"/>
                      <a:gd name="T92" fmla="*/ 41 w 89"/>
                      <a:gd name="T93" fmla="*/ 9 h 46"/>
                      <a:gd name="T94" fmla="*/ 36 w 89"/>
                      <a:gd name="T95" fmla="*/ 9 h 46"/>
                      <a:gd name="T96" fmla="*/ 33 w 89"/>
                      <a:gd name="T97" fmla="*/ 11 h 46"/>
                      <a:gd name="T98" fmla="*/ 31 w 89"/>
                      <a:gd name="T99" fmla="*/ 13 h 46"/>
                      <a:gd name="T100" fmla="*/ 25 w 89"/>
                      <a:gd name="T101" fmla="*/ 19 h 46"/>
                      <a:gd name="T102" fmla="*/ 20 w 89"/>
                      <a:gd name="T103" fmla="*/ 22 h 46"/>
                      <a:gd name="T104" fmla="*/ 16 w 89"/>
                      <a:gd name="T105" fmla="*/ 26 h 46"/>
                      <a:gd name="T106" fmla="*/ 13 w 89"/>
                      <a:gd name="T107" fmla="*/ 28 h 46"/>
                      <a:gd name="T108" fmla="*/ 0 w 89"/>
                      <a:gd name="T109" fmla="*/ 28 h 46"/>
                      <a:gd name="T110" fmla="*/ 9 w 89"/>
                      <a:gd name="T111" fmla="*/ 45 h 4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89"/>
                      <a:gd name="T169" fmla="*/ 0 h 46"/>
                      <a:gd name="T170" fmla="*/ 89 w 89"/>
                      <a:gd name="T171" fmla="*/ 46 h 4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89" h="46">
                        <a:moveTo>
                          <a:pt x="9" y="45"/>
                        </a:moveTo>
                        <a:lnTo>
                          <a:pt x="13" y="45"/>
                        </a:lnTo>
                        <a:lnTo>
                          <a:pt x="17" y="42"/>
                        </a:lnTo>
                        <a:lnTo>
                          <a:pt x="22" y="42"/>
                        </a:lnTo>
                        <a:lnTo>
                          <a:pt x="30" y="42"/>
                        </a:lnTo>
                        <a:lnTo>
                          <a:pt x="35" y="42"/>
                        </a:lnTo>
                        <a:lnTo>
                          <a:pt x="39" y="42"/>
                        </a:lnTo>
                        <a:lnTo>
                          <a:pt x="42" y="39"/>
                        </a:lnTo>
                        <a:lnTo>
                          <a:pt x="44" y="39"/>
                        </a:lnTo>
                        <a:lnTo>
                          <a:pt x="47" y="36"/>
                        </a:lnTo>
                        <a:lnTo>
                          <a:pt x="50" y="34"/>
                        </a:lnTo>
                        <a:lnTo>
                          <a:pt x="55" y="31"/>
                        </a:lnTo>
                        <a:lnTo>
                          <a:pt x="61" y="31"/>
                        </a:lnTo>
                        <a:lnTo>
                          <a:pt x="63" y="31"/>
                        </a:lnTo>
                        <a:lnTo>
                          <a:pt x="65" y="31"/>
                        </a:lnTo>
                        <a:lnTo>
                          <a:pt x="66" y="31"/>
                        </a:lnTo>
                        <a:lnTo>
                          <a:pt x="68" y="28"/>
                        </a:lnTo>
                        <a:lnTo>
                          <a:pt x="68" y="26"/>
                        </a:lnTo>
                        <a:lnTo>
                          <a:pt x="65" y="25"/>
                        </a:lnTo>
                        <a:lnTo>
                          <a:pt x="63" y="25"/>
                        </a:lnTo>
                        <a:lnTo>
                          <a:pt x="60" y="23"/>
                        </a:lnTo>
                        <a:lnTo>
                          <a:pt x="53" y="22"/>
                        </a:lnTo>
                        <a:lnTo>
                          <a:pt x="58" y="17"/>
                        </a:lnTo>
                        <a:lnTo>
                          <a:pt x="63" y="14"/>
                        </a:lnTo>
                        <a:lnTo>
                          <a:pt x="68" y="14"/>
                        </a:lnTo>
                        <a:lnTo>
                          <a:pt x="74" y="14"/>
                        </a:lnTo>
                        <a:lnTo>
                          <a:pt x="77" y="16"/>
                        </a:lnTo>
                        <a:lnTo>
                          <a:pt x="82" y="16"/>
                        </a:lnTo>
                        <a:lnTo>
                          <a:pt x="82" y="14"/>
                        </a:lnTo>
                        <a:lnTo>
                          <a:pt x="84" y="13"/>
                        </a:lnTo>
                        <a:lnTo>
                          <a:pt x="85" y="13"/>
                        </a:lnTo>
                        <a:lnTo>
                          <a:pt x="88" y="13"/>
                        </a:lnTo>
                        <a:lnTo>
                          <a:pt x="88" y="11"/>
                        </a:lnTo>
                        <a:lnTo>
                          <a:pt x="88" y="9"/>
                        </a:lnTo>
                        <a:lnTo>
                          <a:pt x="87" y="9"/>
                        </a:lnTo>
                        <a:lnTo>
                          <a:pt x="84" y="8"/>
                        </a:lnTo>
                        <a:lnTo>
                          <a:pt x="82" y="6"/>
                        </a:lnTo>
                        <a:lnTo>
                          <a:pt x="79" y="4"/>
                        </a:lnTo>
                        <a:lnTo>
                          <a:pt x="77" y="4"/>
                        </a:lnTo>
                        <a:lnTo>
                          <a:pt x="75" y="4"/>
                        </a:lnTo>
                        <a:lnTo>
                          <a:pt x="65" y="1"/>
                        </a:lnTo>
                        <a:lnTo>
                          <a:pt x="62" y="1"/>
                        </a:lnTo>
                        <a:lnTo>
                          <a:pt x="60" y="0"/>
                        </a:lnTo>
                        <a:lnTo>
                          <a:pt x="57" y="1"/>
                        </a:lnTo>
                        <a:lnTo>
                          <a:pt x="53" y="3"/>
                        </a:lnTo>
                        <a:lnTo>
                          <a:pt x="44" y="8"/>
                        </a:lnTo>
                        <a:lnTo>
                          <a:pt x="41" y="9"/>
                        </a:lnTo>
                        <a:lnTo>
                          <a:pt x="36" y="9"/>
                        </a:lnTo>
                        <a:lnTo>
                          <a:pt x="33" y="11"/>
                        </a:lnTo>
                        <a:lnTo>
                          <a:pt x="31" y="13"/>
                        </a:lnTo>
                        <a:lnTo>
                          <a:pt x="25" y="19"/>
                        </a:lnTo>
                        <a:lnTo>
                          <a:pt x="20" y="22"/>
                        </a:lnTo>
                        <a:lnTo>
                          <a:pt x="16" y="26"/>
                        </a:lnTo>
                        <a:lnTo>
                          <a:pt x="13" y="28"/>
                        </a:lnTo>
                        <a:lnTo>
                          <a:pt x="0" y="28"/>
                        </a:lnTo>
                        <a:lnTo>
                          <a:pt x="9" y="45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" name="Freeform 125"/>
                  <p:cNvSpPr>
                    <a:spLocks/>
                  </p:cNvSpPr>
                  <p:nvPr/>
                </p:nvSpPr>
                <p:spPr bwMode="auto">
                  <a:xfrm>
                    <a:off x="696" y="2234"/>
                    <a:ext cx="13" cy="4"/>
                  </a:xfrm>
                  <a:custGeom>
                    <a:avLst/>
                    <a:gdLst>
                      <a:gd name="T0" fmla="*/ 12 w 13"/>
                      <a:gd name="T1" fmla="*/ 0 h 4"/>
                      <a:gd name="T2" fmla="*/ 12 w 13"/>
                      <a:gd name="T3" fmla="*/ 1 h 4"/>
                      <a:gd name="T4" fmla="*/ 10 w 13"/>
                      <a:gd name="T5" fmla="*/ 1 h 4"/>
                      <a:gd name="T6" fmla="*/ 9 w 13"/>
                      <a:gd name="T7" fmla="*/ 1 h 4"/>
                      <a:gd name="T8" fmla="*/ 7 w 13"/>
                      <a:gd name="T9" fmla="*/ 3 h 4"/>
                      <a:gd name="T10" fmla="*/ 5 w 13"/>
                      <a:gd name="T11" fmla="*/ 3 h 4"/>
                      <a:gd name="T12" fmla="*/ 2 w 13"/>
                      <a:gd name="T13" fmla="*/ 3 h 4"/>
                      <a:gd name="T14" fmla="*/ 0 w 13"/>
                      <a:gd name="T15" fmla="*/ 3 h 4"/>
                      <a:gd name="T16" fmla="*/ 2 w 13"/>
                      <a:gd name="T17" fmla="*/ 3 h 4"/>
                      <a:gd name="T18" fmla="*/ 3 w 13"/>
                      <a:gd name="T19" fmla="*/ 3 h 4"/>
                      <a:gd name="T20" fmla="*/ 5 w 13"/>
                      <a:gd name="T21" fmla="*/ 3 h 4"/>
                      <a:gd name="T22" fmla="*/ 7 w 13"/>
                      <a:gd name="T23" fmla="*/ 2 h 4"/>
                      <a:gd name="T24" fmla="*/ 9 w 13"/>
                      <a:gd name="T25" fmla="*/ 1 h 4"/>
                      <a:gd name="T26" fmla="*/ 10 w 13"/>
                      <a:gd name="T27" fmla="*/ 1 h 4"/>
                      <a:gd name="T28" fmla="*/ 12 w 13"/>
                      <a:gd name="T29" fmla="*/ 0 h 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"/>
                      <a:gd name="T46" fmla="*/ 0 h 4"/>
                      <a:gd name="T47" fmla="*/ 13 w 13"/>
                      <a:gd name="T48" fmla="*/ 4 h 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" h="4">
                        <a:moveTo>
                          <a:pt x="12" y="0"/>
                        </a:move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8" name="Freeform 126"/>
                  <p:cNvSpPr>
                    <a:spLocks/>
                  </p:cNvSpPr>
                  <p:nvPr/>
                </p:nvSpPr>
                <p:spPr bwMode="auto">
                  <a:xfrm>
                    <a:off x="718" y="2237"/>
                    <a:ext cx="5" cy="5"/>
                  </a:xfrm>
                  <a:custGeom>
                    <a:avLst/>
                    <a:gdLst>
                      <a:gd name="T0" fmla="*/ 4 w 5"/>
                      <a:gd name="T1" fmla="*/ 0 h 5"/>
                      <a:gd name="T2" fmla="*/ 1 w 5"/>
                      <a:gd name="T3" fmla="*/ 1 h 5"/>
                      <a:gd name="T4" fmla="*/ 4 w 5"/>
                      <a:gd name="T5" fmla="*/ 4 h 5"/>
                      <a:gd name="T6" fmla="*/ 1 w 5"/>
                      <a:gd name="T7" fmla="*/ 4 h 5"/>
                      <a:gd name="T8" fmla="*/ 0 w 5"/>
                      <a:gd name="T9" fmla="*/ 1 h 5"/>
                      <a:gd name="T10" fmla="*/ 4 w 5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5"/>
                      <a:gd name="T20" fmla="*/ 5 w 5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5">
                        <a:moveTo>
                          <a:pt x="4" y="0"/>
                        </a:moveTo>
                        <a:lnTo>
                          <a:pt x="1" y="1"/>
                        </a:lnTo>
                        <a:lnTo>
                          <a:pt x="4" y="4"/>
                        </a:lnTo>
                        <a:lnTo>
                          <a:pt x="1" y="4"/>
                        </a:lnTo>
                        <a:lnTo>
                          <a:pt x="0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" name="Freeform 127"/>
                  <p:cNvSpPr>
                    <a:spLocks/>
                  </p:cNvSpPr>
                  <p:nvPr/>
                </p:nvSpPr>
                <p:spPr bwMode="auto">
                  <a:xfrm>
                    <a:off x="735" y="2222"/>
                    <a:ext cx="6" cy="3"/>
                  </a:xfrm>
                  <a:custGeom>
                    <a:avLst/>
                    <a:gdLst>
                      <a:gd name="T0" fmla="*/ 5 w 6"/>
                      <a:gd name="T1" fmla="*/ 1 h 3"/>
                      <a:gd name="T2" fmla="*/ 4 w 6"/>
                      <a:gd name="T3" fmla="*/ 2 h 3"/>
                      <a:gd name="T4" fmla="*/ 4 w 6"/>
                      <a:gd name="T5" fmla="*/ 1 h 3"/>
                      <a:gd name="T6" fmla="*/ 3 w 6"/>
                      <a:gd name="T7" fmla="*/ 1 h 3"/>
                      <a:gd name="T8" fmla="*/ 3 w 6"/>
                      <a:gd name="T9" fmla="*/ 0 h 3"/>
                      <a:gd name="T10" fmla="*/ 2 w 6"/>
                      <a:gd name="T11" fmla="*/ 0 h 3"/>
                      <a:gd name="T12" fmla="*/ 1 w 6"/>
                      <a:gd name="T13" fmla="*/ 0 h 3"/>
                      <a:gd name="T14" fmla="*/ 0 w 6"/>
                      <a:gd name="T15" fmla="*/ 0 h 3"/>
                      <a:gd name="T16" fmla="*/ 1 w 6"/>
                      <a:gd name="T17" fmla="*/ 0 h 3"/>
                      <a:gd name="T18" fmla="*/ 2 w 6"/>
                      <a:gd name="T19" fmla="*/ 0 h 3"/>
                      <a:gd name="T20" fmla="*/ 3 w 6"/>
                      <a:gd name="T21" fmla="*/ 0 h 3"/>
                      <a:gd name="T22" fmla="*/ 5 w 6"/>
                      <a:gd name="T23" fmla="*/ 1 h 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"/>
                      <a:gd name="T37" fmla="*/ 0 h 3"/>
                      <a:gd name="T38" fmla="*/ 6 w 6"/>
                      <a:gd name="T39" fmla="*/ 3 h 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" h="3">
                        <a:moveTo>
                          <a:pt x="5" y="1"/>
                        </a:move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5" y="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" name="Freeform 128"/>
                  <p:cNvSpPr>
                    <a:spLocks/>
                  </p:cNvSpPr>
                  <p:nvPr/>
                </p:nvSpPr>
                <p:spPr bwMode="auto">
                  <a:xfrm>
                    <a:off x="710" y="2219"/>
                    <a:ext cx="12" cy="4"/>
                  </a:xfrm>
                  <a:custGeom>
                    <a:avLst/>
                    <a:gdLst>
                      <a:gd name="T0" fmla="*/ 11 w 12"/>
                      <a:gd name="T1" fmla="*/ 0 h 4"/>
                      <a:gd name="T2" fmla="*/ 9 w 12"/>
                      <a:gd name="T3" fmla="*/ 0 h 4"/>
                      <a:gd name="T4" fmla="*/ 7 w 12"/>
                      <a:gd name="T5" fmla="*/ 0 h 4"/>
                      <a:gd name="T6" fmla="*/ 6 w 12"/>
                      <a:gd name="T7" fmla="*/ 0 h 4"/>
                      <a:gd name="T8" fmla="*/ 4 w 12"/>
                      <a:gd name="T9" fmla="*/ 0 h 4"/>
                      <a:gd name="T10" fmla="*/ 3 w 12"/>
                      <a:gd name="T11" fmla="*/ 1 h 4"/>
                      <a:gd name="T12" fmla="*/ 2 w 12"/>
                      <a:gd name="T13" fmla="*/ 2 h 4"/>
                      <a:gd name="T14" fmla="*/ 0 w 12"/>
                      <a:gd name="T15" fmla="*/ 2 h 4"/>
                      <a:gd name="T16" fmla="*/ 2 w 12"/>
                      <a:gd name="T17" fmla="*/ 3 h 4"/>
                      <a:gd name="T18" fmla="*/ 3 w 12"/>
                      <a:gd name="T19" fmla="*/ 2 h 4"/>
                      <a:gd name="T20" fmla="*/ 6 w 12"/>
                      <a:gd name="T21" fmla="*/ 1 h 4"/>
                      <a:gd name="T22" fmla="*/ 6 w 12"/>
                      <a:gd name="T23" fmla="*/ 0 h 4"/>
                      <a:gd name="T24" fmla="*/ 7 w 12"/>
                      <a:gd name="T25" fmla="*/ 0 h 4"/>
                      <a:gd name="T26" fmla="*/ 9 w 12"/>
                      <a:gd name="T27" fmla="*/ 0 h 4"/>
                      <a:gd name="T28" fmla="*/ 11 w 12"/>
                      <a:gd name="T29" fmla="*/ 0 h 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"/>
                      <a:gd name="T46" fmla="*/ 0 h 4"/>
                      <a:gd name="T47" fmla="*/ 12 w 12"/>
                      <a:gd name="T48" fmla="*/ 4 h 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" h="4">
                        <a:moveTo>
                          <a:pt x="11" y="0"/>
                        </a:move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1" name="Freeform 129"/>
                  <p:cNvSpPr>
                    <a:spLocks/>
                  </p:cNvSpPr>
                  <p:nvPr/>
                </p:nvSpPr>
                <p:spPr bwMode="auto">
                  <a:xfrm>
                    <a:off x="737" y="2223"/>
                    <a:ext cx="3" cy="5"/>
                  </a:xfrm>
                  <a:custGeom>
                    <a:avLst/>
                    <a:gdLst>
                      <a:gd name="T0" fmla="*/ 1 w 3"/>
                      <a:gd name="T1" fmla="*/ 0 h 5"/>
                      <a:gd name="T2" fmla="*/ 0 w 3"/>
                      <a:gd name="T3" fmla="*/ 1 h 5"/>
                      <a:gd name="T4" fmla="*/ 1 w 3"/>
                      <a:gd name="T5" fmla="*/ 3 h 5"/>
                      <a:gd name="T6" fmla="*/ 2 w 3"/>
                      <a:gd name="T7" fmla="*/ 4 h 5"/>
                      <a:gd name="T8" fmla="*/ 1 w 3"/>
                      <a:gd name="T9" fmla="*/ 1 h 5"/>
                      <a:gd name="T10" fmla="*/ 1 w 3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"/>
                      <a:gd name="T19" fmla="*/ 0 h 5"/>
                      <a:gd name="T20" fmla="*/ 3 w 3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" h="5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" name="Freeform 130"/>
                  <p:cNvSpPr>
                    <a:spLocks/>
                  </p:cNvSpPr>
                  <p:nvPr/>
                </p:nvSpPr>
                <p:spPr bwMode="auto">
                  <a:xfrm>
                    <a:off x="740" y="2220"/>
                    <a:ext cx="6" cy="5"/>
                  </a:xfrm>
                  <a:custGeom>
                    <a:avLst/>
                    <a:gdLst>
                      <a:gd name="T0" fmla="*/ 0 w 6"/>
                      <a:gd name="T1" fmla="*/ 1 h 5"/>
                      <a:gd name="T2" fmla="*/ 0 w 6"/>
                      <a:gd name="T3" fmla="*/ 0 h 5"/>
                      <a:gd name="T4" fmla="*/ 0 w 6"/>
                      <a:gd name="T5" fmla="*/ 1 h 5"/>
                      <a:gd name="T6" fmla="*/ 5 w 6"/>
                      <a:gd name="T7" fmla="*/ 3 h 5"/>
                      <a:gd name="T8" fmla="*/ 5 w 6"/>
                      <a:gd name="T9" fmla="*/ 4 h 5"/>
                      <a:gd name="T10" fmla="*/ 0 w 6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5"/>
                      <a:gd name="T20" fmla="*/ 6 w 6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5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Freeform 131"/>
                  <p:cNvSpPr>
                    <a:spLocks/>
                  </p:cNvSpPr>
                  <p:nvPr/>
                </p:nvSpPr>
                <p:spPr bwMode="auto">
                  <a:xfrm>
                    <a:off x="692" y="2226"/>
                    <a:ext cx="5" cy="3"/>
                  </a:xfrm>
                  <a:custGeom>
                    <a:avLst/>
                    <a:gdLst>
                      <a:gd name="T0" fmla="*/ 4 w 5"/>
                      <a:gd name="T1" fmla="*/ 0 h 3"/>
                      <a:gd name="T2" fmla="*/ 4 w 5"/>
                      <a:gd name="T3" fmla="*/ 1 h 3"/>
                      <a:gd name="T4" fmla="*/ 3 w 5"/>
                      <a:gd name="T5" fmla="*/ 2 h 3"/>
                      <a:gd name="T6" fmla="*/ 0 w 5"/>
                      <a:gd name="T7" fmla="*/ 2 h 3"/>
                      <a:gd name="T8" fmla="*/ 4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4" y="0"/>
                        </a:moveTo>
                        <a:lnTo>
                          <a:pt x="4" y="1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4" name="Freeform 132"/>
                  <p:cNvSpPr>
                    <a:spLocks/>
                  </p:cNvSpPr>
                  <p:nvPr/>
                </p:nvSpPr>
                <p:spPr bwMode="auto">
                  <a:xfrm>
                    <a:off x="674" y="2247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3 w 4"/>
                      <a:gd name="T3" fmla="*/ 2 h 4"/>
                      <a:gd name="T4" fmla="*/ 3 w 4"/>
                      <a:gd name="T5" fmla="*/ 3 h 4"/>
                      <a:gd name="T6" fmla="*/ 0 w 4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4"/>
                      <a:gd name="T14" fmla="*/ 4 w 4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4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3" name="Group 133"/>
                <p:cNvGrpSpPr>
                  <a:grpSpLocks/>
                </p:cNvGrpSpPr>
                <p:nvPr/>
              </p:nvGrpSpPr>
              <p:grpSpPr bwMode="auto">
                <a:xfrm>
                  <a:off x="641" y="2241"/>
                  <a:ext cx="28" cy="34"/>
                  <a:chOff x="641" y="2241"/>
                  <a:chExt cx="28" cy="34"/>
                </a:xfrm>
              </p:grpSpPr>
              <p:sp>
                <p:nvSpPr>
                  <p:cNvPr id="74" name="Freeform 134"/>
                  <p:cNvSpPr>
                    <a:spLocks/>
                  </p:cNvSpPr>
                  <p:nvPr/>
                </p:nvSpPr>
                <p:spPr bwMode="auto">
                  <a:xfrm>
                    <a:off x="641" y="2241"/>
                    <a:ext cx="28" cy="34"/>
                  </a:xfrm>
                  <a:custGeom>
                    <a:avLst/>
                    <a:gdLst>
                      <a:gd name="T0" fmla="*/ 17 w 28"/>
                      <a:gd name="T1" fmla="*/ 3 h 34"/>
                      <a:gd name="T2" fmla="*/ 22 w 28"/>
                      <a:gd name="T3" fmla="*/ 8 h 34"/>
                      <a:gd name="T4" fmla="*/ 23 w 28"/>
                      <a:gd name="T5" fmla="*/ 12 h 34"/>
                      <a:gd name="T6" fmla="*/ 25 w 28"/>
                      <a:gd name="T7" fmla="*/ 17 h 34"/>
                      <a:gd name="T8" fmla="*/ 25 w 28"/>
                      <a:gd name="T9" fmla="*/ 20 h 34"/>
                      <a:gd name="T10" fmla="*/ 27 w 28"/>
                      <a:gd name="T11" fmla="*/ 25 h 34"/>
                      <a:gd name="T12" fmla="*/ 5 w 28"/>
                      <a:gd name="T13" fmla="*/ 33 h 34"/>
                      <a:gd name="T14" fmla="*/ 0 w 28"/>
                      <a:gd name="T15" fmla="*/ 0 h 34"/>
                      <a:gd name="T16" fmla="*/ 9 w 28"/>
                      <a:gd name="T17" fmla="*/ 3 h 34"/>
                      <a:gd name="T18" fmla="*/ 17 w 28"/>
                      <a:gd name="T19" fmla="*/ 3 h 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34"/>
                      <a:gd name="T32" fmla="*/ 28 w 28"/>
                      <a:gd name="T33" fmla="*/ 34 h 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34">
                        <a:moveTo>
                          <a:pt x="17" y="3"/>
                        </a:moveTo>
                        <a:lnTo>
                          <a:pt x="22" y="8"/>
                        </a:lnTo>
                        <a:lnTo>
                          <a:pt x="23" y="12"/>
                        </a:lnTo>
                        <a:lnTo>
                          <a:pt x="25" y="17"/>
                        </a:lnTo>
                        <a:lnTo>
                          <a:pt x="25" y="20"/>
                        </a:lnTo>
                        <a:lnTo>
                          <a:pt x="27" y="25"/>
                        </a:lnTo>
                        <a:lnTo>
                          <a:pt x="5" y="33"/>
                        </a:lnTo>
                        <a:lnTo>
                          <a:pt x="0" y="0"/>
                        </a:lnTo>
                        <a:lnTo>
                          <a:pt x="9" y="3"/>
                        </a:lnTo>
                        <a:lnTo>
                          <a:pt x="17" y="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5" name="Freeform 135"/>
                  <p:cNvSpPr>
                    <a:spLocks/>
                  </p:cNvSpPr>
                  <p:nvPr/>
                </p:nvSpPr>
                <p:spPr bwMode="auto">
                  <a:xfrm>
                    <a:off x="652" y="2245"/>
                    <a:ext cx="13" cy="19"/>
                  </a:xfrm>
                  <a:custGeom>
                    <a:avLst/>
                    <a:gdLst>
                      <a:gd name="T0" fmla="*/ 8 w 13"/>
                      <a:gd name="T1" fmla="*/ 1 h 19"/>
                      <a:gd name="T2" fmla="*/ 10 w 13"/>
                      <a:gd name="T3" fmla="*/ 4 h 19"/>
                      <a:gd name="T4" fmla="*/ 11 w 13"/>
                      <a:gd name="T5" fmla="*/ 8 h 19"/>
                      <a:gd name="T6" fmla="*/ 11 w 13"/>
                      <a:gd name="T7" fmla="*/ 10 h 19"/>
                      <a:gd name="T8" fmla="*/ 12 w 13"/>
                      <a:gd name="T9" fmla="*/ 14 h 19"/>
                      <a:gd name="T10" fmla="*/ 3 w 13"/>
                      <a:gd name="T11" fmla="*/ 18 h 19"/>
                      <a:gd name="T12" fmla="*/ 0 w 13"/>
                      <a:gd name="T13" fmla="*/ 0 h 19"/>
                      <a:gd name="T14" fmla="*/ 3 w 13"/>
                      <a:gd name="T15" fmla="*/ 1 h 19"/>
                      <a:gd name="T16" fmla="*/ 8 w 13"/>
                      <a:gd name="T17" fmla="*/ 1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"/>
                      <a:gd name="T28" fmla="*/ 0 h 19"/>
                      <a:gd name="T29" fmla="*/ 13 w 13"/>
                      <a:gd name="T30" fmla="*/ 19 h 1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" h="19">
                        <a:moveTo>
                          <a:pt x="8" y="1"/>
                        </a:moveTo>
                        <a:lnTo>
                          <a:pt x="10" y="4"/>
                        </a:lnTo>
                        <a:lnTo>
                          <a:pt x="11" y="8"/>
                        </a:lnTo>
                        <a:lnTo>
                          <a:pt x="11" y="10"/>
                        </a:lnTo>
                        <a:lnTo>
                          <a:pt x="12" y="14"/>
                        </a:lnTo>
                        <a:lnTo>
                          <a:pt x="3" y="18"/>
                        </a:lnTo>
                        <a:lnTo>
                          <a:pt x="0" y="0"/>
                        </a:lnTo>
                        <a:lnTo>
                          <a:pt x="3" y="1"/>
                        </a:lnTo>
                        <a:lnTo>
                          <a:pt x="8" y="1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buClr>
                        <a:srgbClr val="99CCFF"/>
                      </a:buClr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557" y="2067"/>
                <a:ext cx="89" cy="99"/>
              </a:xfrm>
              <a:custGeom>
                <a:avLst/>
                <a:gdLst>
                  <a:gd name="T0" fmla="*/ 60 w 89"/>
                  <a:gd name="T1" fmla="*/ 3 h 99"/>
                  <a:gd name="T2" fmla="*/ 68 w 89"/>
                  <a:gd name="T3" fmla="*/ 9 h 99"/>
                  <a:gd name="T4" fmla="*/ 72 w 89"/>
                  <a:gd name="T5" fmla="*/ 16 h 99"/>
                  <a:gd name="T6" fmla="*/ 75 w 89"/>
                  <a:gd name="T7" fmla="*/ 23 h 99"/>
                  <a:gd name="T8" fmla="*/ 77 w 89"/>
                  <a:gd name="T9" fmla="*/ 26 h 99"/>
                  <a:gd name="T10" fmla="*/ 77 w 89"/>
                  <a:gd name="T11" fmla="*/ 31 h 99"/>
                  <a:gd name="T12" fmla="*/ 75 w 89"/>
                  <a:gd name="T13" fmla="*/ 37 h 99"/>
                  <a:gd name="T14" fmla="*/ 79 w 89"/>
                  <a:gd name="T15" fmla="*/ 40 h 99"/>
                  <a:gd name="T16" fmla="*/ 85 w 89"/>
                  <a:gd name="T17" fmla="*/ 50 h 99"/>
                  <a:gd name="T18" fmla="*/ 88 w 89"/>
                  <a:gd name="T19" fmla="*/ 56 h 99"/>
                  <a:gd name="T20" fmla="*/ 88 w 89"/>
                  <a:gd name="T21" fmla="*/ 59 h 99"/>
                  <a:gd name="T22" fmla="*/ 88 w 89"/>
                  <a:gd name="T23" fmla="*/ 60 h 99"/>
                  <a:gd name="T24" fmla="*/ 85 w 89"/>
                  <a:gd name="T25" fmla="*/ 60 h 99"/>
                  <a:gd name="T26" fmla="*/ 80 w 89"/>
                  <a:gd name="T27" fmla="*/ 60 h 99"/>
                  <a:gd name="T28" fmla="*/ 79 w 89"/>
                  <a:gd name="T29" fmla="*/ 62 h 99"/>
                  <a:gd name="T30" fmla="*/ 79 w 89"/>
                  <a:gd name="T31" fmla="*/ 65 h 99"/>
                  <a:gd name="T32" fmla="*/ 80 w 89"/>
                  <a:gd name="T33" fmla="*/ 71 h 99"/>
                  <a:gd name="T34" fmla="*/ 77 w 89"/>
                  <a:gd name="T35" fmla="*/ 74 h 99"/>
                  <a:gd name="T36" fmla="*/ 79 w 89"/>
                  <a:gd name="T37" fmla="*/ 77 h 99"/>
                  <a:gd name="T38" fmla="*/ 77 w 89"/>
                  <a:gd name="T39" fmla="*/ 80 h 99"/>
                  <a:gd name="T40" fmla="*/ 75 w 89"/>
                  <a:gd name="T41" fmla="*/ 85 h 99"/>
                  <a:gd name="T42" fmla="*/ 72 w 89"/>
                  <a:gd name="T43" fmla="*/ 87 h 99"/>
                  <a:gd name="T44" fmla="*/ 69 w 89"/>
                  <a:gd name="T45" fmla="*/ 87 h 99"/>
                  <a:gd name="T46" fmla="*/ 63 w 89"/>
                  <a:gd name="T47" fmla="*/ 87 h 99"/>
                  <a:gd name="T48" fmla="*/ 57 w 89"/>
                  <a:gd name="T49" fmla="*/ 85 h 99"/>
                  <a:gd name="T50" fmla="*/ 57 w 89"/>
                  <a:gd name="T51" fmla="*/ 98 h 99"/>
                  <a:gd name="T52" fmla="*/ 11 w 89"/>
                  <a:gd name="T53" fmla="*/ 82 h 99"/>
                  <a:gd name="T54" fmla="*/ 14 w 89"/>
                  <a:gd name="T55" fmla="*/ 74 h 99"/>
                  <a:gd name="T56" fmla="*/ 13 w 89"/>
                  <a:gd name="T57" fmla="*/ 66 h 99"/>
                  <a:gd name="T58" fmla="*/ 0 w 89"/>
                  <a:gd name="T59" fmla="*/ 53 h 99"/>
                  <a:gd name="T60" fmla="*/ 0 w 89"/>
                  <a:gd name="T61" fmla="*/ 18 h 99"/>
                  <a:gd name="T62" fmla="*/ 9 w 89"/>
                  <a:gd name="T63" fmla="*/ 10 h 99"/>
                  <a:gd name="T64" fmla="*/ 19 w 89"/>
                  <a:gd name="T65" fmla="*/ 4 h 99"/>
                  <a:gd name="T66" fmla="*/ 31 w 89"/>
                  <a:gd name="T67" fmla="*/ 0 h 99"/>
                  <a:gd name="T68" fmla="*/ 46 w 89"/>
                  <a:gd name="T69" fmla="*/ 3 h 99"/>
                  <a:gd name="T70" fmla="*/ 60 w 89"/>
                  <a:gd name="T71" fmla="*/ 3 h 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"/>
                  <a:gd name="T109" fmla="*/ 0 h 99"/>
                  <a:gd name="T110" fmla="*/ 89 w 89"/>
                  <a:gd name="T111" fmla="*/ 99 h 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" h="99">
                    <a:moveTo>
                      <a:pt x="60" y="3"/>
                    </a:moveTo>
                    <a:lnTo>
                      <a:pt x="68" y="9"/>
                    </a:lnTo>
                    <a:lnTo>
                      <a:pt x="72" y="16"/>
                    </a:lnTo>
                    <a:lnTo>
                      <a:pt x="75" y="23"/>
                    </a:lnTo>
                    <a:lnTo>
                      <a:pt x="77" y="26"/>
                    </a:lnTo>
                    <a:lnTo>
                      <a:pt x="77" y="31"/>
                    </a:lnTo>
                    <a:lnTo>
                      <a:pt x="75" y="37"/>
                    </a:lnTo>
                    <a:lnTo>
                      <a:pt x="79" y="40"/>
                    </a:lnTo>
                    <a:lnTo>
                      <a:pt x="85" y="50"/>
                    </a:lnTo>
                    <a:lnTo>
                      <a:pt x="88" y="56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85" y="60"/>
                    </a:lnTo>
                    <a:lnTo>
                      <a:pt x="80" y="60"/>
                    </a:lnTo>
                    <a:lnTo>
                      <a:pt x="79" y="62"/>
                    </a:lnTo>
                    <a:lnTo>
                      <a:pt x="79" y="65"/>
                    </a:lnTo>
                    <a:lnTo>
                      <a:pt x="80" y="71"/>
                    </a:lnTo>
                    <a:lnTo>
                      <a:pt x="77" y="74"/>
                    </a:lnTo>
                    <a:lnTo>
                      <a:pt x="79" y="77"/>
                    </a:lnTo>
                    <a:lnTo>
                      <a:pt x="77" y="80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69" y="87"/>
                    </a:lnTo>
                    <a:lnTo>
                      <a:pt x="63" y="87"/>
                    </a:lnTo>
                    <a:lnTo>
                      <a:pt x="57" y="85"/>
                    </a:lnTo>
                    <a:lnTo>
                      <a:pt x="57" y="98"/>
                    </a:lnTo>
                    <a:lnTo>
                      <a:pt x="11" y="82"/>
                    </a:lnTo>
                    <a:lnTo>
                      <a:pt x="14" y="74"/>
                    </a:lnTo>
                    <a:lnTo>
                      <a:pt x="13" y="66"/>
                    </a:lnTo>
                    <a:lnTo>
                      <a:pt x="0" y="53"/>
                    </a:lnTo>
                    <a:lnTo>
                      <a:pt x="0" y="18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6" y="3"/>
                    </a:lnTo>
                    <a:lnTo>
                      <a:pt x="60" y="3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37"/>
              <p:cNvSpPr>
                <a:spLocks/>
              </p:cNvSpPr>
              <p:nvPr/>
            </p:nvSpPr>
            <p:spPr bwMode="auto">
              <a:xfrm>
                <a:off x="640" y="211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38"/>
              <p:cNvSpPr>
                <a:spLocks/>
              </p:cNvSpPr>
              <p:nvPr/>
            </p:nvSpPr>
            <p:spPr bwMode="auto">
              <a:xfrm>
                <a:off x="635" y="2119"/>
                <a:ext cx="7" cy="3"/>
              </a:xfrm>
              <a:custGeom>
                <a:avLst/>
                <a:gdLst>
                  <a:gd name="T0" fmla="*/ 6 w 7"/>
                  <a:gd name="T1" fmla="*/ 0 h 3"/>
                  <a:gd name="T2" fmla="*/ 0 w 7"/>
                  <a:gd name="T3" fmla="*/ 1 h 3"/>
                  <a:gd name="T4" fmla="*/ 0 w 7"/>
                  <a:gd name="T5" fmla="*/ 2 h 3"/>
                  <a:gd name="T6" fmla="*/ 0 w 7"/>
                  <a:gd name="T7" fmla="*/ 1 h 3"/>
                  <a:gd name="T8" fmla="*/ 6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6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39"/>
              <p:cNvSpPr>
                <a:spLocks/>
              </p:cNvSpPr>
              <p:nvPr/>
            </p:nvSpPr>
            <p:spPr bwMode="auto">
              <a:xfrm>
                <a:off x="631" y="211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40"/>
              <p:cNvSpPr>
                <a:spLocks/>
              </p:cNvSpPr>
              <p:nvPr/>
            </p:nvSpPr>
            <p:spPr bwMode="auto">
              <a:xfrm>
                <a:off x="628" y="2100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1 h 2"/>
                  <a:gd name="T4" fmla="*/ 1 w 3"/>
                  <a:gd name="T5" fmla="*/ 1 h 2"/>
                  <a:gd name="T6" fmla="*/ 0 w 3"/>
                  <a:gd name="T7" fmla="*/ 1 h 2"/>
                  <a:gd name="T8" fmla="*/ 1 w 3"/>
                  <a:gd name="T9" fmla="*/ 0 h 2"/>
                  <a:gd name="T10" fmla="*/ 2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41"/>
              <p:cNvSpPr>
                <a:spLocks/>
              </p:cNvSpPr>
              <p:nvPr/>
            </p:nvSpPr>
            <p:spPr bwMode="auto">
              <a:xfrm>
                <a:off x="625" y="2092"/>
                <a:ext cx="9" cy="3"/>
              </a:xfrm>
              <a:custGeom>
                <a:avLst/>
                <a:gdLst>
                  <a:gd name="T0" fmla="*/ 8 w 9"/>
                  <a:gd name="T1" fmla="*/ 1 h 3"/>
                  <a:gd name="T2" fmla="*/ 7 w 9"/>
                  <a:gd name="T3" fmla="*/ 2 h 3"/>
                  <a:gd name="T4" fmla="*/ 6 w 9"/>
                  <a:gd name="T5" fmla="*/ 2 h 3"/>
                  <a:gd name="T6" fmla="*/ 4 w 9"/>
                  <a:gd name="T7" fmla="*/ 1 h 3"/>
                  <a:gd name="T8" fmla="*/ 1 w 9"/>
                  <a:gd name="T9" fmla="*/ 1 h 3"/>
                  <a:gd name="T10" fmla="*/ 0 w 9"/>
                  <a:gd name="T11" fmla="*/ 1 h 3"/>
                  <a:gd name="T12" fmla="*/ 2 w 9"/>
                  <a:gd name="T13" fmla="*/ 1 h 3"/>
                  <a:gd name="T14" fmla="*/ 3 w 9"/>
                  <a:gd name="T15" fmla="*/ 1 h 3"/>
                  <a:gd name="T16" fmla="*/ 3 w 9"/>
                  <a:gd name="T17" fmla="*/ 0 h 3"/>
                  <a:gd name="T18" fmla="*/ 4 w 9"/>
                  <a:gd name="T19" fmla="*/ 1 h 3"/>
                  <a:gd name="T20" fmla="*/ 4 w 9"/>
                  <a:gd name="T21" fmla="*/ 0 h 3"/>
                  <a:gd name="T22" fmla="*/ 6 w 9"/>
                  <a:gd name="T23" fmla="*/ 1 h 3"/>
                  <a:gd name="T24" fmla="*/ 7 w 9"/>
                  <a:gd name="T25" fmla="*/ 1 h 3"/>
                  <a:gd name="T26" fmla="*/ 8 w 9"/>
                  <a:gd name="T27" fmla="*/ 1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3"/>
                  <a:gd name="T44" fmla="*/ 9 w 9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3">
                    <a:moveTo>
                      <a:pt x="8" y="1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42"/>
              <p:cNvSpPr>
                <a:spLocks/>
              </p:cNvSpPr>
              <p:nvPr/>
            </p:nvSpPr>
            <p:spPr bwMode="auto">
              <a:xfrm>
                <a:off x="594" y="2101"/>
                <a:ext cx="3" cy="13"/>
              </a:xfrm>
              <a:custGeom>
                <a:avLst/>
                <a:gdLst>
                  <a:gd name="T0" fmla="*/ 2 w 3"/>
                  <a:gd name="T1" fmla="*/ 2 h 13"/>
                  <a:gd name="T2" fmla="*/ 1 w 3"/>
                  <a:gd name="T3" fmla="*/ 1 h 13"/>
                  <a:gd name="T4" fmla="*/ 1 w 3"/>
                  <a:gd name="T5" fmla="*/ 2 h 13"/>
                  <a:gd name="T6" fmla="*/ 0 w 3"/>
                  <a:gd name="T7" fmla="*/ 4 h 13"/>
                  <a:gd name="T8" fmla="*/ 0 w 3"/>
                  <a:gd name="T9" fmla="*/ 6 h 13"/>
                  <a:gd name="T10" fmla="*/ 0 w 3"/>
                  <a:gd name="T11" fmla="*/ 8 h 13"/>
                  <a:gd name="T12" fmla="*/ 0 w 3"/>
                  <a:gd name="T13" fmla="*/ 10 h 13"/>
                  <a:gd name="T14" fmla="*/ 1 w 3"/>
                  <a:gd name="T15" fmla="*/ 7 h 13"/>
                  <a:gd name="T16" fmla="*/ 1 w 3"/>
                  <a:gd name="T17" fmla="*/ 5 h 13"/>
                  <a:gd name="T18" fmla="*/ 2 w 3"/>
                  <a:gd name="T19" fmla="*/ 4 h 13"/>
                  <a:gd name="T20" fmla="*/ 1 w 3"/>
                  <a:gd name="T21" fmla="*/ 7 h 13"/>
                  <a:gd name="T22" fmla="*/ 1 w 3"/>
                  <a:gd name="T23" fmla="*/ 9 h 13"/>
                  <a:gd name="T24" fmla="*/ 1 w 3"/>
                  <a:gd name="T25" fmla="*/ 10 h 13"/>
                  <a:gd name="T26" fmla="*/ 1 w 3"/>
                  <a:gd name="T27" fmla="*/ 12 h 13"/>
                  <a:gd name="T28" fmla="*/ 0 w 3"/>
                  <a:gd name="T29" fmla="*/ 12 h 13"/>
                  <a:gd name="T30" fmla="*/ 0 w 3"/>
                  <a:gd name="T31" fmla="*/ 9 h 13"/>
                  <a:gd name="T32" fmla="*/ 0 w 3"/>
                  <a:gd name="T33" fmla="*/ 5 h 13"/>
                  <a:gd name="T34" fmla="*/ 0 w 3"/>
                  <a:gd name="T35" fmla="*/ 2 h 13"/>
                  <a:gd name="T36" fmla="*/ 0 w 3"/>
                  <a:gd name="T37" fmla="*/ 1 h 13"/>
                  <a:gd name="T38" fmla="*/ 1 w 3"/>
                  <a:gd name="T39" fmla="*/ 0 h 13"/>
                  <a:gd name="T40" fmla="*/ 2 w 3"/>
                  <a:gd name="T41" fmla="*/ 1 h 13"/>
                  <a:gd name="T42" fmla="*/ 2 w 3"/>
                  <a:gd name="T43" fmla="*/ 2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3"/>
                  <a:gd name="T68" fmla="*/ 3 w 3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3">
                    <a:moveTo>
                      <a:pt x="2" y="2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>
                <a:off x="591" y="2099"/>
                <a:ext cx="9" cy="19"/>
              </a:xfrm>
              <a:custGeom>
                <a:avLst/>
                <a:gdLst>
                  <a:gd name="T0" fmla="*/ 8 w 9"/>
                  <a:gd name="T1" fmla="*/ 4 h 19"/>
                  <a:gd name="T2" fmla="*/ 7 w 9"/>
                  <a:gd name="T3" fmla="*/ 2 h 19"/>
                  <a:gd name="T4" fmla="*/ 5 w 9"/>
                  <a:gd name="T5" fmla="*/ 1 h 19"/>
                  <a:gd name="T6" fmla="*/ 2 w 9"/>
                  <a:gd name="T7" fmla="*/ 2 h 19"/>
                  <a:gd name="T8" fmla="*/ 2 w 9"/>
                  <a:gd name="T9" fmla="*/ 3 h 19"/>
                  <a:gd name="T10" fmla="*/ 1 w 9"/>
                  <a:gd name="T11" fmla="*/ 6 h 19"/>
                  <a:gd name="T12" fmla="*/ 1 w 9"/>
                  <a:gd name="T13" fmla="*/ 8 h 19"/>
                  <a:gd name="T14" fmla="*/ 2 w 9"/>
                  <a:gd name="T15" fmla="*/ 10 h 19"/>
                  <a:gd name="T16" fmla="*/ 2 w 9"/>
                  <a:gd name="T17" fmla="*/ 12 h 19"/>
                  <a:gd name="T18" fmla="*/ 2 w 9"/>
                  <a:gd name="T19" fmla="*/ 14 h 19"/>
                  <a:gd name="T20" fmla="*/ 3 w 9"/>
                  <a:gd name="T21" fmla="*/ 17 h 19"/>
                  <a:gd name="T22" fmla="*/ 5 w 9"/>
                  <a:gd name="T23" fmla="*/ 17 h 19"/>
                  <a:gd name="T24" fmla="*/ 6 w 9"/>
                  <a:gd name="T25" fmla="*/ 17 h 19"/>
                  <a:gd name="T26" fmla="*/ 5 w 9"/>
                  <a:gd name="T27" fmla="*/ 18 h 19"/>
                  <a:gd name="T28" fmla="*/ 4 w 9"/>
                  <a:gd name="T29" fmla="*/ 18 h 19"/>
                  <a:gd name="T30" fmla="*/ 2 w 9"/>
                  <a:gd name="T31" fmla="*/ 17 h 19"/>
                  <a:gd name="T32" fmla="*/ 1 w 9"/>
                  <a:gd name="T33" fmla="*/ 15 h 19"/>
                  <a:gd name="T34" fmla="*/ 1 w 9"/>
                  <a:gd name="T35" fmla="*/ 10 h 19"/>
                  <a:gd name="T36" fmla="*/ 0 w 9"/>
                  <a:gd name="T37" fmla="*/ 8 h 19"/>
                  <a:gd name="T38" fmla="*/ 0 w 9"/>
                  <a:gd name="T39" fmla="*/ 5 h 19"/>
                  <a:gd name="T40" fmla="*/ 2 w 9"/>
                  <a:gd name="T41" fmla="*/ 3 h 19"/>
                  <a:gd name="T42" fmla="*/ 2 w 9"/>
                  <a:gd name="T43" fmla="*/ 1 h 19"/>
                  <a:gd name="T44" fmla="*/ 4 w 9"/>
                  <a:gd name="T45" fmla="*/ 0 h 19"/>
                  <a:gd name="T46" fmla="*/ 7 w 9"/>
                  <a:gd name="T47" fmla="*/ 1 h 19"/>
                  <a:gd name="T48" fmla="*/ 8 w 9"/>
                  <a:gd name="T49" fmla="*/ 2 h 19"/>
                  <a:gd name="T50" fmla="*/ 8 w 9"/>
                  <a:gd name="T51" fmla="*/ 4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19"/>
                  <a:gd name="T80" fmla="*/ 9 w 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19">
                    <a:moveTo>
                      <a:pt x="8" y="4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44"/>
              <p:cNvSpPr>
                <a:spLocks/>
              </p:cNvSpPr>
              <p:nvPr/>
            </p:nvSpPr>
            <p:spPr bwMode="auto">
              <a:xfrm>
                <a:off x="600" y="2126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1 w 7"/>
                  <a:gd name="T3" fmla="*/ 4 h 15"/>
                  <a:gd name="T4" fmla="*/ 2 w 7"/>
                  <a:gd name="T5" fmla="*/ 7 h 15"/>
                  <a:gd name="T6" fmla="*/ 4 w 7"/>
                  <a:gd name="T7" fmla="*/ 9 h 15"/>
                  <a:gd name="T8" fmla="*/ 6 w 7"/>
                  <a:gd name="T9" fmla="*/ 13 h 15"/>
                  <a:gd name="T10" fmla="*/ 6 w 7"/>
                  <a:gd name="T11" fmla="*/ 14 h 15"/>
                  <a:gd name="T12" fmla="*/ 4 w 7"/>
                  <a:gd name="T13" fmla="*/ 12 h 15"/>
                  <a:gd name="T14" fmla="*/ 2 w 7"/>
                  <a:gd name="T15" fmla="*/ 9 h 15"/>
                  <a:gd name="T16" fmla="*/ 1 w 7"/>
                  <a:gd name="T17" fmla="*/ 5 h 15"/>
                  <a:gd name="T18" fmla="*/ 0 w 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5"/>
                  <a:gd name="T32" fmla="*/ 7 w 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5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45"/>
              <p:cNvSpPr>
                <a:spLocks/>
              </p:cNvSpPr>
              <p:nvPr/>
            </p:nvSpPr>
            <p:spPr bwMode="auto">
              <a:xfrm>
                <a:off x="559" y="2055"/>
                <a:ext cx="72" cy="73"/>
              </a:xfrm>
              <a:custGeom>
                <a:avLst/>
                <a:gdLst>
                  <a:gd name="T0" fmla="*/ 66 w 72"/>
                  <a:gd name="T1" fmla="*/ 21 h 73"/>
                  <a:gd name="T2" fmla="*/ 54 w 72"/>
                  <a:gd name="T3" fmla="*/ 18 h 73"/>
                  <a:gd name="T4" fmla="*/ 47 w 72"/>
                  <a:gd name="T5" fmla="*/ 20 h 73"/>
                  <a:gd name="T6" fmla="*/ 42 w 72"/>
                  <a:gd name="T7" fmla="*/ 25 h 73"/>
                  <a:gd name="T8" fmla="*/ 44 w 72"/>
                  <a:gd name="T9" fmla="*/ 32 h 73"/>
                  <a:gd name="T10" fmla="*/ 49 w 72"/>
                  <a:gd name="T11" fmla="*/ 33 h 73"/>
                  <a:gd name="T12" fmla="*/ 50 w 72"/>
                  <a:gd name="T13" fmla="*/ 39 h 73"/>
                  <a:gd name="T14" fmla="*/ 47 w 72"/>
                  <a:gd name="T15" fmla="*/ 42 h 73"/>
                  <a:gd name="T16" fmla="*/ 50 w 72"/>
                  <a:gd name="T17" fmla="*/ 47 h 73"/>
                  <a:gd name="T18" fmla="*/ 44 w 72"/>
                  <a:gd name="T19" fmla="*/ 47 h 73"/>
                  <a:gd name="T20" fmla="*/ 43 w 72"/>
                  <a:gd name="T21" fmla="*/ 42 h 73"/>
                  <a:gd name="T22" fmla="*/ 40 w 72"/>
                  <a:gd name="T23" fmla="*/ 39 h 73"/>
                  <a:gd name="T24" fmla="*/ 35 w 72"/>
                  <a:gd name="T25" fmla="*/ 39 h 73"/>
                  <a:gd name="T26" fmla="*/ 30 w 72"/>
                  <a:gd name="T27" fmla="*/ 39 h 73"/>
                  <a:gd name="T28" fmla="*/ 29 w 72"/>
                  <a:gd name="T29" fmla="*/ 45 h 73"/>
                  <a:gd name="T30" fmla="*/ 29 w 72"/>
                  <a:gd name="T31" fmla="*/ 50 h 73"/>
                  <a:gd name="T32" fmla="*/ 29 w 72"/>
                  <a:gd name="T33" fmla="*/ 55 h 73"/>
                  <a:gd name="T34" fmla="*/ 29 w 72"/>
                  <a:gd name="T35" fmla="*/ 59 h 73"/>
                  <a:gd name="T36" fmla="*/ 29 w 72"/>
                  <a:gd name="T37" fmla="*/ 62 h 73"/>
                  <a:gd name="T38" fmla="*/ 25 w 72"/>
                  <a:gd name="T39" fmla="*/ 65 h 73"/>
                  <a:gd name="T40" fmla="*/ 23 w 72"/>
                  <a:gd name="T41" fmla="*/ 67 h 73"/>
                  <a:gd name="T42" fmla="*/ 15 w 72"/>
                  <a:gd name="T43" fmla="*/ 72 h 73"/>
                  <a:gd name="T44" fmla="*/ 5 w 72"/>
                  <a:gd name="T45" fmla="*/ 59 h 73"/>
                  <a:gd name="T46" fmla="*/ 1 w 72"/>
                  <a:gd name="T47" fmla="*/ 50 h 73"/>
                  <a:gd name="T48" fmla="*/ 0 w 72"/>
                  <a:gd name="T49" fmla="*/ 34 h 73"/>
                  <a:gd name="T50" fmla="*/ 0 w 72"/>
                  <a:gd name="T51" fmla="*/ 23 h 73"/>
                  <a:gd name="T52" fmla="*/ 0 w 72"/>
                  <a:gd name="T53" fmla="*/ 12 h 73"/>
                  <a:gd name="T54" fmla="*/ 3 w 72"/>
                  <a:gd name="T55" fmla="*/ 6 h 73"/>
                  <a:gd name="T56" fmla="*/ 10 w 72"/>
                  <a:gd name="T57" fmla="*/ 1 h 73"/>
                  <a:gd name="T58" fmla="*/ 17 w 72"/>
                  <a:gd name="T59" fmla="*/ 1 h 73"/>
                  <a:gd name="T60" fmla="*/ 30 w 72"/>
                  <a:gd name="T61" fmla="*/ 0 h 73"/>
                  <a:gd name="T62" fmla="*/ 42 w 72"/>
                  <a:gd name="T63" fmla="*/ 0 h 73"/>
                  <a:gd name="T64" fmla="*/ 57 w 72"/>
                  <a:gd name="T65" fmla="*/ 3 h 73"/>
                  <a:gd name="T66" fmla="*/ 64 w 72"/>
                  <a:gd name="T67" fmla="*/ 6 h 73"/>
                  <a:gd name="T68" fmla="*/ 67 w 72"/>
                  <a:gd name="T69" fmla="*/ 9 h 73"/>
                  <a:gd name="T70" fmla="*/ 71 w 72"/>
                  <a:gd name="T71" fmla="*/ 15 h 73"/>
                  <a:gd name="T72" fmla="*/ 69 w 72"/>
                  <a:gd name="T73" fmla="*/ 17 h 73"/>
                  <a:gd name="T74" fmla="*/ 66 w 72"/>
                  <a:gd name="T75" fmla="*/ 21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73"/>
                  <a:gd name="T116" fmla="*/ 72 w 72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73">
                    <a:moveTo>
                      <a:pt x="66" y="21"/>
                    </a:moveTo>
                    <a:lnTo>
                      <a:pt x="54" y="18"/>
                    </a:lnTo>
                    <a:lnTo>
                      <a:pt x="47" y="20"/>
                    </a:lnTo>
                    <a:lnTo>
                      <a:pt x="42" y="25"/>
                    </a:lnTo>
                    <a:lnTo>
                      <a:pt x="44" y="32"/>
                    </a:lnTo>
                    <a:lnTo>
                      <a:pt x="49" y="33"/>
                    </a:lnTo>
                    <a:lnTo>
                      <a:pt x="50" y="39"/>
                    </a:lnTo>
                    <a:lnTo>
                      <a:pt x="47" y="42"/>
                    </a:lnTo>
                    <a:lnTo>
                      <a:pt x="50" y="47"/>
                    </a:lnTo>
                    <a:lnTo>
                      <a:pt x="44" y="47"/>
                    </a:lnTo>
                    <a:lnTo>
                      <a:pt x="43" y="42"/>
                    </a:lnTo>
                    <a:lnTo>
                      <a:pt x="40" y="39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9" y="45"/>
                    </a:lnTo>
                    <a:lnTo>
                      <a:pt x="29" y="50"/>
                    </a:lnTo>
                    <a:lnTo>
                      <a:pt x="29" y="55"/>
                    </a:lnTo>
                    <a:lnTo>
                      <a:pt x="29" y="59"/>
                    </a:lnTo>
                    <a:lnTo>
                      <a:pt x="29" y="62"/>
                    </a:lnTo>
                    <a:lnTo>
                      <a:pt x="25" y="65"/>
                    </a:lnTo>
                    <a:lnTo>
                      <a:pt x="23" y="67"/>
                    </a:lnTo>
                    <a:lnTo>
                      <a:pt x="15" y="72"/>
                    </a:lnTo>
                    <a:lnTo>
                      <a:pt x="5" y="59"/>
                    </a:lnTo>
                    <a:lnTo>
                      <a:pt x="1" y="50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10" y="1"/>
                    </a:lnTo>
                    <a:lnTo>
                      <a:pt x="17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7" y="3"/>
                    </a:lnTo>
                    <a:lnTo>
                      <a:pt x="64" y="6"/>
                    </a:lnTo>
                    <a:lnTo>
                      <a:pt x="67" y="9"/>
                    </a:lnTo>
                    <a:lnTo>
                      <a:pt x="71" y="15"/>
                    </a:lnTo>
                    <a:lnTo>
                      <a:pt x="69" y="17"/>
                    </a:lnTo>
                    <a:lnTo>
                      <a:pt x="66" y="21"/>
                    </a:lnTo>
                  </a:path>
                </a:pathLst>
              </a:custGeom>
              <a:solidFill>
                <a:srgbClr val="603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146"/>
              <p:cNvSpPr>
                <a:spLocks/>
              </p:cNvSpPr>
              <p:nvPr/>
            </p:nvSpPr>
            <p:spPr bwMode="auto">
              <a:xfrm>
                <a:off x="560" y="2056"/>
                <a:ext cx="69" cy="70"/>
              </a:xfrm>
              <a:custGeom>
                <a:avLst/>
                <a:gdLst>
                  <a:gd name="T0" fmla="*/ 65 w 69"/>
                  <a:gd name="T1" fmla="*/ 9 h 70"/>
                  <a:gd name="T2" fmla="*/ 65 w 69"/>
                  <a:gd name="T3" fmla="*/ 16 h 70"/>
                  <a:gd name="T4" fmla="*/ 51 w 69"/>
                  <a:gd name="T5" fmla="*/ 16 h 70"/>
                  <a:gd name="T6" fmla="*/ 37 w 69"/>
                  <a:gd name="T7" fmla="*/ 14 h 70"/>
                  <a:gd name="T8" fmla="*/ 43 w 69"/>
                  <a:gd name="T9" fmla="*/ 15 h 70"/>
                  <a:gd name="T10" fmla="*/ 43 w 69"/>
                  <a:gd name="T11" fmla="*/ 20 h 70"/>
                  <a:gd name="T12" fmla="*/ 33 w 69"/>
                  <a:gd name="T13" fmla="*/ 16 h 70"/>
                  <a:gd name="T14" fmla="*/ 41 w 69"/>
                  <a:gd name="T15" fmla="*/ 20 h 70"/>
                  <a:gd name="T16" fmla="*/ 36 w 69"/>
                  <a:gd name="T17" fmla="*/ 22 h 70"/>
                  <a:gd name="T18" fmla="*/ 41 w 69"/>
                  <a:gd name="T19" fmla="*/ 25 h 70"/>
                  <a:gd name="T20" fmla="*/ 39 w 69"/>
                  <a:gd name="T21" fmla="*/ 28 h 70"/>
                  <a:gd name="T22" fmla="*/ 38 w 69"/>
                  <a:gd name="T23" fmla="*/ 29 h 70"/>
                  <a:gd name="T24" fmla="*/ 48 w 69"/>
                  <a:gd name="T25" fmla="*/ 36 h 70"/>
                  <a:gd name="T26" fmla="*/ 36 w 69"/>
                  <a:gd name="T27" fmla="*/ 32 h 70"/>
                  <a:gd name="T28" fmla="*/ 48 w 69"/>
                  <a:gd name="T29" fmla="*/ 37 h 70"/>
                  <a:gd name="T30" fmla="*/ 39 w 69"/>
                  <a:gd name="T31" fmla="*/ 36 h 70"/>
                  <a:gd name="T32" fmla="*/ 24 w 69"/>
                  <a:gd name="T33" fmla="*/ 37 h 70"/>
                  <a:gd name="T34" fmla="*/ 28 w 69"/>
                  <a:gd name="T35" fmla="*/ 39 h 70"/>
                  <a:gd name="T36" fmla="*/ 14 w 69"/>
                  <a:gd name="T37" fmla="*/ 39 h 70"/>
                  <a:gd name="T38" fmla="*/ 22 w 69"/>
                  <a:gd name="T39" fmla="*/ 44 h 70"/>
                  <a:gd name="T40" fmla="*/ 21 w 69"/>
                  <a:gd name="T41" fmla="*/ 47 h 70"/>
                  <a:gd name="T42" fmla="*/ 24 w 69"/>
                  <a:gd name="T43" fmla="*/ 47 h 70"/>
                  <a:gd name="T44" fmla="*/ 21 w 69"/>
                  <a:gd name="T45" fmla="*/ 52 h 70"/>
                  <a:gd name="T46" fmla="*/ 28 w 69"/>
                  <a:gd name="T47" fmla="*/ 57 h 70"/>
                  <a:gd name="T48" fmla="*/ 21 w 69"/>
                  <a:gd name="T49" fmla="*/ 59 h 70"/>
                  <a:gd name="T50" fmla="*/ 17 w 69"/>
                  <a:gd name="T51" fmla="*/ 57 h 70"/>
                  <a:gd name="T52" fmla="*/ 20 w 69"/>
                  <a:gd name="T53" fmla="*/ 67 h 70"/>
                  <a:gd name="T54" fmla="*/ 9 w 69"/>
                  <a:gd name="T55" fmla="*/ 54 h 70"/>
                  <a:gd name="T56" fmla="*/ 19 w 69"/>
                  <a:gd name="T57" fmla="*/ 67 h 70"/>
                  <a:gd name="T58" fmla="*/ 6 w 69"/>
                  <a:gd name="T59" fmla="*/ 57 h 70"/>
                  <a:gd name="T60" fmla="*/ 2 w 69"/>
                  <a:gd name="T61" fmla="*/ 34 h 70"/>
                  <a:gd name="T62" fmla="*/ 12 w 69"/>
                  <a:gd name="T63" fmla="*/ 29 h 70"/>
                  <a:gd name="T64" fmla="*/ 9 w 69"/>
                  <a:gd name="T65" fmla="*/ 27 h 70"/>
                  <a:gd name="T66" fmla="*/ 2 w 69"/>
                  <a:gd name="T67" fmla="*/ 20 h 70"/>
                  <a:gd name="T68" fmla="*/ 14 w 69"/>
                  <a:gd name="T69" fmla="*/ 16 h 70"/>
                  <a:gd name="T70" fmla="*/ 9 w 69"/>
                  <a:gd name="T71" fmla="*/ 14 h 70"/>
                  <a:gd name="T72" fmla="*/ 6 w 69"/>
                  <a:gd name="T73" fmla="*/ 4 h 70"/>
                  <a:gd name="T74" fmla="*/ 22 w 69"/>
                  <a:gd name="T75" fmla="*/ 8 h 70"/>
                  <a:gd name="T76" fmla="*/ 19 w 69"/>
                  <a:gd name="T77" fmla="*/ 0 h 70"/>
                  <a:gd name="T78" fmla="*/ 33 w 69"/>
                  <a:gd name="T79" fmla="*/ 3 h 70"/>
                  <a:gd name="T80" fmla="*/ 33 w 69"/>
                  <a:gd name="T81" fmla="*/ 0 h 70"/>
                  <a:gd name="T82" fmla="*/ 43 w 69"/>
                  <a:gd name="T83" fmla="*/ 0 h 70"/>
                  <a:gd name="T84" fmla="*/ 53 w 69"/>
                  <a:gd name="T85" fmla="*/ 9 h 70"/>
                  <a:gd name="T86" fmla="*/ 56 w 69"/>
                  <a:gd name="T87" fmla="*/ 4 h 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70"/>
                  <a:gd name="T134" fmla="*/ 69 w 69"/>
                  <a:gd name="T135" fmla="*/ 70 h 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70">
                    <a:moveTo>
                      <a:pt x="56" y="4"/>
                    </a:moveTo>
                    <a:lnTo>
                      <a:pt x="63" y="5"/>
                    </a:lnTo>
                    <a:lnTo>
                      <a:pt x="65" y="9"/>
                    </a:lnTo>
                    <a:lnTo>
                      <a:pt x="67" y="12"/>
                    </a:lnTo>
                    <a:lnTo>
                      <a:pt x="68" y="14"/>
                    </a:lnTo>
                    <a:lnTo>
                      <a:pt x="65" y="16"/>
                    </a:lnTo>
                    <a:lnTo>
                      <a:pt x="63" y="17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5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1" y="14"/>
                    </a:lnTo>
                    <a:lnTo>
                      <a:pt x="39" y="14"/>
                    </a:lnTo>
                    <a:lnTo>
                      <a:pt x="43" y="15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3" y="20"/>
                    </a:lnTo>
                    <a:lnTo>
                      <a:pt x="41" y="17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6" y="17"/>
                    </a:lnTo>
                    <a:lnTo>
                      <a:pt x="41" y="20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36" y="22"/>
                    </a:lnTo>
                    <a:lnTo>
                      <a:pt x="33" y="22"/>
                    </a:lnTo>
                    <a:lnTo>
                      <a:pt x="39" y="24"/>
                    </a:lnTo>
                    <a:lnTo>
                      <a:pt x="41" y="25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1" y="27"/>
                    </a:lnTo>
                    <a:lnTo>
                      <a:pt x="38" y="29"/>
                    </a:lnTo>
                    <a:lnTo>
                      <a:pt x="43" y="31"/>
                    </a:lnTo>
                    <a:lnTo>
                      <a:pt x="46" y="34"/>
                    </a:lnTo>
                    <a:lnTo>
                      <a:pt x="48" y="36"/>
                    </a:lnTo>
                    <a:lnTo>
                      <a:pt x="43" y="34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41" y="34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6" y="39"/>
                    </a:lnTo>
                    <a:lnTo>
                      <a:pt x="43" y="39"/>
                    </a:lnTo>
                    <a:lnTo>
                      <a:pt x="39" y="36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24" y="37"/>
                    </a:lnTo>
                    <a:lnTo>
                      <a:pt x="16" y="36"/>
                    </a:lnTo>
                    <a:lnTo>
                      <a:pt x="20" y="37"/>
                    </a:lnTo>
                    <a:lnTo>
                      <a:pt x="28" y="39"/>
                    </a:lnTo>
                    <a:lnTo>
                      <a:pt x="26" y="41"/>
                    </a:lnTo>
                    <a:lnTo>
                      <a:pt x="21" y="40"/>
                    </a:lnTo>
                    <a:lnTo>
                      <a:pt x="14" y="39"/>
                    </a:lnTo>
                    <a:lnTo>
                      <a:pt x="12" y="36"/>
                    </a:lnTo>
                    <a:lnTo>
                      <a:pt x="19" y="41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26" y="47"/>
                    </a:lnTo>
                    <a:lnTo>
                      <a:pt x="21" y="47"/>
                    </a:lnTo>
                    <a:lnTo>
                      <a:pt x="17" y="45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6" y="54"/>
                    </a:lnTo>
                    <a:lnTo>
                      <a:pt x="21" y="52"/>
                    </a:lnTo>
                    <a:lnTo>
                      <a:pt x="17" y="50"/>
                    </a:lnTo>
                    <a:lnTo>
                      <a:pt x="22" y="54"/>
                    </a:lnTo>
                    <a:lnTo>
                      <a:pt x="28" y="57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21" y="59"/>
                    </a:lnTo>
                    <a:lnTo>
                      <a:pt x="17" y="54"/>
                    </a:lnTo>
                    <a:lnTo>
                      <a:pt x="14" y="50"/>
                    </a:lnTo>
                    <a:lnTo>
                      <a:pt x="17" y="57"/>
                    </a:lnTo>
                    <a:lnTo>
                      <a:pt x="20" y="60"/>
                    </a:lnTo>
                    <a:lnTo>
                      <a:pt x="22" y="64"/>
                    </a:lnTo>
                    <a:lnTo>
                      <a:pt x="20" y="67"/>
                    </a:lnTo>
                    <a:lnTo>
                      <a:pt x="16" y="64"/>
                    </a:lnTo>
                    <a:lnTo>
                      <a:pt x="14" y="59"/>
                    </a:lnTo>
                    <a:lnTo>
                      <a:pt x="9" y="54"/>
                    </a:lnTo>
                    <a:lnTo>
                      <a:pt x="12" y="61"/>
                    </a:lnTo>
                    <a:lnTo>
                      <a:pt x="14" y="64"/>
                    </a:lnTo>
                    <a:lnTo>
                      <a:pt x="19" y="67"/>
                    </a:lnTo>
                    <a:lnTo>
                      <a:pt x="16" y="69"/>
                    </a:lnTo>
                    <a:lnTo>
                      <a:pt x="9" y="64"/>
                    </a:lnTo>
                    <a:lnTo>
                      <a:pt x="6" y="57"/>
                    </a:lnTo>
                    <a:lnTo>
                      <a:pt x="3" y="50"/>
                    </a:lnTo>
                    <a:lnTo>
                      <a:pt x="2" y="41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6" y="27"/>
                    </a:lnTo>
                    <a:lnTo>
                      <a:pt x="12" y="29"/>
                    </a:lnTo>
                    <a:lnTo>
                      <a:pt x="22" y="31"/>
                    </a:lnTo>
                    <a:lnTo>
                      <a:pt x="14" y="28"/>
                    </a:lnTo>
                    <a:lnTo>
                      <a:pt x="9" y="27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9" y="15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11" y="3"/>
                    </a:lnTo>
                    <a:lnTo>
                      <a:pt x="17" y="4"/>
                    </a:lnTo>
                    <a:lnTo>
                      <a:pt x="22" y="8"/>
                    </a:lnTo>
                    <a:lnTo>
                      <a:pt x="19" y="3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3"/>
                    </a:lnTo>
                    <a:lnTo>
                      <a:pt x="41" y="5"/>
                    </a:lnTo>
                    <a:lnTo>
                      <a:pt x="36" y="3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5"/>
                    </a:lnTo>
                    <a:lnTo>
                      <a:pt x="53" y="9"/>
                    </a:lnTo>
                    <a:lnTo>
                      <a:pt x="53" y="4"/>
                    </a:lnTo>
                    <a:lnTo>
                      <a:pt x="48" y="0"/>
                    </a:lnTo>
                    <a:lnTo>
                      <a:pt x="56" y="4"/>
                    </a:lnTo>
                  </a:path>
                </a:pathLst>
              </a:custGeom>
              <a:solidFill>
                <a:srgbClr val="A05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Clr>
                    <a:srgbClr val="99CCFF"/>
                  </a:buClr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" name="Group 147"/>
              <p:cNvGrpSpPr>
                <a:grpSpLocks/>
              </p:cNvGrpSpPr>
              <p:nvPr/>
            </p:nvGrpSpPr>
            <p:grpSpPr bwMode="auto">
              <a:xfrm>
                <a:off x="705" y="2247"/>
                <a:ext cx="87" cy="52"/>
                <a:chOff x="705" y="2247"/>
                <a:chExt cx="87" cy="52"/>
              </a:xfrm>
            </p:grpSpPr>
            <p:sp>
              <p:nvSpPr>
                <p:cNvPr id="62" name="Freeform 148"/>
                <p:cNvSpPr>
                  <a:spLocks/>
                </p:cNvSpPr>
                <p:nvPr/>
              </p:nvSpPr>
              <p:spPr bwMode="auto">
                <a:xfrm>
                  <a:off x="705" y="2248"/>
                  <a:ext cx="83" cy="51"/>
                </a:xfrm>
                <a:custGeom>
                  <a:avLst/>
                  <a:gdLst>
                    <a:gd name="T0" fmla="*/ 0 w 83"/>
                    <a:gd name="T1" fmla="*/ 31 h 51"/>
                    <a:gd name="T2" fmla="*/ 10 w 83"/>
                    <a:gd name="T3" fmla="*/ 28 h 51"/>
                    <a:gd name="T4" fmla="*/ 13 w 83"/>
                    <a:gd name="T5" fmla="*/ 26 h 51"/>
                    <a:gd name="T6" fmla="*/ 16 w 83"/>
                    <a:gd name="T7" fmla="*/ 25 h 51"/>
                    <a:gd name="T8" fmla="*/ 18 w 83"/>
                    <a:gd name="T9" fmla="*/ 22 h 51"/>
                    <a:gd name="T10" fmla="*/ 24 w 83"/>
                    <a:gd name="T11" fmla="*/ 15 h 51"/>
                    <a:gd name="T12" fmla="*/ 32 w 83"/>
                    <a:gd name="T13" fmla="*/ 10 h 51"/>
                    <a:gd name="T14" fmla="*/ 34 w 83"/>
                    <a:gd name="T15" fmla="*/ 7 h 51"/>
                    <a:gd name="T16" fmla="*/ 37 w 83"/>
                    <a:gd name="T17" fmla="*/ 4 h 51"/>
                    <a:gd name="T18" fmla="*/ 41 w 83"/>
                    <a:gd name="T19" fmla="*/ 4 h 51"/>
                    <a:gd name="T20" fmla="*/ 56 w 83"/>
                    <a:gd name="T21" fmla="*/ 1 h 51"/>
                    <a:gd name="T22" fmla="*/ 60 w 83"/>
                    <a:gd name="T23" fmla="*/ 0 h 51"/>
                    <a:gd name="T24" fmla="*/ 63 w 83"/>
                    <a:gd name="T25" fmla="*/ 1 h 51"/>
                    <a:gd name="T26" fmla="*/ 66 w 83"/>
                    <a:gd name="T27" fmla="*/ 3 h 51"/>
                    <a:gd name="T28" fmla="*/ 73 w 83"/>
                    <a:gd name="T29" fmla="*/ 6 h 51"/>
                    <a:gd name="T30" fmla="*/ 78 w 83"/>
                    <a:gd name="T31" fmla="*/ 7 h 51"/>
                    <a:gd name="T32" fmla="*/ 78 w 83"/>
                    <a:gd name="T33" fmla="*/ 9 h 51"/>
                    <a:gd name="T34" fmla="*/ 79 w 83"/>
                    <a:gd name="T35" fmla="*/ 13 h 51"/>
                    <a:gd name="T36" fmla="*/ 81 w 83"/>
                    <a:gd name="T37" fmla="*/ 15 h 51"/>
                    <a:gd name="T38" fmla="*/ 81 w 83"/>
                    <a:gd name="T39" fmla="*/ 17 h 51"/>
                    <a:gd name="T40" fmla="*/ 82 w 83"/>
                    <a:gd name="T41" fmla="*/ 19 h 51"/>
                    <a:gd name="T42" fmla="*/ 82 w 83"/>
                    <a:gd name="T43" fmla="*/ 22 h 51"/>
                    <a:gd name="T44" fmla="*/ 81 w 83"/>
                    <a:gd name="T45" fmla="*/ 22 h 51"/>
                    <a:gd name="T46" fmla="*/ 78 w 83"/>
                    <a:gd name="T47" fmla="*/ 22 h 51"/>
                    <a:gd name="T48" fmla="*/ 72 w 83"/>
                    <a:gd name="T49" fmla="*/ 19 h 51"/>
                    <a:gd name="T50" fmla="*/ 66 w 83"/>
                    <a:gd name="T51" fmla="*/ 19 h 51"/>
                    <a:gd name="T52" fmla="*/ 59 w 83"/>
                    <a:gd name="T53" fmla="*/ 19 h 51"/>
                    <a:gd name="T54" fmla="*/ 66 w 83"/>
                    <a:gd name="T55" fmla="*/ 22 h 51"/>
                    <a:gd name="T56" fmla="*/ 71 w 83"/>
                    <a:gd name="T57" fmla="*/ 22 h 51"/>
                    <a:gd name="T58" fmla="*/ 75 w 83"/>
                    <a:gd name="T59" fmla="*/ 25 h 51"/>
                    <a:gd name="T60" fmla="*/ 76 w 83"/>
                    <a:gd name="T61" fmla="*/ 26 h 51"/>
                    <a:gd name="T62" fmla="*/ 76 w 83"/>
                    <a:gd name="T63" fmla="*/ 29 h 51"/>
                    <a:gd name="T64" fmla="*/ 75 w 83"/>
                    <a:gd name="T65" fmla="*/ 31 h 51"/>
                    <a:gd name="T66" fmla="*/ 72 w 83"/>
                    <a:gd name="T67" fmla="*/ 29 h 51"/>
                    <a:gd name="T68" fmla="*/ 65 w 83"/>
                    <a:gd name="T69" fmla="*/ 28 h 51"/>
                    <a:gd name="T70" fmla="*/ 57 w 83"/>
                    <a:gd name="T71" fmla="*/ 28 h 51"/>
                    <a:gd name="T72" fmla="*/ 53 w 83"/>
                    <a:gd name="T73" fmla="*/ 28 h 51"/>
                    <a:gd name="T74" fmla="*/ 51 w 83"/>
                    <a:gd name="T75" fmla="*/ 29 h 51"/>
                    <a:gd name="T76" fmla="*/ 47 w 83"/>
                    <a:gd name="T77" fmla="*/ 34 h 51"/>
                    <a:gd name="T78" fmla="*/ 44 w 83"/>
                    <a:gd name="T79" fmla="*/ 37 h 51"/>
                    <a:gd name="T80" fmla="*/ 41 w 83"/>
                    <a:gd name="T81" fmla="*/ 41 h 51"/>
                    <a:gd name="T82" fmla="*/ 38 w 83"/>
                    <a:gd name="T83" fmla="*/ 44 h 51"/>
                    <a:gd name="T84" fmla="*/ 35 w 83"/>
                    <a:gd name="T85" fmla="*/ 47 h 51"/>
                    <a:gd name="T86" fmla="*/ 31 w 83"/>
                    <a:gd name="T87" fmla="*/ 47 h 51"/>
                    <a:gd name="T88" fmla="*/ 27 w 83"/>
                    <a:gd name="T89" fmla="*/ 47 h 51"/>
                    <a:gd name="T90" fmla="*/ 22 w 83"/>
                    <a:gd name="T91" fmla="*/ 47 h 51"/>
                    <a:gd name="T92" fmla="*/ 18 w 83"/>
                    <a:gd name="T93" fmla="*/ 47 h 51"/>
                    <a:gd name="T94" fmla="*/ 13 w 83"/>
                    <a:gd name="T95" fmla="*/ 48 h 51"/>
                    <a:gd name="T96" fmla="*/ 0 w 83"/>
                    <a:gd name="T97" fmla="*/ 50 h 51"/>
                    <a:gd name="T98" fmla="*/ 0 w 83"/>
                    <a:gd name="T99" fmla="*/ 3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3"/>
                    <a:gd name="T151" fmla="*/ 0 h 51"/>
                    <a:gd name="T152" fmla="*/ 83 w 83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3" h="51">
                      <a:moveTo>
                        <a:pt x="0" y="31"/>
                      </a:moveTo>
                      <a:lnTo>
                        <a:pt x="10" y="28"/>
                      </a:lnTo>
                      <a:lnTo>
                        <a:pt x="13" y="26"/>
                      </a:lnTo>
                      <a:lnTo>
                        <a:pt x="16" y="25"/>
                      </a:lnTo>
                      <a:lnTo>
                        <a:pt x="18" y="22"/>
                      </a:lnTo>
                      <a:lnTo>
                        <a:pt x="24" y="15"/>
                      </a:lnTo>
                      <a:lnTo>
                        <a:pt x="32" y="10"/>
                      </a:lnTo>
                      <a:lnTo>
                        <a:pt x="34" y="7"/>
                      </a:lnTo>
                      <a:lnTo>
                        <a:pt x="37" y="4"/>
                      </a:lnTo>
                      <a:lnTo>
                        <a:pt x="41" y="4"/>
                      </a:lnTo>
                      <a:lnTo>
                        <a:pt x="56" y="1"/>
                      </a:lnTo>
                      <a:lnTo>
                        <a:pt x="60" y="0"/>
                      </a:lnTo>
                      <a:lnTo>
                        <a:pt x="63" y="1"/>
                      </a:lnTo>
                      <a:lnTo>
                        <a:pt x="66" y="3"/>
                      </a:lnTo>
                      <a:lnTo>
                        <a:pt x="73" y="6"/>
                      </a:lnTo>
                      <a:lnTo>
                        <a:pt x="78" y="7"/>
                      </a:lnTo>
                      <a:lnTo>
                        <a:pt x="78" y="9"/>
                      </a:lnTo>
                      <a:lnTo>
                        <a:pt x="79" y="13"/>
                      </a:lnTo>
                      <a:lnTo>
                        <a:pt x="81" y="15"/>
                      </a:lnTo>
                      <a:lnTo>
                        <a:pt x="81" y="17"/>
                      </a:lnTo>
                      <a:lnTo>
                        <a:pt x="82" y="19"/>
                      </a:lnTo>
                      <a:lnTo>
                        <a:pt x="82" y="22"/>
                      </a:lnTo>
                      <a:lnTo>
                        <a:pt x="81" y="22"/>
                      </a:lnTo>
                      <a:lnTo>
                        <a:pt x="78" y="22"/>
                      </a:lnTo>
                      <a:lnTo>
                        <a:pt x="72" y="19"/>
                      </a:lnTo>
                      <a:lnTo>
                        <a:pt x="66" y="19"/>
                      </a:lnTo>
                      <a:lnTo>
                        <a:pt x="59" y="19"/>
                      </a:lnTo>
                      <a:lnTo>
                        <a:pt x="66" y="22"/>
                      </a:lnTo>
                      <a:lnTo>
                        <a:pt x="71" y="22"/>
                      </a:lnTo>
                      <a:lnTo>
                        <a:pt x="75" y="25"/>
                      </a:lnTo>
                      <a:lnTo>
                        <a:pt x="76" y="26"/>
                      </a:lnTo>
                      <a:lnTo>
                        <a:pt x="76" y="29"/>
                      </a:lnTo>
                      <a:lnTo>
                        <a:pt x="75" y="31"/>
                      </a:lnTo>
                      <a:lnTo>
                        <a:pt x="72" y="29"/>
                      </a:lnTo>
                      <a:lnTo>
                        <a:pt x="65" y="28"/>
                      </a:lnTo>
                      <a:lnTo>
                        <a:pt x="57" y="28"/>
                      </a:lnTo>
                      <a:lnTo>
                        <a:pt x="53" y="28"/>
                      </a:lnTo>
                      <a:lnTo>
                        <a:pt x="51" y="29"/>
                      </a:lnTo>
                      <a:lnTo>
                        <a:pt x="47" y="34"/>
                      </a:lnTo>
                      <a:lnTo>
                        <a:pt x="44" y="37"/>
                      </a:lnTo>
                      <a:lnTo>
                        <a:pt x="41" y="41"/>
                      </a:lnTo>
                      <a:lnTo>
                        <a:pt x="38" y="44"/>
                      </a:lnTo>
                      <a:lnTo>
                        <a:pt x="35" y="47"/>
                      </a:lnTo>
                      <a:lnTo>
                        <a:pt x="31" y="47"/>
                      </a:lnTo>
                      <a:lnTo>
                        <a:pt x="27" y="47"/>
                      </a:lnTo>
                      <a:lnTo>
                        <a:pt x="22" y="47"/>
                      </a:lnTo>
                      <a:lnTo>
                        <a:pt x="18" y="47"/>
                      </a:lnTo>
                      <a:lnTo>
                        <a:pt x="13" y="48"/>
                      </a:lnTo>
                      <a:lnTo>
                        <a:pt x="0" y="5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149"/>
                <p:cNvSpPr>
                  <a:spLocks/>
                </p:cNvSpPr>
                <p:nvPr/>
              </p:nvSpPr>
              <p:spPr bwMode="auto">
                <a:xfrm>
                  <a:off x="765" y="2255"/>
                  <a:ext cx="19" cy="3"/>
                </a:xfrm>
                <a:custGeom>
                  <a:avLst/>
                  <a:gdLst>
                    <a:gd name="T0" fmla="*/ 18 w 19"/>
                    <a:gd name="T1" fmla="*/ 2 h 3"/>
                    <a:gd name="T2" fmla="*/ 16 w 19"/>
                    <a:gd name="T3" fmla="*/ 1 h 3"/>
                    <a:gd name="T4" fmla="*/ 13 w 19"/>
                    <a:gd name="T5" fmla="*/ 1 h 3"/>
                    <a:gd name="T6" fmla="*/ 10 w 19"/>
                    <a:gd name="T7" fmla="*/ 0 h 3"/>
                    <a:gd name="T8" fmla="*/ 8 w 19"/>
                    <a:gd name="T9" fmla="*/ 0 h 3"/>
                    <a:gd name="T10" fmla="*/ 4 w 19"/>
                    <a:gd name="T11" fmla="*/ 0 h 3"/>
                    <a:gd name="T12" fmla="*/ 0 w 19"/>
                    <a:gd name="T13" fmla="*/ 0 h 3"/>
                    <a:gd name="T14" fmla="*/ 5 w 19"/>
                    <a:gd name="T15" fmla="*/ 0 h 3"/>
                    <a:gd name="T16" fmla="*/ 8 w 19"/>
                    <a:gd name="T17" fmla="*/ 0 h 3"/>
                    <a:gd name="T18" fmla="*/ 13 w 19"/>
                    <a:gd name="T19" fmla="*/ 1 h 3"/>
                    <a:gd name="T20" fmla="*/ 16 w 19"/>
                    <a:gd name="T21" fmla="*/ 1 h 3"/>
                    <a:gd name="T22" fmla="*/ 18 w 19"/>
                    <a:gd name="T23" fmla="*/ 2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3"/>
                    <a:gd name="T38" fmla="*/ 19 w 19"/>
                    <a:gd name="T39" fmla="*/ 3 h 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3">
                      <a:moveTo>
                        <a:pt x="18" y="2"/>
                      </a:move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8" y="2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50"/>
                <p:cNvSpPr>
                  <a:spLocks/>
                </p:cNvSpPr>
                <p:nvPr/>
              </p:nvSpPr>
              <p:spPr bwMode="auto">
                <a:xfrm>
                  <a:off x="755" y="2247"/>
                  <a:ext cx="17" cy="4"/>
                </a:xfrm>
                <a:custGeom>
                  <a:avLst/>
                  <a:gdLst>
                    <a:gd name="T0" fmla="*/ 12 w 17"/>
                    <a:gd name="T1" fmla="*/ 0 h 4"/>
                    <a:gd name="T2" fmla="*/ 13 w 17"/>
                    <a:gd name="T3" fmla="*/ 1 h 4"/>
                    <a:gd name="T4" fmla="*/ 16 w 17"/>
                    <a:gd name="T5" fmla="*/ 2 h 4"/>
                    <a:gd name="T6" fmla="*/ 14 w 17"/>
                    <a:gd name="T7" fmla="*/ 2 h 4"/>
                    <a:gd name="T8" fmla="*/ 12 w 17"/>
                    <a:gd name="T9" fmla="*/ 1 h 4"/>
                    <a:gd name="T10" fmla="*/ 6 w 17"/>
                    <a:gd name="T11" fmla="*/ 2 h 4"/>
                    <a:gd name="T12" fmla="*/ 3 w 17"/>
                    <a:gd name="T13" fmla="*/ 3 h 4"/>
                    <a:gd name="T14" fmla="*/ 0 w 17"/>
                    <a:gd name="T15" fmla="*/ 3 h 4"/>
                    <a:gd name="T16" fmla="*/ 3 w 17"/>
                    <a:gd name="T17" fmla="*/ 2 h 4"/>
                    <a:gd name="T18" fmla="*/ 8 w 17"/>
                    <a:gd name="T19" fmla="*/ 2 h 4"/>
                    <a:gd name="T20" fmla="*/ 12 w 17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4"/>
                    <a:gd name="T35" fmla="*/ 17 w 17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4">
                      <a:moveTo>
                        <a:pt x="12" y="0"/>
                      </a:move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151"/>
                <p:cNvSpPr>
                  <a:spLocks/>
                </p:cNvSpPr>
                <p:nvPr/>
              </p:nvSpPr>
              <p:spPr bwMode="auto">
                <a:xfrm>
                  <a:off x="765" y="2260"/>
                  <a:ext cx="2" cy="7"/>
                </a:xfrm>
                <a:custGeom>
                  <a:avLst/>
                  <a:gdLst>
                    <a:gd name="T0" fmla="*/ 1 w 2"/>
                    <a:gd name="T1" fmla="*/ 6 h 7"/>
                    <a:gd name="T2" fmla="*/ 0 w 2"/>
                    <a:gd name="T3" fmla="*/ 6 h 7"/>
                    <a:gd name="T4" fmla="*/ 0 w 2"/>
                    <a:gd name="T5" fmla="*/ 0 h 7"/>
                    <a:gd name="T6" fmla="*/ 0 w 2"/>
                    <a:gd name="T7" fmla="*/ 6 h 7"/>
                    <a:gd name="T8" fmla="*/ 1 w 2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"/>
                    <a:gd name="T17" fmla="*/ 2 w 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152"/>
                <p:cNvSpPr>
                  <a:spLocks/>
                </p:cNvSpPr>
                <p:nvPr/>
              </p:nvSpPr>
              <p:spPr bwMode="auto">
                <a:xfrm>
                  <a:off x="784" y="2260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2 h 5"/>
                    <a:gd name="T4" fmla="*/ 0 w 8"/>
                    <a:gd name="T5" fmla="*/ 4 h 5"/>
                    <a:gd name="T6" fmla="*/ 7 w 8"/>
                    <a:gd name="T7" fmla="*/ 4 h 5"/>
                    <a:gd name="T8" fmla="*/ 0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7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53"/>
                <p:cNvSpPr>
                  <a:spLocks/>
                </p:cNvSpPr>
                <p:nvPr/>
              </p:nvSpPr>
              <p:spPr bwMode="auto">
                <a:xfrm>
                  <a:off x="777" y="2268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6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154"/>
                <p:cNvSpPr>
                  <a:spLocks/>
                </p:cNvSpPr>
                <p:nvPr/>
              </p:nvSpPr>
              <p:spPr bwMode="auto">
                <a:xfrm>
                  <a:off x="748" y="2258"/>
                  <a:ext cx="4" cy="4"/>
                </a:xfrm>
                <a:custGeom>
                  <a:avLst/>
                  <a:gdLst>
                    <a:gd name="T0" fmla="*/ 3 w 4"/>
                    <a:gd name="T1" fmla="*/ 0 h 4"/>
                    <a:gd name="T2" fmla="*/ 3 w 4"/>
                    <a:gd name="T3" fmla="*/ 2 h 4"/>
                    <a:gd name="T4" fmla="*/ 0 w 4"/>
                    <a:gd name="T5" fmla="*/ 3 h 4"/>
                    <a:gd name="T6" fmla="*/ 3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155"/>
                <p:cNvSpPr>
                  <a:spLocks/>
                </p:cNvSpPr>
                <p:nvPr/>
              </p:nvSpPr>
              <p:spPr bwMode="auto">
                <a:xfrm>
                  <a:off x="735" y="2260"/>
                  <a:ext cx="6" cy="8"/>
                </a:xfrm>
                <a:custGeom>
                  <a:avLst/>
                  <a:gdLst>
                    <a:gd name="T0" fmla="*/ 5 w 6"/>
                    <a:gd name="T1" fmla="*/ 0 h 8"/>
                    <a:gd name="T2" fmla="*/ 4 w 6"/>
                    <a:gd name="T3" fmla="*/ 2 h 8"/>
                    <a:gd name="T4" fmla="*/ 3 w 6"/>
                    <a:gd name="T5" fmla="*/ 4 h 8"/>
                    <a:gd name="T6" fmla="*/ 0 w 6"/>
                    <a:gd name="T7" fmla="*/ 7 h 8"/>
                    <a:gd name="T8" fmla="*/ 3 w 6"/>
                    <a:gd name="T9" fmla="*/ 4 h 8"/>
                    <a:gd name="T10" fmla="*/ 5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156"/>
                <p:cNvSpPr>
                  <a:spLocks/>
                </p:cNvSpPr>
                <p:nvPr/>
              </p:nvSpPr>
              <p:spPr bwMode="auto">
                <a:xfrm>
                  <a:off x="724" y="2280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4 w 5"/>
                    <a:gd name="T3" fmla="*/ 1 h 3"/>
                    <a:gd name="T4" fmla="*/ 4 w 5"/>
                    <a:gd name="T5" fmla="*/ 2 h 3"/>
                    <a:gd name="T6" fmla="*/ 4 w 5"/>
                    <a:gd name="T7" fmla="*/ 1 h 3"/>
                    <a:gd name="T8" fmla="*/ 4 w 5"/>
                    <a:gd name="T9" fmla="*/ 0 h 3"/>
                    <a:gd name="T10" fmla="*/ 0 w 5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157"/>
                <p:cNvSpPr>
                  <a:spLocks/>
                </p:cNvSpPr>
                <p:nvPr/>
              </p:nvSpPr>
              <p:spPr bwMode="auto">
                <a:xfrm>
                  <a:off x="754" y="2266"/>
                  <a:ext cx="6" cy="6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0 h 6"/>
                    <a:gd name="T4" fmla="*/ 5 w 6"/>
                    <a:gd name="T5" fmla="*/ 5 h 6"/>
                    <a:gd name="T6" fmla="*/ 2 w 6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" name="Group 158"/>
              <p:cNvGrpSpPr>
                <a:grpSpLocks/>
              </p:cNvGrpSpPr>
              <p:nvPr/>
            </p:nvGrpSpPr>
            <p:grpSpPr bwMode="auto">
              <a:xfrm>
                <a:off x="526" y="2135"/>
                <a:ext cx="193" cy="220"/>
                <a:chOff x="526" y="2135"/>
                <a:chExt cx="193" cy="220"/>
              </a:xfrm>
            </p:grpSpPr>
            <p:sp>
              <p:nvSpPr>
                <p:cNvPr id="48" name="Freeform 159"/>
                <p:cNvSpPr>
                  <a:spLocks/>
                </p:cNvSpPr>
                <p:nvPr/>
              </p:nvSpPr>
              <p:spPr bwMode="auto">
                <a:xfrm>
                  <a:off x="635" y="2135"/>
                  <a:ext cx="4" cy="3"/>
                </a:xfrm>
                <a:custGeom>
                  <a:avLst/>
                  <a:gdLst>
                    <a:gd name="T0" fmla="*/ 3 w 4"/>
                    <a:gd name="T1" fmla="*/ 0 h 3"/>
                    <a:gd name="T2" fmla="*/ 2 w 4"/>
                    <a:gd name="T3" fmla="*/ 0 h 3"/>
                    <a:gd name="T4" fmla="*/ 2 w 4"/>
                    <a:gd name="T5" fmla="*/ 1 h 3"/>
                    <a:gd name="T6" fmla="*/ 1 w 4"/>
                    <a:gd name="T7" fmla="*/ 1 h 3"/>
                    <a:gd name="T8" fmla="*/ 0 w 4"/>
                    <a:gd name="T9" fmla="*/ 2 h 3"/>
                    <a:gd name="T10" fmla="*/ 1 w 4"/>
                    <a:gd name="T11" fmla="*/ 1 h 3"/>
                    <a:gd name="T12" fmla="*/ 2 w 4"/>
                    <a:gd name="T13" fmla="*/ 1 h 3"/>
                    <a:gd name="T14" fmla="*/ 3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60"/>
                <p:cNvSpPr>
                  <a:spLocks/>
                </p:cNvSpPr>
                <p:nvPr/>
              </p:nvSpPr>
              <p:spPr bwMode="auto">
                <a:xfrm>
                  <a:off x="634" y="2138"/>
                  <a:ext cx="7" cy="6"/>
                </a:xfrm>
                <a:custGeom>
                  <a:avLst/>
                  <a:gdLst>
                    <a:gd name="T0" fmla="*/ 6 w 7"/>
                    <a:gd name="T1" fmla="*/ 0 h 6"/>
                    <a:gd name="T2" fmla="*/ 0 w 7"/>
                    <a:gd name="T3" fmla="*/ 0 h 6"/>
                    <a:gd name="T4" fmla="*/ 0 w 7"/>
                    <a:gd name="T5" fmla="*/ 5 h 6"/>
                    <a:gd name="T6" fmla="*/ 6 w 7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6"/>
                    <a:gd name="T14" fmla="*/ 7 w 7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61"/>
                <p:cNvSpPr>
                  <a:spLocks/>
                </p:cNvSpPr>
                <p:nvPr/>
              </p:nvSpPr>
              <p:spPr bwMode="auto">
                <a:xfrm>
                  <a:off x="608" y="2165"/>
                  <a:ext cx="54" cy="129"/>
                </a:xfrm>
                <a:custGeom>
                  <a:avLst/>
                  <a:gdLst>
                    <a:gd name="T0" fmla="*/ 9 w 54"/>
                    <a:gd name="T1" fmla="*/ 0 h 129"/>
                    <a:gd name="T2" fmla="*/ 13 w 54"/>
                    <a:gd name="T3" fmla="*/ 6 h 129"/>
                    <a:gd name="T4" fmla="*/ 14 w 54"/>
                    <a:gd name="T5" fmla="*/ 13 h 129"/>
                    <a:gd name="T6" fmla="*/ 22 w 54"/>
                    <a:gd name="T7" fmla="*/ 21 h 129"/>
                    <a:gd name="T8" fmla="*/ 37 w 54"/>
                    <a:gd name="T9" fmla="*/ 55 h 129"/>
                    <a:gd name="T10" fmla="*/ 45 w 54"/>
                    <a:gd name="T11" fmla="*/ 87 h 129"/>
                    <a:gd name="T12" fmla="*/ 53 w 54"/>
                    <a:gd name="T13" fmla="*/ 128 h 129"/>
                    <a:gd name="T14" fmla="*/ 31 w 54"/>
                    <a:gd name="T15" fmla="*/ 109 h 129"/>
                    <a:gd name="T16" fmla="*/ 0 w 54"/>
                    <a:gd name="T17" fmla="*/ 18 h 129"/>
                    <a:gd name="T18" fmla="*/ 9 w 54"/>
                    <a:gd name="T19" fmla="*/ 0 h 1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29"/>
                    <a:gd name="T32" fmla="*/ 54 w 54"/>
                    <a:gd name="T33" fmla="*/ 129 h 1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29">
                      <a:moveTo>
                        <a:pt x="9" y="0"/>
                      </a:moveTo>
                      <a:lnTo>
                        <a:pt x="13" y="6"/>
                      </a:lnTo>
                      <a:lnTo>
                        <a:pt x="14" y="13"/>
                      </a:lnTo>
                      <a:lnTo>
                        <a:pt x="22" y="21"/>
                      </a:lnTo>
                      <a:lnTo>
                        <a:pt x="37" y="55"/>
                      </a:lnTo>
                      <a:lnTo>
                        <a:pt x="45" y="87"/>
                      </a:lnTo>
                      <a:lnTo>
                        <a:pt x="53" y="128"/>
                      </a:lnTo>
                      <a:lnTo>
                        <a:pt x="31" y="109"/>
                      </a:lnTo>
                      <a:lnTo>
                        <a:pt x="0" y="1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4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162"/>
                <p:cNvSpPr>
                  <a:spLocks/>
                </p:cNvSpPr>
                <p:nvPr/>
              </p:nvSpPr>
              <p:spPr bwMode="auto">
                <a:xfrm>
                  <a:off x="526" y="2140"/>
                  <a:ext cx="193" cy="215"/>
                </a:xfrm>
                <a:custGeom>
                  <a:avLst/>
                  <a:gdLst>
                    <a:gd name="T0" fmla="*/ 36 w 193"/>
                    <a:gd name="T1" fmla="*/ 11 h 215"/>
                    <a:gd name="T2" fmla="*/ 42 w 193"/>
                    <a:gd name="T3" fmla="*/ 0 h 215"/>
                    <a:gd name="T4" fmla="*/ 89 w 193"/>
                    <a:gd name="T5" fmla="*/ 21 h 215"/>
                    <a:gd name="T6" fmla="*/ 91 w 193"/>
                    <a:gd name="T7" fmla="*/ 35 h 215"/>
                    <a:gd name="T8" fmla="*/ 95 w 193"/>
                    <a:gd name="T9" fmla="*/ 40 h 215"/>
                    <a:gd name="T10" fmla="*/ 99 w 193"/>
                    <a:gd name="T11" fmla="*/ 47 h 215"/>
                    <a:gd name="T12" fmla="*/ 102 w 193"/>
                    <a:gd name="T13" fmla="*/ 57 h 215"/>
                    <a:gd name="T14" fmla="*/ 114 w 193"/>
                    <a:gd name="T15" fmla="*/ 82 h 215"/>
                    <a:gd name="T16" fmla="*/ 121 w 193"/>
                    <a:gd name="T17" fmla="*/ 111 h 215"/>
                    <a:gd name="T18" fmla="*/ 126 w 193"/>
                    <a:gd name="T19" fmla="*/ 130 h 215"/>
                    <a:gd name="T20" fmla="*/ 162 w 193"/>
                    <a:gd name="T21" fmla="*/ 131 h 215"/>
                    <a:gd name="T22" fmla="*/ 168 w 193"/>
                    <a:gd name="T23" fmla="*/ 134 h 215"/>
                    <a:gd name="T24" fmla="*/ 186 w 193"/>
                    <a:gd name="T25" fmla="*/ 134 h 215"/>
                    <a:gd name="T26" fmla="*/ 192 w 193"/>
                    <a:gd name="T27" fmla="*/ 143 h 215"/>
                    <a:gd name="T28" fmla="*/ 192 w 193"/>
                    <a:gd name="T29" fmla="*/ 152 h 215"/>
                    <a:gd name="T30" fmla="*/ 190 w 193"/>
                    <a:gd name="T31" fmla="*/ 161 h 215"/>
                    <a:gd name="T32" fmla="*/ 174 w 193"/>
                    <a:gd name="T33" fmla="*/ 164 h 215"/>
                    <a:gd name="T34" fmla="*/ 167 w 193"/>
                    <a:gd name="T35" fmla="*/ 174 h 215"/>
                    <a:gd name="T36" fmla="*/ 152 w 193"/>
                    <a:gd name="T37" fmla="*/ 178 h 215"/>
                    <a:gd name="T38" fmla="*/ 140 w 193"/>
                    <a:gd name="T39" fmla="*/ 178 h 215"/>
                    <a:gd name="T40" fmla="*/ 127 w 193"/>
                    <a:gd name="T41" fmla="*/ 180 h 215"/>
                    <a:gd name="T42" fmla="*/ 127 w 193"/>
                    <a:gd name="T43" fmla="*/ 185 h 215"/>
                    <a:gd name="T44" fmla="*/ 127 w 193"/>
                    <a:gd name="T45" fmla="*/ 197 h 215"/>
                    <a:gd name="T46" fmla="*/ 126 w 193"/>
                    <a:gd name="T47" fmla="*/ 204 h 215"/>
                    <a:gd name="T48" fmla="*/ 120 w 193"/>
                    <a:gd name="T49" fmla="*/ 204 h 215"/>
                    <a:gd name="T50" fmla="*/ 111 w 193"/>
                    <a:gd name="T51" fmla="*/ 205 h 215"/>
                    <a:gd name="T52" fmla="*/ 102 w 193"/>
                    <a:gd name="T53" fmla="*/ 213 h 215"/>
                    <a:gd name="T54" fmla="*/ 94 w 193"/>
                    <a:gd name="T55" fmla="*/ 213 h 215"/>
                    <a:gd name="T56" fmla="*/ 85 w 193"/>
                    <a:gd name="T57" fmla="*/ 213 h 215"/>
                    <a:gd name="T58" fmla="*/ 70 w 193"/>
                    <a:gd name="T59" fmla="*/ 208 h 215"/>
                    <a:gd name="T60" fmla="*/ 55 w 193"/>
                    <a:gd name="T61" fmla="*/ 210 h 215"/>
                    <a:gd name="T62" fmla="*/ 39 w 193"/>
                    <a:gd name="T63" fmla="*/ 214 h 215"/>
                    <a:gd name="T64" fmla="*/ 26 w 193"/>
                    <a:gd name="T65" fmla="*/ 211 h 215"/>
                    <a:gd name="T66" fmla="*/ 16 w 193"/>
                    <a:gd name="T67" fmla="*/ 200 h 215"/>
                    <a:gd name="T68" fmla="*/ 17 w 193"/>
                    <a:gd name="T69" fmla="*/ 188 h 215"/>
                    <a:gd name="T70" fmla="*/ 13 w 193"/>
                    <a:gd name="T71" fmla="*/ 174 h 215"/>
                    <a:gd name="T72" fmla="*/ 11 w 193"/>
                    <a:gd name="T73" fmla="*/ 153 h 215"/>
                    <a:gd name="T74" fmla="*/ 6 w 193"/>
                    <a:gd name="T75" fmla="*/ 136 h 215"/>
                    <a:gd name="T76" fmla="*/ 0 w 193"/>
                    <a:gd name="T77" fmla="*/ 109 h 215"/>
                    <a:gd name="T78" fmla="*/ 1 w 193"/>
                    <a:gd name="T79" fmla="*/ 82 h 215"/>
                    <a:gd name="T80" fmla="*/ 1 w 193"/>
                    <a:gd name="T81" fmla="*/ 58 h 215"/>
                    <a:gd name="T82" fmla="*/ 3 w 193"/>
                    <a:gd name="T83" fmla="*/ 41 h 215"/>
                    <a:gd name="T84" fmla="*/ 6 w 193"/>
                    <a:gd name="T85" fmla="*/ 33 h 215"/>
                    <a:gd name="T86" fmla="*/ 16 w 193"/>
                    <a:gd name="T87" fmla="*/ 28 h 215"/>
                    <a:gd name="T88" fmla="*/ 25 w 193"/>
                    <a:gd name="T89" fmla="*/ 18 h 215"/>
                    <a:gd name="T90" fmla="*/ 36 w 193"/>
                    <a:gd name="T91" fmla="*/ 11 h 2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93"/>
                    <a:gd name="T139" fmla="*/ 0 h 215"/>
                    <a:gd name="T140" fmla="*/ 193 w 193"/>
                    <a:gd name="T141" fmla="*/ 215 h 2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93" h="215">
                      <a:moveTo>
                        <a:pt x="36" y="11"/>
                      </a:moveTo>
                      <a:lnTo>
                        <a:pt x="42" y="0"/>
                      </a:lnTo>
                      <a:lnTo>
                        <a:pt x="89" y="21"/>
                      </a:lnTo>
                      <a:lnTo>
                        <a:pt x="91" y="35"/>
                      </a:lnTo>
                      <a:lnTo>
                        <a:pt x="95" y="40"/>
                      </a:lnTo>
                      <a:lnTo>
                        <a:pt x="99" y="47"/>
                      </a:lnTo>
                      <a:lnTo>
                        <a:pt x="102" y="57"/>
                      </a:lnTo>
                      <a:lnTo>
                        <a:pt x="114" y="82"/>
                      </a:lnTo>
                      <a:lnTo>
                        <a:pt x="121" y="111"/>
                      </a:lnTo>
                      <a:lnTo>
                        <a:pt x="126" y="130"/>
                      </a:lnTo>
                      <a:lnTo>
                        <a:pt x="162" y="131"/>
                      </a:lnTo>
                      <a:lnTo>
                        <a:pt x="168" y="134"/>
                      </a:lnTo>
                      <a:lnTo>
                        <a:pt x="186" y="134"/>
                      </a:lnTo>
                      <a:lnTo>
                        <a:pt x="192" y="143"/>
                      </a:lnTo>
                      <a:lnTo>
                        <a:pt x="192" y="152"/>
                      </a:lnTo>
                      <a:lnTo>
                        <a:pt x="190" y="161"/>
                      </a:lnTo>
                      <a:lnTo>
                        <a:pt x="174" y="164"/>
                      </a:lnTo>
                      <a:lnTo>
                        <a:pt x="167" y="174"/>
                      </a:lnTo>
                      <a:lnTo>
                        <a:pt x="152" y="178"/>
                      </a:lnTo>
                      <a:lnTo>
                        <a:pt x="140" y="178"/>
                      </a:lnTo>
                      <a:lnTo>
                        <a:pt x="127" y="180"/>
                      </a:lnTo>
                      <a:lnTo>
                        <a:pt x="127" y="185"/>
                      </a:lnTo>
                      <a:lnTo>
                        <a:pt x="127" y="197"/>
                      </a:lnTo>
                      <a:lnTo>
                        <a:pt x="126" y="204"/>
                      </a:lnTo>
                      <a:lnTo>
                        <a:pt x="120" y="204"/>
                      </a:lnTo>
                      <a:lnTo>
                        <a:pt x="111" y="205"/>
                      </a:lnTo>
                      <a:lnTo>
                        <a:pt x="102" y="213"/>
                      </a:lnTo>
                      <a:lnTo>
                        <a:pt x="94" y="213"/>
                      </a:lnTo>
                      <a:lnTo>
                        <a:pt x="85" y="213"/>
                      </a:lnTo>
                      <a:lnTo>
                        <a:pt x="70" y="208"/>
                      </a:lnTo>
                      <a:lnTo>
                        <a:pt x="55" y="210"/>
                      </a:lnTo>
                      <a:lnTo>
                        <a:pt x="39" y="214"/>
                      </a:lnTo>
                      <a:lnTo>
                        <a:pt x="26" y="211"/>
                      </a:lnTo>
                      <a:lnTo>
                        <a:pt x="16" y="200"/>
                      </a:lnTo>
                      <a:lnTo>
                        <a:pt x="17" y="188"/>
                      </a:lnTo>
                      <a:lnTo>
                        <a:pt x="13" y="174"/>
                      </a:lnTo>
                      <a:lnTo>
                        <a:pt x="11" y="153"/>
                      </a:lnTo>
                      <a:lnTo>
                        <a:pt x="6" y="136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1" y="58"/>
                      </a:lnTo>
                      <a:lnTo>
                        <a:pt x="3" y="41"/>
                      </a:lnTo>
                      <a:lnTo>
                        <a:pt x="6" y="33"/>
                      </a:lnTo>
                      <a:lnTo>
                        <a:pt x="16" y="28"/>
                      </a:lnTo>
                      <a:lnTo>
                        <a:pt x="25" y="18"/>
                      </a:lnTo>
                      <a:lnTo>
                        <a:pt x="36" y="1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163"/>
                <p:cNvSpPr>
                  <a:spLocks/>
                </p:cNvSpPr>
                <p:nvPr/>
              </p:nvSpPr>
              <p:spPr bwMode="auto">
                <a:xfrm>
                  <a:off x="538" y="2153"/>
                  <a:ext cx="114" cy="194"/>
                </a:xfrm>
                <a:custGeom>
                  <a:avLst/>
                  <a:gdLst>
                    <a:gd name="T0" fmla="*/ 98 w 114"/>
                    <a:gd name="T1" fmla="*/ 159 h 194"/>
                    <a:gd name="T2" fmla="*/ 72 w 114"/>
                    <a:gd name="T3" fmla="*/ 158 h 194"/>
                    <a:gd name="T4" fmla="*/ 51 w 114"/>
                    <a:gd name="T5" fmla="*/ 151 h 194"/>
                    <a:gd name="T6" fmla="*/ 41 w 114"/>
                    <a:gd name="T7" fmla="*/ 132 h 194"/>
                    <a:gd name="T8" fmla="*/ 44 w 114"/>
                    <a:gd name="T9" fmla="*/ 121 h 194"/>
                    <a:gd name="T10" fmla="*/ 26 w 114"/>
                    <a:gd name="T11" fmla="*/ 96 h 194"/>
                    <a:gd name="T12" fmla="*/ 42 w 114"/>
                    <a:gd name="T13" fmla="*/ 107 h 194"/>
                    <a:gd name="T14" fmla="*/ 34 w 114"/>
                    <a:gd name="T15" fmla="*/ 85 h 194"/>
                    <a:gd name="T16" fmla="*/ 20 w 114"/>
                    <a:gd name="T17" fmla="*/ 58 h 194"/>
                    <a:gd name="T18" fmla="*/ 41 w 114"/>
                    <a:gd name="T19" fmla="*/ 82 h 194"/>
                    <a:gd name="T20" fmla="*/ 44 w 114"/>
                    <a:gd name="T21" fmla="*/ 43 h 194"/>
                    <a:gd name="T22" fmla="*/ 53 w 114"/>
                    <a:gd name="T23" fmla="*/ 31 h 194"/>
                    <a:gd name="T24" fmla="*/ 69 w 114"/>
                    <a:gd name="T25" fmla="*/ 26 h 194"/>
                    <a:gd name="T26" fmla="*/ 39 w 114"/>
                    <a:gd name="T27" fmla="*/ 14 h 194"/>
                    <a:gd name="T28" fmla="*/ 28 w 114"/>
                    <a:gd name="T29" fmla="*/ 26 h 194"/>
                    <a:gd name="T30" fmla="*/ 36 w 114"/>
                    <a:gd name="T31" fmla="*/ 14 h 194"/>
                    <a:gd name="T32" fmla="*/ 51 w 114"/>
                    <a:gd name="T33" fmla="*/ 10 h 194"/>
                    <a:gd name="T34" fmla="*/ 39 w 114"/>
                    <a:gd name="T35" fmla="*/ 6 h 194"/>
                    <a:gd name="T36" fmla="*/ 30 w 114"/>
                    <a:gd name="T37" fmla="*/ 0 h 194"/>
                    <a:gd name="T38" fmla="*/ 18 w 114"/>
                    <a:gd name="T39" fmla="*/ 11 h 194"/>
                    <a:gd name="T40" fmla="*/ 5 w 114"/>
                    <a:gd name="T41" fmla="*/ 21 h 194"/>
                    <a:gd name="T42" fmla="*/ 0 w 114"/>
                    <a:gd name="T43" fmla="*/ 40 h 194"/>
                    <a:gd name="T44" fmla="*/ 1 w 114"/>
                    <a:gd name="T45" fmla="*/ 72 h 194"/>
                    <a:gd name="T46" fmla="*/ 5 w 114"/>
                    <a:gd name="T47" fmla="*/ 113 h 194"/>
                    <a:gd name="T48" fmla="*/ 12 w 114"/>
                    <a:gd name="T49" fmla="*/ 151 h 194"/>
                    <a:gd name="T50" fmla="*/ 15 w 114"/>
                    <a:gd name="T51" fmla="*/ 176 h 194"/>
                    <a:gd name="T52" fmla="*/ 21 w 114"/>
                    <a:gd name="T53" fmla="*/ 187 h 194"/>
                    <a:gd name="T54" fmla="*/ 36 w 114"/>
                    <a:gd name="T55" fmla="*/ 193 h 194"/>
                    <a:gd name="T56" fmla="*/ 44 w 114"/>
                    <a:gd name="T57" fmla="*/ 190 h 194"/>
                    <a:gd name="T58" fmla="*/ 53 w 114"/>
                    <a:gd name="T59" fmla="*/ 180 h 194"/>
                    <a:gd name="T60" fmla="*/ 56 w 114"/>
                    <a:gd name="T61" fmla="*/ 177 h 194"/>
                    <a:gd name="T62" fmla="*/ 69 w 114"/>
                    <a:gd name="T63" fmla="*/ 186 h 194"/>
                    <a:gd name="T64" fmla="*/ 83 w 114"/>
                    <a:gd name="T65" fmla="*/ 190 h 194"/>
                    <a:gd name="T66" fmla="*/ 95 w 114"/>
                    <a:gd name="T67" fmla="*/ 188 h 194"/>
                    <a:gd name="T68" fmla="*/ 87 w 114"/>
                    <a:gd name="T69" fmla="*/ 180 h 194"/>
                    <a:gd name="T70" fmla="*/ 75 w 114"/>
                    <a:gd name="T71" fmla="*/ 166 h 194"/>
                    <a:gd name="T72" fmla="*/ 94 w 114"/>
                    <a:gd name="T73" fmla="*/ 177 h 194"/>
                    <a:gd name="T74" fmla="*/ 109 w 114"/>
                    <a:gd name="T75" fmla="*/ 183 h 194"/>
                    <a:gd name="T76" fmla="*/ 113 w 114"/>
                    <a:gd name="T77" fmla="*/ 176 h 1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4"/>
                    <a:gd name="T118" fmla="*/ 0 h 194"/>
                    <a:gd name="T119" fmla="*/ 114 w 114"/>
                    <a:gd name="T120" fmla="*/ 194 h 19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4" h="194">
                      <a:moveTo>
                        <a:pt x="113" y="162"/>
                      </a:moveTo>
                      <a:lnTo>
                        <a:pt x="98" y="159"/>
                      </a:lnTo>
                      <a:lnTo>
                        <a:pt x="87" y="159"/>
                      </a:lnTo>
                      <a:lnTo>
                        <a:pt x="72" y="158"/>
                      </a:lnTo>
                      <a:lnTo>
                        <a:pt x="57" y="155"/>
                      </a:lnTo>
                      <a:lnTo>
                        <a:pt x="51" y="151"/>
                      </a:lnTo>
                      <a:lnTo>
                        <a:pt x="31" y="125"/>
                      </a:lnTo>
                      <a:lnTo>
                        <a:pt x="41" y="132"/>
                      </a:lnTo>
                      <a:lnTo>
                        <a:pt x="48" y="138"/>
                      </a:lnTo>
                      <a:lnTo>
                        <a:pt x="44" y="121"/>
                      </a:lnTo>
                      <a:lnTo>
                        <a:pt x="36" y="114"/>
                      </a:lnTo>
                      <a:lnTo>
                        <a:pt x="26" y="96"/>
                      </a:lnTo>
                      <a:lnTo>
                        <a:pt x="36" y="104"/>
                      </a:lnTo>
                      <a:lnTo>
                        <a:pt x="42" y="107"/>
                      </a:lnTo>
                      <a:lnTo>
                        <a:pt x="41" y="96"/>
                      </a:lnTo>
                      <a:lnTo>
                        <a:pt x="34" y="85"/>
                      </a:lnTo>
                      <a:lnTo>
                        <a:pt x="28" y="79"/>
                      </a:lnTo>
                      <a:lnTo>
                        <a:pt x="20" y="58"/>
                      </a:lnTo>
                      <a:lnTo>
                        <a:pt x="34" y="74"/>
                      </a:lnTo>
                      <a:lnTo>
                        <a:pt x="41" y="82"/>
                      </a:lnTo>
                      <a:lnTo>
                        <a:pt x="42" y="55"/>
                      </a:lnTo>
                      <a:lnTo>
                        <a:pt x="44" y="43"/>
                      </a:lnTo>
                      <a:lnTo>
                        <a:pt x="48" y="40"/>
                      </a:lnTo>
                      <a:lnTo>
                        <a:pt x="53" y="31"/>
                      </a:lnTo>
                      <a:lnTo>
                        <a:pt x="64" y="27"/>
                      </a:lnTo>
                      <a:lnTo>
                        <a:pt x="69" y="26"/>
                      </a:lnTo>
                      <a:lnTo>
                        <a:pt x="54" y="11"/>
                      </a:lnTo>
                      <a:lnTo>
                        <a:pt x="39" y="14"/>
                      </a:lnTo>
                      <a:lnTo>
                        <a:pt x="30" y="19"/>
                      </a:lnTo>
                      <a:lnTo>
                        <a:pt x="28" y="26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44" y="11"/>
                      </a:lnTo>
                      <a:lnTo>
                        <a:pt x="51" y="10"/>
                      </a:lnTo>
                      <a:lnTo>
                        <a:pt x="48" y="8"/>
                      </a:lnTo>
                      <a:lnTo>
                        <a:pt x="39" y="6"/>
                      </a:lnTo>
                      <a:lnTo>
                        <a:pt x="34" y="3"/>
                      </a:lnTo>
                      <a:lnTo>
                        <a:pt x="30" y="0"/>
                      </a:lnTo>
                      <a:lnTo>
                        <a:pt x="21" y="6"/>
                      </a:lnTo>
                      <a:lnTo>
                        <a:pt x="18" y="11"/>
                      </a:lnTo>
                      <a:lnTo>
                        <a:pt x="12" y="17"/>
                      </a:lnTo>
                      <a:lnTo>
                        <a:pt x="5" y="21"/>
                      </a:lnTo>
                      <a:lnTo>
                        <a:pt x="4" y="28"/>
                      </a:lnTo>
                      <a:lnTo>
                        <a:pt x="0" y="40"/>
                      </a:lnTo>
                      <a:lnTo>
                        <a:pt x="0" y="55"/>
                      </a:lnTo>
                      <a:lnTo>
                        <a:pt x="1" y="72"/>
                      </a:lnTo>
                      <a:lnTo>
                        <a:pt x="3" y="93"/>
                      </a:lnTo>
                      <a:lnTo>
                        <a:pt x="5" y="113"/>
                      </a:lnTo>
                      <a:lnTo>
                        <a:pt x="10" y="134"/>
                      </a:lnTo>
                      <a:lnTo>
                        <a:pt x="12" y="151"/>
                      </a:lnTo>
                      <a:lnTo>
                        <a:pt x="15" y="165"/>
                      </a:lnTo>
                      <a:lnTo>
                        <a:pt x="15" y="176"/>
                      </a:lnTo>
                      <a:lnTo>
                        <a:pt x="16" y="183"/>
                      </a:lnTo>
                      <a:lnTo>
                        <a:pt x="21" y="187"/>
                      </a:lnTo>
                      <a:lnTo>
                        <a:pt x="28" y="193"/>
                      </a:lnTo>
                      <a:lnTo>
                        <a:pt x="36" y="193"/>
                      </a:lnTo>
                      <a:lnTo>
                        <a:pt x="39" y="190"/>
                      </a:lnTo>
                      <a:lnTo>
                        <a:pt x="44" y="190"/>
                      </a:lnTo>
                      <a:lnTo>
                        <a:pt x="59" y="186"/>
                      </a:lnTo>
                      <a:lnTo>
                        <a:pt x="53" y="180"/>
                      </a:lnTo>
                      <a:lnTo>
                        <a:pt x="48" y="169"/>
                      </a:lnTo>
                      <a:lnTo>
                        <a:pt x="56" y="177"/>
                      </a:lnTo>
                      <a:lnTo>
                        <a:pt x="64" y="183"/>
                      </a:lnTo>
                      <a:lnTo>
                        <a:pt x="69" y="186"/>
                      </a:lnTo>
                      <a:lnTo>
                        <a:pt x="75" y="190"/>
                      </a:lnTo>
                      <a:lnTo>
                        <a:pt x="83" y="190"/>
                      </a:lnTo>
                      <a:lnTo>
                        <a:pt x="90" y="190"/>
                      </a:lnTo>
                      <a:lnTo>
                        <a:pt x="95" y="188"/>
                      </a:lnTo>
                      <a:lnTo>
                        <a:pt x="97" y="186"/>
                      </a:lnTo>
                      <a:lnTo>
                        <a:pt x="87" y="180"/>
                      </a:lnTo>
                      <a:lnTo>
                        <a:pt x="77" y="172"/>
                      </a:lnTo>
                      <a:lnTo>
                        <a:pt x="75" y="166"/>
                      </a:lnTo>
                      <a:lnTo>
                        <a:pt x="82" y="169"/>
                      </a:lnTo>
                      <a:lnTo>
                        <a:pt x="94" y="177"/>
                      </a:lnTo>
                      <a:lnTo>
                        <a:pt x="98" y="183"/>
                      </a:lnTo>
                      <a:lnTo>
                        <a:pt x="109" y="183"/>
                      </a:lnTo>
                      <a:lnTo>
                        <a:pt x="113" y="180"/>
                      </a:lnTo>
                      <a:lnTo>
                        <a:pt x="113" y="176"/>
                      </a:lnTo>
                      <a:lnTo>
                        <a:pt x="113" y="16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164"/>
                <p:cNvSpPr>
                  <a:spLocks/>
                </p:cNvSpPr>
                <p:nvPr/>
              </p:nvSpPr>
              <p:spPr bwMode="auto">
                <a:xfrm>
                  <a:off x="548" y="2252"/>
                  <a:ext cx="27" cy="86"/>
                </a:xfrm>
                <a:custGeom>
                  <a:avLst/>
                  <a:gdLst>
                    <a:gd name="T0" fmla="*/ 26 w 27"/>
                    <a:gd name="T1" fmla="*/ 85 h 86"/>
                    <a:gd name="T2" fmla="*/ 22 w 27"/>
                    <a:gd name="T3" fmla="*/ 82 h 86"/>
                    <a:gd name="T4" fmla="*/ 17 w 27"/>
                    <a:gd name="T5" fmla="*/ 75 h 86"/>
                    <a:gd name="T6" fmla="*/ 12 w 27"/>
                    <a:gd name="T7" fmla="*/ 63 h 86"/>
                    <a:gd name="T8" fmla="*/ 9 w 27"/>
                    <a:gd name="T9" fmla="*/ 53 h 86"/>
                    <a:gd name="T10" fmla="*/ 7 w 27"/>
                    <a:gd name="T11" fmla="*/ 40 h 86"/>
                    <a:gd name="T12" fmla="*/ 4 w 27"/>
                    <a:gd name="T13" fmla="*/ 30 h 86"/>
                    <a:gd name="T14" fmla="*/ 2 w 27"/>
                    <a:gd name="T15" fmla="*/ 12 h 86"/>
                    <a:gd name="T16" fmla="*/ 0 w 27"/>
                    <a:gd name="T17" fmla="*/ 0 h 86"/>
                    <a:gd name="T18" fmla="*/ 5 w 27"/>
                    <a:gd name="T19" fmla="*/ 25 h 86"/>
                    <a:gd name="T20" fmla="*/ 9 w 27"/>
                    <a:gd name="T21" fmla="*/ 45 h 86"/>
                    <a:gd name="T22" fmla="*/ 15 w 27"/>
                    <a:gd name="T23" fmla="*/ 58 h 86"/>
                    <a:gd name="T24" fmla="*/ 23 w 27"/>
                    <a:gd name="T25" fmla="*/ 71 h 86"/>
                    <a:gd name="T26" fmla="*/ 26 w 27"/>
                    <a:gd name="T27" fmla="*/ 85 h 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"/>
                    <a:gd name="T43" fmla="*/ 0 h 86"/>
                    <a:gd name="T44" fmla="*/ 27 w 27"/>
                    <a:gd name="T45" fmla="*/ 86 h 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" h="86">
                      <a:moveTo>
                        <a:pt x="26" y="85"/>
                      </a:moveTo>
                      <a:lnTo>
                        <a:pt x="22" y="82"/>
                      </a:lnTo>
                      <a:lnTo>
                        <a:pt x="17" y="75"/>
                      </a:lnTo>
                      <a:lnTo>
                        <a:pt x="12" y="63"/>
                      </a:lnTo>
                      <a:lnTo>
                        <a:pt x="9" y="53"/>
                      </a:lnTo>
                      <a:lnTo>
                        <a:pt x="7" y="40"/>
                      </a:lnTo>
                      <a:lnTo>
                        <a:pt x="4" y="30"/>
                      </a:lnTo>
                      <a:lnTo>
                        <a:pt x="2" y="12"/>
                      </a:lnTo>
                      <a:lnTo>
                        <a:pt x="0" y="0"/>
                      </a:lnTo>
                      <a:lnTo>
                        <a:pt x="5" y="25"/>
                      </a:lnTo>
                      <a:lnTo>
                        <a:pt x="9" y="45"/>
                      </a:lnTo>
                      <a:lnTo>
                        <a:pt x="15" y="58"/>
                      </a:lnTo>
                      <a:lnTo>
                        <a:pt x="23" y="71"/>
                      </a:lnTo>
                      <a:lnTo>
                        <a:pt x="26" y="85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165"/>
                <p:cNvSpPr>
                  <a:spLocks/>
                </p:cNvSpPr>
                <p:nvPr/>
              </p:nvSpPr>
              <p:spPr bwMode="auto">
                <a:xfrm>
                  <a:off x="582" y="2178"/>
                  <a:ext cx="133" cy="133"/>
                </a:xfrm>
                <a:custGeom>
                  <a:avLst/>
                  <a:gdLst>
                    <a:gd name="T0" fmla="*/ 40 w 133"/>
                    <a:gd name="T1" fmla="*/ 5 h 133"/>
                    <a:gd name="T2" fmla="*/ 51 w 133"/>
                    <a:gd name="T3" fmla="*/ 25 h 133"/>
                    <a:gd name="T4" fmla="*/ 50 w 133"/>
                    <a:gd name="T5" fmla="*/ 43 h 133"/>
                    <a:gd name="T6" fmla="*/ 51 w 133"/>
                    <a:gd name="T7" fmla="*/ 65 h 133"/>
                    <a:gd name="T8" fmla="*/ 51 w 133"/>
                    <a:gd name="T9" fmla="*/ 71 h 133"/>
                    <a:gd name="T10" fmla="*/ 50 w 133"/>
                    <a:gd name="T11" fmla="*/ 78 h 133"/>
                    <a:gd name="T12" fmla="*/ 55 w 133"/>
                    <a:gd name="T13" fmla="*/ 81 h 133"/>
                    <a:gd name="T14" fmla="*/ 59 w 133"/>
                    <a:gd name="T15" fmla="*/ 89 h 133"/>
                    <a:gd name="T16" fmla="*/ 69 w 133"/>
                    <a:gd name="T17" fmla="*/ 89 h 133"/>
                    <a:gd name="T18" fmla="*/ 99 w 133"/>
                    <a:gd name="T19" fmla="*/ 90 h 133"/>
                    <a:gd name="T20" fmla="*/ 112 w 133"/>
                    <a:gd name="T21" fmla="*/ 94 h 133"/>
                    <a:gd name="T22" fmla="*/ 132 w 133"/>
                    <a:gd name="T23" fmla="*/ 99 h 133"/>
                    <a:gd name="T24" fmla="*/ 132 w 133"/>
                    <a:gd name="T25" fmla="*/ 114 h 133"/>
                    <a:gd name="T26" fmla="*/ 120 w 133"/>
                    <a:gd name="T27" fmla="*/ 111 h 133"/>
                    <a:gd name="T28" fmla="*/ 117 w 133"/>
                    <a:gd name="T29" fmla="*/ 104 h 133"/>
                    <a:gd name="T30" fmla="*/ 115 w 133"/>
                    <a:gd name="T31" fmla="*/ 117 h 133"/>
                    <a:gd name="T32" fmla="*/ 107 w 133"/>
                    <a:gd name="T33" fmla="*/ 127 h 133"/>
                    <a:gd name="T34" fmla="*/ 87 w 133"/>
                    <a:gd name="T35" fmla="*/ 132 h 133"/>
                    <a:gd name="T36" fmla="*/ 89 w 133"/>
                    <a:gd name="T37" fmla="*/ 125 h 133"/>
                    <a:gd name="T38" fmla="*/ 102 w 133"/>
                    <a:gd name="T39" fmla="*/ 111 h 133"/>
                    <a:gd name="T40" fmla="*/ 92 w 133"/>
                    <a:gd name="T41" fmla="*/ 106 h 133"/>
                    <a:gd name="T42" fmla="*/ 87 w 133"/>
                    <a:gd name="T43" fmla="*/ 118 h 133"/>
                    <a:gd name="T44" fmla="*/ 71 w 133"/>
                    <a:gd name="T45" fmla="*/ 130 h 133"/>
                    <a:gd name="T46" fmla="*/ 53 w 133"/>
                    <a:gd name="T47" fmla="*/ 130 h 133"/>
                    <a:gd name="T48" fmla="*/ 74 w 133"/>
                    <a:gd name="T49" fmla="*/ 115 h 133"/>
                    <a:gd name="T50" fmla="*/ 84 w 133"/>
                    <a:gd name="T51" fmla="*/ 106 h 133"/>
                    <a:gd name="T52" fmla="*/ 78 w 133"/>
                    <a:gd name="T53" fmla="*/ 99 h 133"/>
                    <a:gd name="T54" fmla="*/ 70 w 133"/>
                    <a:gd name="T55" fmla="*/ 111 h 133"/>
                    <a:gd name="T56" fmla="*/ 56 w 133"/>
                    <a:gd name="T57" fmla="*/ 122 h 133"/>
                    <a:gd name="T58" fmla="*/ 45 w 133"/>
                    <a:gd name="T59" fmla="*/ 127 h 133"/>
                    <a:gd name="T60" fmla="*/ 29 w 133"/>
                    <a:gd name="T61" fmla="*/ 129 h 133"/>
                    <a:gd name="T62" fmla="*/ 40 w 133"/>
                    <a:gd name="T63" fmla="*/ 122 h 133"/>
                    <a:gd name="T64" fmla="*/ 51 w 133"/>
                    <a:gd name="T65" fmla="*/ 111 h 133"/>
                    <a:gd name="T66" fmla="*/ 48 w 133"/>
                    <a:gd name="T67" fmla="*/ 106 h 133"/>
                    <a:gd name="T68" fmla="*/ 43 w 133"/>
                    <a:gd name="T69" fmla="*/ 115 h 133"/>
                    <a:gd name="T70" fmla="*/ 30 w 133"/>
                    <a:gd name="T71" fmla="*/ 123 h 133"/>
                    <a:gd name="T72" fmla="*/ 15 w 133"/>
                    <a:gd name="T73" fmla="*/ 125 h 133"/>
                    <a:gd name="T74" fmla="*/ 7 w 133"/>
                    <a:gd name="T75" fmla="*/ 112 h 133"/>
                    <a:gd name="T76" fmla="*/ 35 w 133"/>
                    <a:gd name="T77" fmla="*/ 108 h 133"/>
                    <a:gd name="T78" fmla="*/ 51 w 133"/>
                    <a:gd name="T79" fmla="*/ 99 h 133"/>
                    <a:gd name="T80" fmla="*/ 54 w 133"/>
                    <a:gd name="T81" fmla="*/ 90 h 133"/>
                    <a:gd name="T82" fmla="*/ 47 w 133"/>
                    <a:gd name="T83" fmla="*/ 94 h 133"/>
                    <a:gd name="T84" fmla="*/ 28 w 133"/>
                    <a:gd name="T85" fmla="*/ 106 h 133"/>
                    <a:gd name="T86" fmla="*/ 7 w 133"/>
                    <a:gd name="T87" fmla="*/ 112 h 133"/>
                    <a:gd name="T88" fmla="*/ 3 w 133"/>
                    <a:gd name="T89" fmla="*/ 88 h 133"/>
                    <a:gd name="T90" fmla="*/ 15 w 133"/>
                    <a:gd name="T91" fmla="*/ 85 h 133"/>
                    <a:gd name="T92" fmla="*/ 40 w 133"/>
                    <a:gd name="T93" fmla="*/ 86 h 133"/>
                    <a:gd name="T94" fmla="*/ 45 w 133"/>
                    <a:gd name="T95" fmla="*/ 81 h 133"/>
                    <a:gd name="T96" fmla="*/ 30 w 133"/>
                    <a:gd name="T97" fmla="*/ 83 h 133"/>
                    <a:gd name="T98" fmla="*/ 3 w 133"/>
                    <a:gd name="T99" fmla="*/ 78 h 133"/>
                    <a:gd name="T100" fmla="*/ 2 w 133"/>
                    <a:gd name="T101" fmla="*/ 55 h 133"/>
                    <a:gd name="T102" fmla="*/ 3 w 133"/>
                    <a:gd name="T103" fmla="*/ 31 h 133"/>
                    <a:gd name="T104" fmla="*/ 17 w 133"/>
                    <a:gd name="T105" fmla="*/ 18 h 133"/>
                    <a:gd name="T106" fmla="*/ 3 w 133"/>
                    <a:gd name="T107" fmla="*/ 24 h 133"/>
                    <a:gd name="T108" fmla="*/ 10 w 133"/>
                    <a:gd name="T109" fmla="*/ 8 h 133"/>
                    <a:gd name="T110" fmla="*/ 25 w 133"/>
                    <a:gd name="T111" fmla="*/ 0 h 1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3"/>
                    <a:gd name="T169" fmla="*/ 0 h 133"/>
                    <a:gd name="T170" fmla="*/ 133 w 133"/>
                    <a:gd name="T171" fmla="*/ 133 h 1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3" h="133">
                      <a:moveTo>
                        <a:pt x="25" y="0"/>
                      </a:moveTo>
                      <a:lnTo>
                        <a:pt x="40" y="5"/>
                      </a:lnTo>
                      <a:lnTo>
                        <a:pt x="48" y="11"/>
                      </a:lnTo>
                      <a:lnTo>
                        <a:pt x="51" y="25"/>
                      </a:lnTo>
                      <a:lnTo>
                        <a:pt x="51" y="36"/>
                      </a:lnTo>
                      <a:lnTo>
                        <a:pt x="50" y="43"/>
                      </a:lnTo>
                      <a:lnTo>
                        <a:pt x="51" y="55"/>
                      </a:lnTo>
                      <a:lnTo>
                        <a:pt x="51" y="65"/>
                      </a:lnTo>
                      <a:lnTo>
                        <a:pt x="48" y="68"/>
                      </a:lnTo>
                      <a:lnTo>
                        <a:pt x="51" y="71"/>
                      </a:lnTo>
                      <a:lnTo>
                        <a:pt x="53" y="73"/>
                      </a:lnTo>
                      <a:lnTo>
                        <a:pt x="50" y="78"/>
                      </a:lnTo>
                      <a:lnTo>
                        <a:pt x="50" y="81"/>
                      </a:lnTo>
                      <a:lnTo>
                        <a:pt x="55" y="81"/>
                      </a:lnTo>
                      <a:lnTo>
                        <a:pt x="54" y="86"/>
                      </a:lnTo>
                      <a:lnTo>
                        <a:pt x="59" y="89"/>
                      </a:lnTo>
                      <a:lnTo>
                        <a:pt x="64" y="88"/>
                      </a:lnTo>
                      <a:lnTo>
                        <a:pt x="69" y="89"/>
                      </a:lnTo>
                      <a:lnTo>
                        <a:pt x="84" y="91"/>
                      </a:lnTo>
                      <a:lnTo>
                        <a:pt x="99" y="90"/>
                      </a:lnTo>
                      <a:lnTo>
                        <a:pt x="107" y="91"/>
                      </a:lnTo>
                      <a:lnTo>
                        <a:pt x="112" y="94"/>
                      </a:lnTo>
                      <a:lnTo>
                        <a:pt x="126" y="94"/>
                      </a:lnTo>
                      <a:lnTo>
                        <a:pt x="132" y="99"/>
                      </a:lnTo>
                      <a:lnTo>
                        <a:pt x="132" y="106"/>
                      </a:lnTo>
                      <a:lnTo>
                        <a:pt x="132" y="114"/>
                      </a:lnTo>
                      <a:lnTo>
                        <a:pt x="120" y="117"/>
                      </a:lnTo>
                      <a:lnTo>
                        <a:pt x="120" y="111"/>
                      </a:lnTo>
                      <a:lnTo>
                        <a:pt x="120" y="106"/>
                      </a:lnTo>
                      <a:lnTo>
                        <a:pt x="117" y="104"/>
                      </a:lnTo>
                      <a:lnTo>
                        <a:pt x="115" y="109"/>
                      </a:lnTo>
                      <a:lnTo>
                        <a:pt x="115" y="117"/>
                      </a:lnTo>
                      <a:lnTo>
                        <a:pt x="112" y="122"/>
                      </a:lnTo>
                      <a:lnTo>
                        <a:pt x="107" y="127"/>
                      </a:lnTo>
                      <a:lnTo>
                        <a:pt x="96" y="129"/>
                      </a:lnTo>
                      <a:lnTo>
                        <a:pt x="87" y="132"/>
                      </a:lnTo>
                      <a:lnTo>
                        <a:pt x="76" y="132"/>
                      </a:lnTo>
                      <a:lnTo>
                        <a:pt x="89" y="125"/>
                      </a:lnTo>
                      <a:lnTo>
                        <a:pt x="99" y="117"/>
                      </a:lnTo>
                      <a:lnTo>
                        <a:pt x="102" y="111"/>
                      </a:lnTo>
                      <a:lnTo>
                        <a:pt x="99" y="106"/>
                      </a:lnTo>
                      <a:lnTo>
                        <a:pt x="92" y="106"/>
                      </a:lnTo>
                      <a:lnTo>
                        <a:pt x="89" y="111"/>
                      </a:lnTo>
                      <a:lnTo>
                        <a:pt x="87" y="118"/>
                      </a:lnTo>
                      <a:lnTo>
                        <a:pt x="79" y="125"/>
                      </a:lnTo>
                      <a:lnTo>
                        <a:pt x="71" y="130"/>
                      </a:lnTo>
                      <a:lnTo>
                        <a:pt x="64" y="132"/>
                      </a:lnTo>
                      <a:lnTo>
                        <a:pt x="53" y="130"/>
                      </a:lnTo>
                      <a:lnTo>
                        <a:pt x="64" y="120"/>
                      </a:lnTo>
                      <a:lnTo>
                        <a:pt x="74" y="115"/>
                      </a:lnTo>
                      <a:lnTo>
                        <a:pt x="81" y="109"/>
                      </a:lnTo>
                      <a:lnTo>
                        <a:pt x="84" y="106"/>
                      </a:lnTo>
                      <a:lnTo>
                        <a:pt x="82" y="101"/>
                      </a:lnTo>
                      <a:lnTo>
                        <a:pt x="78" y="99"/>
                      </a:lnTo>
                      <a:lnTo>
                        <a:pt x="73" y="106"/>
                      </a:lnTo>
                      <a:lnTo>
                        <a:pt x="70" y="111"/>
                      </a:lnTo>
                      <a:lnTo>
                        <a:pt x="64" y="118"/>
                      </a:lnTo>
                      <a:lnTo>
                        <a:pt x="56" y="122"/>
                      </a:lnTo>
                      <a:lnTo>
                        <a:pt x="51" y="125"/>
                      </a:lnTo>
                      <a:lnTo>
                        <a:pt x="45" y="127"/>
                      </a:lnTo>
                      <a:lnTo>
                        <a:pt x="37" y="129"/>
                      </a:lnTo>
                      <a:lnTo>
                        <a:pt x="29" y="129"/>
                      </a:lnTo>
                      <a:lnTo>
                        <a:pt x="21" y="127"/>
                      </a:lnTo>
                      <a:lnTo>
                        <a:pt x="40" y="122"/>
                      </a:lnTo>
                      <a:lnTo>
                        <a:pt x="45" y="118"/>
                      </a:lnTo>
                      <a:lnTo>
                        <a:pt x="51" y="111"/>
                      </a:lnTo>
                      <a:lnTo>
                        <a:pt x="51" y="106"/>
                      </a:lnTo>
                      <a:lnTo>
                        <a:pt x="48" y="106"/>
                      </a:lnTo>
                      <a:lnTo>
                        <a:pt x="45" y="111"/>
                      </a:lnTo>
                      <a:lnTo>
                        <a:pt x="43" y="115"/>
                      </a:lnTo>
                      <a:lnTo>
                        <a:pt x="36" y="119"/>
                      </a:lnTo>
                      <a:lnTo>
                        <a:pt x="30" y="123"/>
                      </a:lnTo>
                      <a:lnTo>
                        <a:pt x="22" y="127"/>
                      </a:lnTo>
                      <a:lnTo>
                        <a:pt x="15" y="125"/>
                      </a:lnTo>
                      <a:lnTo>
                        <a:pt x="12" y="122"/>
                      </a:lnTo>
                      <a:lnTo>
                        <a:pt x="7" y="112"/>
                      </a:lnTo>
                      <a:lnTo>
                        <a:pt x="17" y="111"/>
                      </a:lnTo>
                      <a:lnTo>
                        <a:pt x="35" y="108"/>
                      </a:lnTo>
                      <a:lnTo>
                        <a:pt x="45" y="102"/>
                      </a:lnTo>
                      <a:lnTo>
                        <a:pt x="51" y="99"/>
                      </a:lnTo>
                      <a:lnTo>
                        <a:pt x="53" y="93"/>
                      </a:lnTo>
                      <a:lnTo>
                        <a:pt x="54" y="90"/>
                      </a:lnTo>
                      <a:lnTo>
                        <a:pt x="51" y="90"/>
                      </a:lnTo>
                      <a:lnTo>
                        <a:pt x="47" y="94"/>
                      </a:lnTo>
                      <a:lnTo>
                        <a:pt x="41" y="102"/>
                      </a:lnTo>
                      <a:lnTo>
                        <a:pt x="28" y="106"/>
                      </a:lnTo>
                      <a:lnTo>
                        <a:pt x="17" y="109"/>
                      </a:lnTo>
                      <a:lnTo>
                        <a:pt x="7" y="112"/>
                      </a:lnTo>
                      <a:lnTo>
                        <a:pt x="3" y="97"/>
                      </a:lnTo>
                      <a:lnTo>
                        <a:pt x="3" y="88"/>
                      </a:lnTo>
                      <a:lnTo>
                        <a:pt x="3" y="78"/>
                      </a:lnTo>
                      <a:lnTo>
                        <a:pt x="15" y="85"/>
                      </a:lnTo>
                      <a:lnTo>
                        <a:pt x="29" y="88"/>
                      </a:lnTo>
                      <a:lnTo>
                        <a:pt x="40" y="86"/>
                      </a:lnTo>
                      <a:lnTo>
                        <a:pt x="43" y="85"/>
                      </a:lnTo>
                      <a:lnTo>
                        <a:pt x="45" y="81"/>
                      </a:lnTo>
                      <a:lnTo>
                        <a:pt x="38" y="81"/>
                      </a:lnTo>
                      <a:lnTo>
                        <a:pt x="30" y="83"/>
                      </a:lnTo>
                      <a:lnTo>
                        <a:pt x="14" y="85"/>
                      </a:lnTo>
                      <a:lnTo>
                        <a:pt x="3" y="78"/>
                      </a:lnTo>
                      <a:lnTo>
                        <a:pt x="3" y="65"/>
                      </a:lnTo>
                      <a:lnTo>
                        <a:pt x="2" y="55"/>
                      </a:lnTo>
                      <a:lnTo>
                        <a:pt x="0" y="46"/>
                      </a:lnTo>
                      <a:lnTo>
                        <a:pt x="3" y="31"/>
                      </a:lnTo>
                      <a:lnTo>
                        <a:pt x="6" y="25"/>
                      </a:lnTo>
                      <a:lnTo>
                        <a:pt x="17" y="18"/>
                      </a:lnTo>
                      <a:lnTo>
                        <a:pt x="12" y="18"/>
                      </a:lnTo>
                      <a:lnTo>
                        <a:pt x="3" y="24"/>
                      </a:lnTo>
                      <a:lnTo>
                        <a:pt x="6" y="13"/>
                      </a:lnTo>
                      <a:lnTo>
                        <a:pt x="10" y="8"/>
                      </a:lnTo>
                      <a:lnTo>
                        <a:pt x="12" y="5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166"/>
                <p:cNvSpPr>
                  <a:spLocks/>
                </p:cNvSpPr>
                <p:nvPr/>
              </p:nvSpPr>
              <p:spPr bwMode="auto">
                <a:xfrm>
                  <a:off x="592" y="2231"/>
                  <a:ext cx="29" cy="23"/>
                </a:xfrm>
                <a:custGeom>
                  <a:avLst/>
                  <a:gdLst>
                    <a:gd name="T0" fmla="*/ 28 w 29"/>
                    <a:gd name="T1" fmla="*/ 0 h 23"/>
                    <a:gd name="T2" fmla="*/ 28 w 29"/>
                    <a:gd name="T3" fmla="*/ 1 h 23"/>
                    <a:gd name="T4" fmla="*/ 24 w 29"/>
                    <a:gd name="T5" fmla="*/ 6 h 23"/>
                    <a:gd name="T6" fmla="*/ 21 w 29"/>
                    <a:gd name="T7" fmla="*/ 8 h 23"/>
                    <a:gd name="T8" fmla="*/ 13 w 29"/>
                    <a:gd name="T9" fmla="*/ 14 h 23"/>
                    <a:gd name="T10" fmla="*/ 11 w 29"/>
                    <a:gd name="T11" fmla="*/ 16 h 23"/>
                    <a:gd name="T12" fmla="*/ 4 w 29"/>
                    <a:gd name="T13" fmla="*/ 20 h 23"/>
                    <a:gd name="T14" fmla="*/ 11 w 29"/>
                    <a:gd name="T15" fmla="*/ 18 h 23"/>
                    <a:gd name="T16" fmla="*/ 19 w 29"/>
                    <a:gd name="T17" fmla="*/ 16 h 23"/>
                    <a:gd name="T18" fmla="*/ 26 w 29"/>
                    <a:gd name="T19" fmla="*/ 16 h 23"/>
                    <a:gd name="T20" fmla="*/ 26 w 29"/>
                    <a:gd name="T21" fmla="*/ 18 h 23"/>
                    <a:gd name="T22" fmla="*/ 13 w 29"/>
                    <a:gd name="T23" fmla="*/ 20 h 23"/>
                    <a:gd name="T24" fmla="*/ 7 w 29"/>
                    <a:gd name="T25" fmla="*/ 22 h 23"/>
                    <a:gd name="T26" fmla="*/ 4 w 29"/>
                    <a:gd name="T27" fmla="*/ 22 h 23"/>
                    <a:gd name="T28" fmla="*/ 0 w 29"/>
                    <a:gd name="T29" fmla="*/ 21 h 23"/>
                    <a:gd name="T30" fmla="*/ 0 w 29"/>
                    <a:gd name="T31" fmla="*/ 19 h 23"/>
                    <a:gd name="T32" fmla="*/ 2 w 29"/>
                    <a:gd name="T33" fmla="*/ 17 h 23"/>
                    <a:gd name="T34" fmla="*/ 6 w 29"/>
                    <a:gd name="T35" fmla="*/ 14 h 23"/>
                    <a:gd name="T36" fmla="*/ 11 w 29"/>
                    <a:gd name="T37" fmla="*/ 10 h 23"/>
                    <a:gd name="T38" fmla="*/ 14 w 29"/>
                    <a:gd name="T39" fmla="*/ 4 h 23"/>
                    <a:gd name="T40" fmla="*/ 20 w 29"/>
                    <a:gd name="T41" fmla="*/ 1 h 23"/>
                    <a:gd name="T42" fmla="*/ 24 w 29"/>
                    <a:gd name="T43" fmla="*/ 0 h 23"/>
                    <a:gd name="T44" fmla="*/ 28 w 29"/>
                    <a:gd name="T45" fmla="*/ 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23"/>
                    <a:gd name="T71" fmla="*/ 29 w 29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23">
                      <a:moveTo>
                        <a:pt x="28" y="0"/>
                      </a:moveTo>
                      <a:lnTo>
                        <a:pt x="28" y="1"/>
                      </a:lnTo>
                      <a:lnTo>
                        <a:pt x="24" y="6"/>
                      </a:lnTo>
                      <a:lnTo>
                        <a:pt x="21" y="8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4" y="20"/>
                      </a:lnTo>
                      <a:lnTo>
                        <a:pt x="11" y="18"/>
                      </a:lnTo>
                      <a:lnTo>
                        <a:pt x="19" y="16"/>
                      </a:lnTo>
                      <a:lnTo>
                        <a:pt x="26" y="16"/>
                      </a:lnTo>
                      <a:lnTo>
                        <a:pt x="26" y="18"/>
                      </a:lnTo>
                      <a:lnTo>
                        <a:pt x="13" y="20"/>
                      </a:lnTo>
                      <a:lnTo>
                        <a:pt x="7" y="22"/>
                      </a:lnTo>
                      <a:lnTo>
                        <a:pt x="4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6" y="14"/>
                      </a:lnTo>
                      <a:lnTo>
                        <a:pt x="11" y="10"/>
                      </a:lnTo>
                      <a:lnTo>
                        <a:pt x="14" y="4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67"/>
                <p:cNvSpPr>
                  <a:spLocks/>
                </p:cNvSpPr>
                <p:nvPr/>
              </p:nvSpPr>
              <p:spPr bwMode="auto">
                <a:xfrm>
                  <a:off x="594" y="2205"/>
                  <a:ext cx="25" cy="35"/>
                </a:xfrm>
                <a:custGeom>
                  <a:avLst/>
                  <a:gdLst>
                    <a:gd name="T0" fmla="*/ 20 w 25"/>
                    <a:gd name="T1" fmla="*/ 0 h 35"/>
                    <a:gd name="T2" fmla="*/ 23 w 25"/>
                    <a:gd name="T3" fmla="*/ 0 h 35"/>
                    <a:gd name="T4" fmla="*/ 24 w 25"/>
                    <a:gd name="T5" fmla="*/ 3 h 35"/>
                    <a:gd name="T6" fmla="*/ 23 w 25"/>
                    <a:gd name="T7" fmla="*/ 6 h 35"/>
                    <a:gd name="T8" fmla="*/ 22 w 25"/>
                    <a:gd name="T9" fmla="*/ 9 h 35"/>
                    <a:gd name="T10" fmla="*/ 19 w 25"/>
                    <a:gd name="T11" fmla="*/ 10 h 35"/>
                    <a:gd name="T12" fmla="*/ 13 w 25"/>
                    <a:gd name="T13" fmla="*/ 14 h 35"/>
                    <a:gd name="T14" fmla="*/ 9 w 25"/>
                    <a:gd name="T15" fmla="*/ 19 h 35"/>
                    <a:gd name="T16" fmla="*/ 4 w 25"/>
                    <a:gd name="T17" fmla="*/ 25 h 35"/>
                    <a:gd name="T18" fmla="*/ 1 w 25"/>
                    <a:gd name="T19" fmla="*/ 31 h 35"/>
                    <a:gd name="T20" fmla="*/ 0 w 25"/>
                    <a:gd name="T21" fmla="*/ 34 h 35"/>
                    <a:gd name="T22" fmla="*/ 1 w 25"/>
                    <a:gd name="T23" fmla="*/ 25 h 35"/>
                    <a:gd name="T24" fmla="*/ 2 w 25"/>
                    <a:gd name="T25" fmla="*/ 19 h 35"/>
                    <a:gd name="T26" fmla="*/ 3 w 25"/>
                    <a:gd name="T27" fmla="*/ 13 h 35"/>
                    <a:gd name="T28" fmla="*/ 7 w 25"/>
                    <a:gd name="T29" fmla="*/ 7 h 35"/>
                    <a:gd name="T30" fmla="*/ 15 w 25"/>
                    <a:gd name="T31" fmla="*/ 0 h 35"/>
                    <a:gd name="T32" fmla="*/ 20 w 25"/>
                    <a:gd name="T33" fmla="*/ 0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20" y="0"/>
                      </a:moveTo>
                      <a:lnTo>
                        <a:pt x="23" y="0"/>
                      </a:lnTo>
                      <a:lnTo>
                        <a:pt x="24" y="3"/>
                      </a:lnTo>
                      <a:lnTo>
                        <a:pt x="23" y="6"/>
                      </a:lnTo>
                      <a:lnTo>
                        <a:pt x="22" y="9"/>
                      </a:lnTo>
                      <a:lnTo>
                        <a:pt x="19" y="10"/>
                      </a:lnTo>
                      <a:lnTo>
                        <a:pt x="13" y="14"/>
                      </a:lnTo>
                      <a:lnTo>
                        <a:pt x="9" y="19"/>
                      </a:lnTo>
                      <a:lnTo>
                        <a:pt x="4" y="25"/>
                      </a:lnTo>
                      <a:lnTo>
                        <a:pt x="1" y="31"/>
                      </a:lnTo>
                      <a:lnTo>
                        <a:pt x="0" y="34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3" y="13"/>
                      </a:lnTo>
                      <a:lnTo>
                        <a:pt x="7" y="7"/>
                      </a:lnTo>
                      <a:lnTo>
                        <a:pt x="15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68"/>
                <p:cNvSpPr>
                  <a:spLocks/>
                </p:cNvSpPr>
                <p:nvPr/>
              </p:nvSpPr>
              <p:spPr bwMode="auto">
                <a:xfrm>
                  <a:off x="597" y="2165"/>
                  <a:ext cx="29" cy="15"/>
                </a:xfrm>
                <a:custGeom>
                  <a:avLst/>
                  <a:gdLst>
                    <a:gd name="T0" fmla="*/ 28 w 29"/>
                    <a:gd name="T1" fmla="*/ 14 h 15"/>
                    <a:gd name="T2" fmla="*/ 23 w 29"/>
                    <a:gd name="T3" fmla="*/ 12 h 15"/>
                    <a:gd name="T4" fmla="*/ 15 w 29"/>
                    <a:gd name="T5" fmla="*/ 9 h 15"/>
                    <a:gd name="T6" fmla="*/ 9 w 29"/>
                    <a:gd name="T7" fmla="*/ 8 h 15"/>
                    <a:gd name="T8" fmla="*/ 0 w 29"/>
                    <a:gd name="T9" fmla="*/ 0 h 15"/>
                    <a:gd name="T10" fmla="*/ 7 w 29"/>
                    <a:gd name="T11" fmla="*/ 2 h 15"/>
                    <a:gd name="T12" fmla="*/ 14 w 29"/>
                    <a:gd name="T13" fmla="*/ 5 h 15"/>
                    <a:gd name="T14" fmla="*/ 18 w 29"/>
                    <a:gd name="T15" fmla="*/ 7 h 15"/>
                    <a:gd name="T16" fmla="*/ 20 w 29"/>
                    <a:gd name="T17" fmla="*/ 9 h 15"/>
                    <a:gd name="T18" fmla="*/ 28 w 29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15"/>
                    <a:gd name="T32" fmla="*/ 29 w 29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15">
                      <a:moveTo>
                        <a:pt x="28" y="14"/>
                      </a:moveTo>
                      <a:lnTo>
                        <a:pt x="23" y="12"/>
                      </a:lnTo>
                      <a:lnTo>
                        <a:pt x="15" y="9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4" y="5"/>
                      </a:lnTo>
                      <a:lnTo>
                        <a:pt x="18" y="7"/>
                      </a:lnTo>
                      <a:lnTo>
                        <a:pt x="20" y="9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69"/>
                <p:cNvSpPr>
                  <a:spLocks/>
                </p:cNvSpPr>
                <p:nvPr/>
              </p:nvSpPr>
              <p:spPr bwMode="auto">
                <a:xfrm>
                  <a:off x="638" y="2208"/>
                  <a:ext cx="12" cy="53"/>
                </a:xfrm>
                <a:custGeom>
                  <a:avLst/>
                  <a:gdLst>
                    <a:gd name="T0" fmla="*/ 11 w 12"/>
                    <a:gd name="T1" fmla="*/ 52 h 53"/>
                    <a:gd name="T2" fmla="*/ 6 w 12"/>
                    <a:gd name="T3" fmla="*/ 52 h 53"/>
                    <a:gd name="T4" fmla="*/ 4 w 12"/>
                    <a:gd name="T5" fmla="*/ 52 h 53"/>
                    <a:gd name="T6" fmla="*/ 4 w 12"/>
                    <a:gd name="T7" fmla="*/ 49 h 53"/>
                    <a:gd name="T8" fmla="*/ 2 w 12"/>
                    <a:gd name="T9" fmla="*/ 48 h 53"/>
                    <a:gd name="T10" fmla="*/ 1 w 12"/>
                    <a:gd name="T11" fmla="*/ 46 h 53"/>
                    <a:gd name="T12" fmla="*/ 2 w 12"/>
                    <a:gd name="T13" fmla="*/ 44 h 53"/>
                    <a:gd name="T14" fmla="*/ 2 w 12"/>
                    <a:gd name="T15" fmla="*/ 41 h 53"/>
                    <a:gd name="T16" fmla="*/ 1 w 12"/>
                    <a:gd name="T17" fmla="*/ 39 h 53"/>
                    <a:gd name="T18" fmla="*/ 1 w 12"/>
                    <a:gd name="T19" fmla="*/ 35 h 53"/>
                    <a:gd name="T20" fmla="*/ 1 w 12"/>
                    <a:gd name="T21" fmla="*/ 31 h 53"/>
                    <a:gd name="T22" fmla="*/ 1 w 12"/>
                    <a:gd name="T23" fmla="*/ 22 h 53"/>
                    <a:gd name="T24" fmla="*/ 0 w 12"/>
                    <a:gd name="T25" fmla="*/ 15 h 53"/>
                    <a:gd name="T26" fmla="*/ 1 w 12"/>
                    <a:gd name="T27" fmla="*/ 10 h 53"/>
                    <a:gd name="T28" fmla="*/ 1 w 12"/>
                    <a:gd name="T29" fmla="*/ 0 h 53"/>
                    <a:gd name="T30" fmla="*/ 4 w 12"/>
                    <a:gd name="T31" fmla="*/ 14 h 53"/>
                    <a:gd name="T32" fmla="*/ 7 w 12"/>
                    <a:gd name="T33" fmla="*/ 29 h 53"/>
                    <a:gd name="T34" fmla="*/ 9 w 12"/>
                    <a:gd name="T35" fmla="*/ 43 h 53"/>
                    <a:gd name="T36" fmla="*/ 11 w 12"/>
                    <a:gd name="T37" fmla="*/ 52 h 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53"/>
                    <a:gd name="T59" fmla="*/ 12 w 12"/>
                    <a:gd name="T60" fmla="*/ 53 h 5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53">
                      <a:moveTo>
                        <a:pt x="11" y="52"/>
                      </a:moveTo>
                      <a:lnTo>
                        <a:pt x="6" y="52"/>
                      </a:lnTo>
                      <a:lnTo>
                        <a:pt x="4" y="52"/>
                      </a:lnTo>
                      <a:lnTo>
                        <a:pt x="4" y="49"/>
                      </a:lnTo>
                      <a:lnTo>
                        <a:pt x="2" y="48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1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1" y="31"/>
                      </a:lnTo>
                      <a:lnTo>
                        <a:pt x="1" y="22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1" y="0"/>
                      </a:lnTo>
                      <a:lnTo>
                        <a:pt x="4" y="14"/>
                      </a:lnTo>
                      <a:lnTo>
                        <a:pt x="7" y="29"/>
                      </a:lnTo>
                      <a:lnTo>
                        <a:pt x="9" y="43"/>
                      </a:lnTo>
                      <a:lnTo>
                        <a:pt x="11" y="5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70"/>
                <p:cNvSpPr>
                  <a:spLocks/>
                </p:cNvSpPr>
                <p:nvPr/>
              </p:nvSpPr>
              <p:spPr bwMode="auto">
                <a:xfrm>
                  <a:off x="594" y="2274"/>
                  <a:ext cx="28" cy="5"/>
                </a:xfrm>
                <a:custGeom>
                  <a:avLst/>
                  <a:gdLst>
                    <a:gd name="T0" fmla="*/ 5 w 28"/>
                    <a:gd name="T1" fmla="*/ 2 h 5"/>
                    <a:gd name="T2" fmla="*/ 11 w 28"/>
                    <a:gd name="T3" fmla="*/ 1 h 5"/>
                    <a:gd name="T4" fmla="*/ 17 w 28"/>
                    <a:gd name="T5" fmla="*/ 0 h 5"/>
                    <a:gd name="T6" fmla="*/ 24 w 28"/>
                    <a:gd name="T7" fmla="*/ 0 h 5"/>
                    <a:gd name="T8" fmla="*/ 27 w 28"/>
                    <a:gd name="T9" fmla="*/ 0 h 5"/>
                    <a:gd name="T10" fmla="*/ 26 w 28"/>
                    <a:gd name="T11" fmla="*/ 1 h 5"/>
                    <a:gd name="T12" fmla="*/ 23 w 28"/>
                    <a:gd name="T13" fmla="*/ 2 h 5"/>
                    <a:gd name="T14" fmla="*/ 16 w 28"/>
                    <a:gd name="T15" fmla="*/ 3 h 5"/>
                    <a:gd name="T16" fmla="*/ 7 w 28"/>
                    <a:gd name="T17" fmla="*/ 4 h 5"/>
                    <a:gd name="T18" fmla="*/ 0 w 28"/>
                    <a:gd name="T19" fmla="*/ 3 h 5"/>
                    <a:gd name="T20" fmla="*/ 5 w 28"/>
                    <a:gd name="T21" fmla="*/ 2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5"/>
                    <a:gd name="T35" fmla="*/ 28 w 28"/>
                    <a:gd name="T36" fmla="*/ 5 h 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5">
                      <a:moveTo>
                        <a:pt x="5" y="2"/>
                      </a:moveTo>
                      <a:lnTo>
                        <a:pt x="11" y="1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3" y="2"/>
                      </a:lnTo>
                      <a:lnTo>
                        <a:pt x="16" y="3"/>
                      </a:lnTo>
                      <a:lnTo>
                        <a:pt x="7" y="4"/>
                      </a:lnTo>
                      <a:lnTo>
                        <a:pt x="0" y="3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171"/>
                <p:cNvSpPr>
                  <a:spLocks/>
                </p:cNvSpPr>
                <p:nvPr/>
              </p:nvSpPr>
              <p:spPr bwMode="auto">
                <a:xfrm>
                  <a:off x="635" y="2280"/>
                  <a:ext cx="15" cy="18"/>
                </a:xfrm>
                <a:custGeom>
                  <a:avLst/>
                  <a:gdLst>
                    <a:gd name="T0" fmla="*/ 8 w 15"/>
                    <a:gd name="T1" fmla="*/ 4 h 18"/>
                    <a:gd name="T2" fmla="*/ 10 w 15"/>
                    <a:gd name="T3" fmla="*/ 0 h 18"/>
                    <a:gd name="T4" fmla="*/ 12 w 15"/>
                    <a:gd name="T5" fmla="*/ 0 h 18"/>
                    <a:gd name="T6" fmla="*/ 14 w 15"/>
                    <a:gd name="T7" fmla="*/ 0 h 18"/>
                    <a:gd name="T8" fmla="*/ 14 w 15"/>
                    <a:gd name="T9" fmla="*/ 2 h 18"/>
                    <a:gd name="T10" fmla="*/ 13 w 15"/>
                    <a:gd name="T11" fmla="*/ 7 h 18"/>
                    <a:gd name="T12" fmla="*/ 11 w 15"/>
                    <a:gd name="T13" fmla="*/ 9 h 18"/>
                    <a:gd name="T14" fmla="*/ 8 w 15"/>
                    <a:gd name="T15" fmla="*/ 12 h 18"/>
                    <a:gd name="T16" fmla="*/ 5 w 15"/>
                    <a:gd name="T17" fmla="*/ 14 h 18"/>
                    <a:gd name="T18" fmla="*/ 0 w 15"/>
                    <a:gd name="T19" fmla="*/ 17 h 18"/>
                    <a:gd name="T20" fmla="*/ 4 w 15"/>
                    <a:gd name="T21" fmla="*/ 12 h 18"/>
                    <a:gd name="T22" fmla="*/ 6 w 15"/>
                    <a:gd name="T23" fmla="*/ 9 h 18"/>
                    <a:gd name="T24" fmla="*/ 8 w 15"/>
                    <a:gd name="T25" fmla="*/ 4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18"/>
                    <a:gd name="T41" fmla="*/ 15 w 15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18">
                      <a:moveTo>
                        <a:pt x="8" y="4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3" y="7"/>
                      </a:lnTo>
                      <a:lnTo>
                        <a:pt x="11" y="9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6" y="9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172"/>
                <p:cNvSpPr>
                  <a:spLocks/>
                </p:cNvSpPr>
                <p:nvPr/>
              </p:nvSpPr>
              <p:spPr bwMode="auto">
                <a:xfrm>
                  <a:off x="573" y="2143"/>
                  <a:ext cx="43" cy="24"/>
                </a:xfrm>
                <a:custGeom>
                  <a:avLst/>
                  <a:gdLst>
                    <a:gd name="T0" fmla="*/ 42 w 43"/>
                    <a:gd name="T1" fmla="*/ 23 h 24"/>
                    <a:gd name="T2" fmla="*/ 41 w 43"/>
                    <a:gd name="T3" fmla="*/ 14 h 24"/>
                    <a:gd name="T4" fmla="*/ 32 w 43"/>
                    <a:gd name="T5" fmla="*/ 12 h 24"/>
                    <a:gd name="T6" fmla="*/ 20 w 43"/>
                    <a:gd name="T7" fmla="*/ 6 h 24"/>
                    <a:gd name="T8" fmla="*/ 11 w 43"/>
                    <a:gd name="T9" fmla="*/ 4 h 24"/>
                    <a:gd name="T10" fmla="*/ 2 w 43"/>
                    <a:gd name="T11" fmla="*/ 0 h 24"/>
                    <a:gd name="T12" fmla="*/ 0 w 43"/>
                    <a:gd name="T13" fmla="*/ 6 h 24"/>
                    <a:gd name="T14" fmla="*/ 7 w 43"/>
                    <a:gd name="T15" fmla="*/ 12 h 24"/>
                    <a:gd name="T16" fmla="*/ 18 w 43"/>
                    <a:gd name="T17" fmla="*/ 14 h 24"/>
                    <a:gd name="T18" fmla="*/ 23 w 43"/>
                    <a:gd name="T19" fmla="*/ 16 h 24"/>
                    <a:gd name="T20" fmla="*/ 32 w 43"/>
                    <a:gd name="T21" fmla="*/ 20 h 24"/>
                    <a:gd name="T22" fmla="*/ 42 w 43"/>
                    <a:gd name="T23" fmla="*/ 23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"/>
                    <a:gd name="T37" fmla="*/ 0 h 24"/>
                    <a:gd name="T38" fmla="*/ 43 w 43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" h="24">
                      <a:moveTo>
                        <a:pt x="42" y="23"/>
                      </a:moveTo>
                      <a:lnTo>
                        <a:pt x="41" y="14"/>
                      </a:lnTo>
                      <a:lnTo>
                        <a:pt x="32" y="12"/>
                      </a:lnTo>
                      <a:lnTo>
                        <a:pt x="20" y="6"/>
                      </a:lnTo>
                      <a:lnTo>
                        <a:pt x="11" y="4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7" y="12"/>
                      </a:lnTo>
                      <a:lnTo>
                        <a:pt x="18" y="14"/>
                      </a:lnTo>
                      <a:lnTo>
                        <a:pt x="23" y="16"/>
                      </a:lnTo>
                      <a:lnTo>
                        <a:pt x="32" y="20"/>
                      </a:lnTo>
                      <a:lnTo>
                        <a:pt x="42" y="23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buClr>
                      <a:srgbClr val="99CCFF"/>
                    </a:buClr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42" name="Text Box 175"/>
          <p:cNvSpPr txBox="1">
            <a:spLocks noChangeArrowheads="1"/>
          </p:cNvSpPr>
          <p:nvPr/>
        </p:nvSpPr>
        <p:spPr bwMode="auto">
          <a:xfrm>
            <a:off x="482374" y="2815961"/>
            <a:ext cx="862012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200" dirty="0">
                <a:solidFill>
                  <a:srgbClr val="0000CC"/>
                </a:solidFill>
              </a:rPr>
              <a:t>Windows</a:t>
            </a:r>
          </a:p>
        </p:txBody>
      </p:sp>
      <p:grpSp>
        <p:nvGrpSpPr>
          <p:cNvPr id="143" name="Group 212"/>
          <p:cNvGrpSpPr>
            <a:grpSpLocks/>
          </p:cNvGrpSpPr>
          <p:nvPr/>
        </p:nvGrpSpPr>
        <p:grpSpPr bwMode="auto">
          <a:xfrm>
            <a:off x="1942874" y="2604824"/>
            <a:ext cx="2057400" cy="736600"/>
            <a:chOff x="1107" y="1775"/>
            <a:chExt cx="1296" cy="464"/>
          </a:xfrm>
        </p:grpSpPr>
        <p:sp>
          <p:nvSpPr>
            <p:cNvPr id="144" name="Line 178"/>
            <p:cNvSpPr>
              <a:spLocks noChangeShapeType="1"/>
            </p:cNvSpPr>
            <p:nvPr/>
          </p:nvSpPr>
          <p:spPr bwMode="auto">
            <a:xfrm>
              <a:off x="1107" y="1960"/>
              <a:ext cx="1296" cy="0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5" name="Line 182"/>
            <p:cNvSpPr>
              <a:spLocks noChangeShapeType="1"/>
            </p:cNvSpPr>
            <p:nvPr/>
          </p:nvSpPr>
          <p:spPr bwMode="auto">
            <a:xfrm>
              <a:off x="1126" y="2025"/>
              <a:ext cx="1253" cy="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6" name="Line 183"/>
            <p:cNvSpPr>
              <a:spLocks noChangeShapeType="1"/>
            </p:cNvSpPr>
            <p:nvPr/>
          </p:nvSpPr>
          <p:spPr bwMode="auto">
            <a:xfrm>
              <a:off x="1124" y="2031"/>
              <a:ext cx="1258" cy="20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7" name="Line 184"/>
            <p:cNvSpPr>
              <a:spLocks noChangeShapeType="1"/>
            </p:cNvSpPr>
            <p:nvPr/>
          </p:nvSpPr>
          <p:spPr bwMode="auto">
            <a:xfrm flipV="1">
              <a:off x="1124" y="1775"/>
              <a:ext cx="1248" cy="25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48" name="Text Box 174"/>
          <p:cNvSpPr txBox="1">
            <a:spLocks noChangeArrowheads="1"/>
          </p:cNvSpPr>
          <p:nvPr/>
        </p:nvSpPr>
        <p:spPr bwMode="auto">
          <a:xfrm>
            <a:off x="614136" y="3619236"/>
            <a:ext cx="596900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200" dirty="0">
                <a:solidFill>
                  <a:srgbClr val="0000CC"/>
                </a:solidFill>
              </a:rPr>
              <a:t>Linux</a:t>
            </a:r>
          </a:p>
        </p:txBody>
      </p:sp>
      <p:grpSp>
        <p:nvGrpSpPr>
          <p:cNvPr id="149" name="Group 213"/>
          <p:cNvGrpSpPr>
            <a:grpSpLocks/>
          </p:cNvGrpSpPr>
          <p:nvPr/>
        </p:nvGrpSpPr>
        <p:grpSpPr bwMode="auto">
          <a:xfrm>
            <a:off x="1942874" y="3177911"/>
            <a:ext cx="2057400" cy="701675"/>
            <a:chOff x="1107" y="2136"/>
            <a:chExt cx="1296" cy="442"/>
          </a:xfrm>
        </p:grpSpPr>
        <p:sp>
          <p:nvSpPr>
            <p:cNvPr id="150" name="Line 179"/>
            <p:cNvSpPr>
              <a:spLocks noChangeShapeType="1"/>
            </p:cNvSpPr>
            <p:nvPr/>
          </p:nvSpPr>
          <p:spPr bwMode="auto">
            <a:xfrm>
              <a:off x="1107" y="2578"/>
              <a:ext cx="1296" cy="0"/>
            </a:xfrm>
            <a:prstGeom prst="line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1" name="Line 185"/>
            <p:cNvSpPr>
              <a:spLocks noChangeShapeType="1"/>
            </p:cNvSpPr>
            <p:nvPr/>
          </p:nvSpPr>
          <p:spPr bwMode="auto">
            <a:xfrm flipV="1">
              <a:off x="1125" y="2506"/>
              <a:ext cx="1268" cy="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Line 186"/>
            <p:cNvSpPr>
              <a:spLocks noChangeShapeType="1"/>
            </p:cNvSpPr>
            <p:nvPr/>
          </p:nvSpPr>
          <p:spPr bwMode="auto">
            <a:xfrm flipV="1">
              <a:off x="1134" y="2292"/>
              <a:ext cx="1240" cy="212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" name="Line 187"/>
            <p:cNvSpPr>
              <a:spLocks noChangeShapeType="1"/>
            </p:cNvSpPr>
            <p:nvPr/>
          </p:nvSpPr>
          <p:spPr bwMode="auto">
            <a:xfrm flipV="1">
              <a:off x="1142" y="2136"/>
              <a:ext cx="1225" cy="375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>
                <a:buClr>
                  <a:srgbClr val="99CCFF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54" name="Picture 188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724" y="2369874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189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724" y="2566724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Line 190"/>
          <p:cNvSpPr>
            <a:spLocks noChangeShapeType="1"/>
          </p:cNvSpPr>
          <p:nvPr/>
        </p:nvSpPr>
        <p:spPr bwMode="auto">
          <a:xfrm flipH="1">
            <a:off x="5249636" y="260482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" name="Line 191"/>
          <p:cNvSpPr>
            <a:spLocks noChangeShapeType="1"/>
          </p:cNvSpPr>
          <p:nvPr/>
        </p:nvSpPr>
        <p:spPr bwMode="auto">
          <a:xfrm flipH="1">
            <a:off x="5249636" y="242861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8" name="Picture 192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549" y="2754049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193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549" y="2950899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Line 194"/>
          <p:cNvSpPr>
            <a:spLocks noChangeShapeType="1"/>
          </p:cNvSpPr>
          <p:nvPr/>
        </p:nvSpPr>
        <p:spPr bwMode="auto">
          <a:xfrm flipH="1">
            <a:off x="5246461" y="298899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1" name="Line 195"/>
          <p:cNvSpPr>
            <a:spLocks noChangeShapeType="1"/>
          </p:cNvSpPr>
          <p:nvPr/>
        </p:nvSpPr>
        <p:spPr bwMode="auto">
          <a:xfrm flipH="1">
            <a:off x="5246461" y="281278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2" name="Picture 196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786" y="3139811"/>
            <a:ext cx="10668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197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786" y="3336661"/>
            <a:ext cx="10668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Line 198"/>
          <p:cNvSpPr>
            <a:spLocks noChangeShapeType="1"/>
          </p:cNvSpPr>
          <p:nvPr/>
        </p:nvSpPr>
        <p:spPr bwMode="auto">
          <a:xfrm flipH="1">
            <a:off x="5241699" y="337476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" name="Line 199"/>
          <p:cNvSpPr>
            <a:spLocks noChangeShapeType="1"/>
          </p:cNvSpPr>
          <p:nvPr/>
        </p:nvSpPr>
        <p:spPr bwMode="auto">
          <a:xfrm flipH="1">
            <a:off x="5241699" y="319854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6" name="Picture 200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549" y="3535099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201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8549" y="3731949"/>
            <a:ext cx="10668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Line 202"/>
          <p:cNvSpPr>
            <a:spLocks noChangeShapeType="1"/>
          </p:cNvSpPr>
          <p:nvPr/>
        </p:nvSpPr>
        <p:spPr bwMode="auto">
          <a:xfrm flipH="1">
            <a:off x="5246461" y="377004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" name="Line 203"/>
          <p:cNvSpPr>
            <a:spLocks noChangeShapeType="1"/>
          </p:cNvSpPr>
          <p:nvPr/>
        </p:nvSpPr>
        <p:spPr bwMode="auto">
          <a:xfrm flipH="1">
            <a:off x="5246461" y="359383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0" name="Picture 204" descr="ibm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786" y="3920861"/>
            <a:ext cx="10668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Line 207"/>
          <p:cNvSpPr>
            <a:spLocks noChangeShapeType="1"/>
          </p:cNvSpPr>
          <p:nvPr/>
        </p:nvSpPr>
        <p:spPr bwMode="auto">
          <a:xfrm flipH="1">
            <a:off x="5241699" y="397959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99CCFF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2" name="Text Box 10"/>
          <p:cNvSpPr txBox="1">
            <a:spLocks noChangeArrowheads="1"/>
          </p:cNvSpPr>
          <p:nvPr/>
        </p:nvSpPr>
        <p:spPr bwMode="auto">
          <a:xfrm>
            <a:off x="6484712" y="1580780"/>
            <a:ext cx="1998662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400" dirty="0" smtClean="0">
                <a:solidFill>
                  <a:srgbClr val="000099"/>
                </a:solidFill>
              </a:rPr>
              <a:t>Storage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73" name="Text Box 11"/>
          <p:cNvSpPr txBox="1">
            <a:spLocks noChangeArrowheads="1"/>
          </p:cNvSpPr>
          <p:nvPr/>
        </p:nvSpPr>
        <p:spPr bwMode="auto">
          <a:xfrm>
            <a:off x="496662" y="1559236"/>
            <a:ext cx="21923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400" dirty="0">
                <a:solidFill>
                  <a:srgbClr val="000099"/>
                </a:solidFill>
              </a:rPr>
              <a:t>File-based pNFS Clients</a:t>
            </a:r>
          </a:p>
        </p:txBody>
      </p:sp>
      <p:sp>
        <p:nvSpPr>
          <p:cNvPr id="174" name="Text Box 28"/>
          <p:cNvSpPr txBox="1">
            <a:spLocks noChangeArrowheads="1"/>
          </p:cNvSpPr>
          <p:nvPr/>
        </p:nvSpPr>
        <p:spPr bwMode="auto">
          <a:xfrm>
            <a:off x="3708174" y="1545962"/>
            <a:ext cx="2100263" cy="4493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400" dirty="0">
                <a:solidFill>
                  <a:srgbClr val="000099"/>
                </a:solidFill>
              </a:rPr>
              <a:t>GPFS </a:t>
            </a:r>
            <a:r>
              <a:rPr lang="en-US" sz="1400" dirty="0" smtClean="0">
                <a:solidFill>
                  <a:srgbClr val="000099"/>
                </a:solidFill>
              </a:rPr>
              <a:t>Servers</a:t>
            </a:r>
          </a:p>
          <a:p>
            <a:pPr algn="ctr">
              <a:buClr>
                <a:srgbClr val="99CCFF"/>
              </a:buClr>
              <a:buSzPct val="60000"/>
              <a:buFont typeface="Monotype Sorts" pitchFamily="2" charset="2"/>
              <a:buNone/>
            </a:pPr>
            <a:r>
              <a:rPr lang="en-US" sz="1200" dirty="0" smtClean="0">
                <a:solidFill>
                  <a:srgbClr val="000099"/>
                </a:solidFill>
              </a:rPr>
              <a:t>Linux, AIX, Windows</a:t>
            </a:r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Server 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 NFSv4.1 only</a:t>
            </a:r>
          </a:p>
          <a:p>
            <a:pPr lvl="1"/>
            <a:r>
              <a:rPr lang="en-US" dirty="0" smtClean="0"/>
              <a:t>Mandatory aspects of RFC 5661</a:t>
            </a:r>
          </a:p>
          <a:p>
            <a:r>
              <a:rPr lang="en-US" dirty="0" smtClean="0"/>
              <a:t>Integrated with Windows Failover clustering</a:t>
            </a:r>
          </a:p>
          <a:p>
            <a:r>
              <a:rPr lang="en-US" dirty="0" smtClean="0"/>
              <a:t>Identity Mapping Support</a:t>
            </a:r>
          </a:p>
          <a:p>
            <a:pPr lvl="1"/>
            <a:r>
              <a:rPr lang="en-US" dirty="0" err="1" smtClean="0"/>
              <a:t>Passwd</a:t>
            </a:r>
            <a:r>
              <a:rPr lang="en-US" dirty="0" smtClean="0"/>
              <a:t>/group file mapping</a:t>
            </a:r>
          </a:p>
          <a:p>
            <a:pPr lvl="1"/>
            <a:r>
              <a:rPr lang="en-US" dirty="0" smtClean="0"/>
              <a:t>Active Directory</a:t>
            </a:r>
          </a:p>
          <a:p>
            <a:pPr lvl="1"/>
            <a:r>
              <a:rPr lang="en-US" dirty="0" smtClean="0"/>
              <a:t>ADLDS or 3rd party LDAP stores (RFC 2307 compliant)</a:t>
            </a:r>
          </a:p>
          <a:p>
            <a:pPr lvl="1"/>
            <a:r>
              <a:rPr lang="en-US" dirty="0" smtClean="0"/>
              <a:t>User name mapping (legacy)</a:t>
            </a:r>
          </a:p>
          <a:p>
            <a:r>
              <a:rPr lang="en-US" dirty="0" smtClean="0"/>
              <a:t>RPCSEC_GSS support</a:t>
            </a:r>
          </a:p>
          <a:p>
            <a:pPr lvl="1"/>
            <a:r>
              <a:rPr lang="en-US" dirty="0" smtClean="0"/>
              <a:t>Krb5, Krb5i, and Krb5p</a:t>
            </a:r>
          </a:p>
          <a:p>
            <a:r>
              <a:rPr lang="en-US" dirty="0" smtClean="0"/>
              <a:t>Multiprotocol access (SMB / NFS) to same share</a:t>
            </a:r>
          </a:p>
          <a:p>
            <a:r>
              <a:rPr lang="en-US" dirty="0" smtClean="0"/>
              <a:t>Volume Mount Point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Tonian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Tonian founded in 2010 </a:t>
            </a:r>
          </a:p>
          <a:p>
            <a:pPr lvl="1"/>
            <a:r>
              <a:rPr lang="en-US" sz="2400" dirty="0" smtClean="0"/>
              <a:t>Charles River Ventures and Cedar Fund</a:t>
            </a:r>
          </a:p>
          <a:p>
            <a:r>
              <a:rPr lang="en-US" sz="2800" dirty="0" smtClean="0"/>
              <a:t>Tonian is developing a pNFS-based products for the enterprise market</a:t>
            </a:r>
          </a:p>
          <a:p>
            <a:r>
              <a:rPr lang="en-US" sz="2800" dirty="0" err="1" smtClean="0"/>
              <a:t>pNFS</a:t>
            </a:r>
            <a:r>
              <a:rPr lang="en-US" sz="2800" dirty="0" smtClean="0"/>
              <a:t> Leadership</a:t>
            </a:r>
          </a:p>
          <a:p>
            <a:pPr lvl="1"/>
            <a:r>
              <a:rPr lang="en-US" sz="2400" dirty="0" smtClean="0"/>
              <a:t>Maintainer for kernel based </a:t>
            </a:r>
            <a:r>
              <a:rPr lang="en-US" sz="2400" dirty="0" err="1" smtClean="0"/>
              <a:t>pNFSd</a:t>
            </a:r>
            <a:endParaRPr lang="en-US" sz="2400" dirty="0" smtClean="0"/>
          </a:p>
          <a:p>
            <a:pPr lvl="1"/>
            <a:r>
              <a:rPr lang="en-US" sz="2400" dirty="0" smtClean="0"/>
              <a:t>Facilitatin</a:t>
            </a:r>
            <a:r>
              <a:rPr lang="en-US" sz="2400" dirty="0"/>
              <a:t>g</a:t>
            </a:r>
            <a:r>
              <a:rPr lang="en-US" sz="2400" dirty="0" smtClean="0"/>
              <a:t> open-</a:t>
            </a:r>
            <a:r>
              <a:rPr lang="en-US" sz="2400" dirty="0" err="1" smtClean="0"/>
              <a:t>pNFS.org</a:t>
            </a:r>
            <a:endParaRPr lang="en-US" sz="2400" dirty="0" smtClean="0"/>
          </a:p>
          <a:p>
            <a:r>
              <a:rPr lang="en-US" sz="2800" dirty="0" smtClean="0"/>
              <a:t>Contacts</a:t>
            </a:r>
          </a:p>
          <a:p>
            <a:pPr lvl="1"/>
            <a:r>
              <a:rPr lang="en-US" sz="2400" dirty="0" smtClean="0"/>
              <a:t>CTO: Benny Halevy </a:t>
            </a:r>
            <a:r>
              <a:rPr lang="en-US" sz="2400" dirty="0" smtClean="0">
                <a:hlinkClick r:id="rId2"/>
              </a:rPr>
              <a:t>bhalevy@tonian.com</a:t>
            </a:r>
            <a:endParaRPr lang="en-US" sz="2400" dirty="0" smtClean="0"/>
          </a:p>
          <a:p>
            <a:pPr lvl="1"/>
            <a:r>
              <a:rPr lang="en-US" sz="2400" dirty="0" smtClean="0"/>
              <a:t>VP Products &amp; Marketing: Doug O’Flaherty </a:t>
            </a:r>
            <a:r>
              <a:rPr lang="en-US" sz="2400" dirty="0" smtClean="0">
                <a:hlinkClick r:id="rId3"/>
              </a:rPr>
              <a:t>douglas@tonian.com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9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Tonian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Clustered enterprise workloads are common</a:t>
            </a:r>
          </a:p>
          <a:p>
            <a:pPr lvl="1"/>
            <a:r>
              <a:rPr lang="en-US" sz="2400" dirty="0" smtClean="0"/>
              <a:t>Virtualization, Cloud, Big Data</a:t>
            </a:r>
            <a:endParaRPr lang="en-US" sz="2400" dirty="0"/>
          </a:p>
          <a:p>
            <a:r>
              <a:rPr lang="en-US" sz="2800" dirty="0" err="1"/>
              <a:t>pNFS</a:t>
            </a:r>
            <a:r>
              <a:rPr lang="en-US" sz="2800" dirty="0"/>
              <a:t> </a:t>
            </a:r>
            <a:r>
              <a:rPr lang="en-US" sz="2800" dirty="0" smtClean="0"/>
              <a:t>metadata virtualizes </a:t>
            </a:r>
            <a:r>
              <a:rPr lang="en-US" sz="2800" dirty="0"/>
              <a:t>data </a:t>
            </a:r>
            <a:r>
              <a:rPr lang="en-US" sz="2800" dirty="0" smtClean="0"/>
              <a:t>location</a:t>
            </a:r>
          </a:p>
          <a:p>
            <a:pPr lvl="1"/>
            <a:r>
              <a:rPr lang="en-US" sz="2400" dirty="0" smtClean="0"/>
              <a:t>Transparent </a:t>
            </a:r>
            <a:r>
              <a:rPr lang="en-US" sz="2400" dirty="0"/>
              <a:t>to the </a:t>
            </a:r>
            <a:r>
              <a:rPr lang="en-US" sz="2400" dirty="0" smtClean="0"/>
              <a:t>application</a:t>
            </a:r>
          </a:p>
          <a:p>
            <a:pPr lvl="1"/>
            <a:r>
              <a:rPr lang="en-US" sz="2400" dirty="0" smtClean="0"/>
              <a:t>With more flexibility</a:t>
            </a:r>
          </a:p>
          <a:p>
            <a:r>
              <a:rPr lang="en-US" sz="2800" dirty="0" smtClean="0"/>
              <a:t>Focused on policy-based metadata services</a:t>
            </a:r>
          </a:p>
          <a:p>
            <a:pPr lvl="1"/>
            <a:r>
              <a:rPr lang="en-US" sz="2400" dirty="0" smtClean="0"/>
              <a:t>Single namespace flexibility</a:t>
            </a:r>
          </a:p>
          <a:p>
            <a:pPr lvl="1"/>
            <a:r>
              <a:rPr lang="en-US" sz="2400" dirty="0" smtClean="0"/>
              <a:t>Data mobility</a:t>
            </a:r>
          </a:p>
          <a:p>
            <a:pPr lvl="1"/>
            <a:r>
              <a:rPr lang="en-US" sz="2400" dirty="0" smtClean="0"/>
              <a:t>Dynamic storage allocation based upon application</a:t>
            </a:r>
          </a:p>
          <a:p>
            <a:r>
              <a:rPr lang="en-US" dirty="0" smtClean="0"/>
              <a:t>Products to be announced in 1H 2013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5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Layouts in 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Tonian extending file and object layout</a:t>
            </a:r>
            <a:endParaRPr lang="en-US" dirty="0"/>
          </a:p>
          <a:p>
            <a:pPr lvl="1"/>
            <a:r>
              <a:rPr lang="en-US" dirty="0"/>
              <a:t>Flexible Files Layout (</a:t>
            </a:r>
            <a:r>
              <a:rPr lang="en-US" dirty="0" err="1"/>
              <a:t>a.k.a</a:t>
            </a:r>
            <a:r>
              <a:rPr lang="en-US" dirty="0"/>
              <a:t> NFS Objects layout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Adds </a:t>
            </a:r>
            <a:r>
              <a:rPr lang="en-US" dirty="0"/>
              <a:t>per-file, flexible striping patterns over the NFSv4.1 files </a:t>
            </a:r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Supports mirroring and advanced RAID striping patterns</a:t>
            </a:r>
            <a:endParaRPr lang="en-US" dirty="0"/>
          </a:p>
          <a:p>
            <a:pPr lvl="1"/>
            <a:r>
              <a:rPr lang="en-US" dirty="0" smtClean="0"/>
              <a:t>Supports </a:t>
            </a:r>
            <a:r>
              <a:rPr lang="en-US" dirty="0"/>
              <a:t>legacy NFS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Standalone </a:t>
            </a:r>
            <a:r>
              <a:rPr lang="en-US" dirty="0"/>
              <a:t>data servers can be clustered over </a:t>
            </a:r>
            <a:r>
              <a:rPr lang="en-US" dirty="0" err="1" smtClean="0"/>
              <a:t>pNFS</a:t>
            </a:r>
            <a:endParaRPr lang="en-US" dirty="0"/>
          </a:p>
          <a:p>
            <a:pPr lvl="1"/>
            <a:r>
              <a:rPr lang="en-US" dirty="0" smtClean="0"/>
              <a:t>Back</a:t>
            </a:r>
            <a:r>
              <a:rPr lang="en-US" dirty="0"/>
              <a:t>-end control protocol is </a:t>
            </a:r>
            <a:r>
              <a:rPr lang="en-US" dirty="0" smtClean="0"/>
              <a:t>optional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support existing clustered file systems, like </a:t>
            </a:r>
            <a:r>
              <a:rPr lang="en-US" dirty="0" err="1"/>
              <a:t>GlusterFS</a:t>
            </a:r>
            <a:r>
              <a:rPr lang="en-US" dirty="0"/>
              <a:t> or </a:t>
            </a:r>
            <a:r>
              <a:rPr lang="en-US" dirty="0" err="1"/>
              <a:t>Ceph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smtClean="0"/>
              <a:t>EMC has also submitted a proposal</a:t>
            </a:r>
            <a:endParaRPr lang="en-US" dirty="0"/>
          </a:p>
          <a:p>
            <a:pPr lvl="1"/>
            <a:r>
              <a:rPr lang="en-US" dirty="0" err="1"/>
              <a:t>pNFS</a:t>
            </a:r>
            <a:r>
              <a:rPr lang="en-US" dirty="0"/>
              <a:t> </a:t>
            </a:r>
            <a:r>
              <a:rPr lang="en-US" dirty="0" err="1"/>
              <a:t>Lustre</a:t>
            </a:r>
            <a:r>
              <a:rPr lang="en-US" dirty="0"/>
              <a:t> </a:t>
            </a:r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Aims </a:t>
            </a:r>
            <a:r>
              <a:rPr lang="en-US" dirty="0"/>
              <a:t>at replacing native </a:t>
            </a:r>
            <a:r>
              <a:rPr lang="en-US" dirty="0" err="1"/>
              <a:t>Lustre</a:t>
            </a:r>
            <a:r>
              <a:rPr lang="en-US" dirty="0"/>
              <a:t> clients with standard </a:t>
            </a:r>
            <a:r>
              <a:rPr lang="en-US" dirty="0" err="1"/>
              <a:t>pNFS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381750"/>
            <a:ext cx="2132013" cy="4746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SzPct val="100000"/>
              <a:buFont typeface="Gill Sans MT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E00C45-4B08-49E2-80B8-C4E40D744792}" type="slidenum">
              <a:rPr lang="en-GB" sz="1200" b="1">
                <a:solidFill>
                  <a:srgbClr val="808080"/>
                </a:solidFill>
                <a:latin typeface="Gill Sans MT" pitchFamily="34" charset="0"/>
              </a:rPr>
              <a:pPr algn="r" defTabSz="457200">
                <a:lnSpc>
                  <a:spcPct val="100000"/>
                </a:lnSpc>
                <a:spcBef>
                  <a:spcPct val="0"/>
                </a:spcBef>
                <a:buClr>
                  <a:srgbClr val="808080"/>
                </a:buClr>
                <a:buSzPct val="100000"/>
                <a:buFont typeface="Gill Sans MT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 b="1">
              <a:solidFill>
                <a:srgbClr val="808080"/>
              </a:solidFill>
              <a:latin typeface="Gill Sans MT" pitchFamily="34" charset="0"/>
            </a:endParaRPr>
          </a:p>
        </p:txBody>
      </p:sp>
      <p:sp>
        <p:nvSpPr>
          <p:cNvPr id="1310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of NFSv4.1 / pNFS</a:t>
            </a:r>
            <a:endParaRPr lang="en-GB" dirty="0" smtClean="0"/>
          </a:p>
        </p:txBody>
      </p:sp>
      <p:sp>
        <p:nvSpPr>
          <p:cNvPr id="13107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Industry Standard</a:t>
            </a:r>
          </a:p>
          <a:p>
            <a:r>
              <a:rPr lang="en-GB" dirty="0" smtClean="0"/>
              <a:t>Secure</a:t>
            </a:r>
          </a:p>
          <a:p>
            <a:r>
              <a:rPr lang="en-GB" dirty="0" smtClean="0"/>
              <a:t>Performance and Scale</a:t>
            </a:r>
          </a:p>
          <a:p>
            <a:pPr lvl="1"/>
            <a:r>
              <a:rPr lang="en-GB" dirty="0" smtClean="0"/>
              <a:t>Throughput</a:t>
            </a:r>
          </a:p>
          <a:p>
            <a:pPr lvl="1"/>
            <a:r>
              <a:rPr lang="en-GB" dirty="0" smtClean="0"/>
              <a:t>Increased Storage Capacity (</a:t>
            </a:r>
            <a:r>
              <a:rPr lang="en-GB" dirty="0" err="1" smtClean="0"/>
              <a:t>pNFS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Manageable</a:t>
            </a:r>
          </a:p>
          <a:p>
            <a:pPr lvl="1"/>
            <a:r>
              <a:rPr lang="en-GB" dirty="0" smtClean="0"/>
              <a:t>Separates namespace (metadata) from data</a:t>
            </a:r>
          </a:p>
          <a:p>
            <a:pPr lvl="1"/>
            <a:r>
              <a:rPr lang="en-GB" dirty="0" smtClean="0"/>
              <a:t>Allows for data movement, </a:t>
            </a:r>
            <a:r>
              <a:rPr lang="en-GB" dirty="0" err="1" smtClean="0"/>
              <a:t>tiering</a:t>
            </a:r>
            <a:r>
              <a:rPr lang="en-GB" dirty="0" smtClean="0"/>
              <a:t>, manipulation while providing direct access to the client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728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NFS-Ganesha (1/2)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NFS-</a:t>
            </a:r>
            <a:r>
              <a:rPr lang="fr-FR" dirty="0" err="1" smtClean="0"/>
              <a:t>Ganesha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user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a NFSv2/3/4.x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pNFS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(</a:t>
            </a:r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FILES_LAYOUT4)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works</a:t>
            </a:r>
            <a:r>
              <a:rPr lang="fr-FR" dirty="0" smtClean="0"/>
              <a:t> on </a:t>
            </a:r>
            <a:r>
              <a:rPr lang="fr-FR" dirty="0" err="1" smtClean="0"/>
              <a:t>several</a:t>
            </a:r>
            <a:r>
              <a:rPr lang="fr-FR" dirty="0" smtClean="0"/>
              <a:t> FS </a:t>
            </a:r>
            <a:r>
              <a:rPr lang="fr-FR" dirty="0" err="1" smtClean="0"/>
              <a:t>backends</a:t>
            </a:r>
            <a:r>
              <a:rPr lang="fr-FR" dirty="0" smtClean="0"/>
              <a:t> : XFS, ZFS, GPFS, LUSTRE, CEPH, HPSS (HSM </a:t>
            </a:r>
            <a:r>
              <a:rPr lang="fr-FR" dirty="0" err="1" smtClean="0"/>
              <a:t>from</a:t>
            </a:r>
            <a:r>
              <a:rPr lang="fr-FR" dirty="0" smtClean="0"/>
              <a:t> IBM </a:t>
            </a:r>
            <a:r>
              <a:rPr lang="fr-FR" dirty="0" err="1" smtClean="0"/>
              <a:t>Gov</a:t>
            </a:r>
            <a:r>
              <a:rPr lang="fr-FR" dirty="0" smtClean="0"/>
              <a:t>).</a:t>
            </a:r>
          </a:p>
          <a:p>
            <a:r>
              <a:rPr lang="fr-FR" dirty="0" smtClean="0"/>
              <a:t>It has a </a:t>
            </a:r>
            <a:r>
              <a:rPr lang="fr-FR" dirty="0" err="1" smtClean="0"/>
              <a:t>generic</a:t>
            </a:r>
            <a:r>
              <a:rPr lang="fr-FR" dirty="0" smtClean="0"/>
              <a:t> VFS </a:t>
            </a:r>
            <a:r>
              <a:rPr lang="fr-FR" dirty="0" err="1" smtClean="0"/>
              <a:t>backend</a:t>
            </a:r>
            <a:r>
              <a:rPr lang="fr-FR" dirty="0" smtClean="0"/>
              <a:t> (</a:t>
            </a:r>
            <a:r>
              <a:rPr lang="fr-FR" dirty="0" err="1" smtClean="0"/>
              <a:t>based</a:t>
            </a:r>
            <a:r>
              <a:rPr lang="fr-FR" dirty="0" smtClean="0"/>
              <a:t> on 2.6.39 and </a:t>
            </a:r>
            <a:r>
              <a:rPr lang="fr-FR" dirty="0" err="1" smtClean="0"/>
              <a:t>later's</a:t>
            </a:r>
            <a:r>
              <a:rPr lang="fr-FR" dirty="0" smtClean="0"/>
              <a:t> « open by </a:t>
            </a:r>
            <a:r>
              <a:rPr lang="fr-FR" dirty="0" err="1" smtClean="0"/>
              <a:t>handle</a:t>
            </a:r>
            <a:r>
              <a:rPr lang="fr-FR" dirty="0" smtClean="0"/>
              <a:t> » </a:t>
            </a:r>
            <a:r>
              <a:rPr lang="fr-FR" dirty="0" err="1" smtClean="0"/>
              <a:t>feature</a:t>
            </a:r>
            <a:r>
              <a:rPr lang="fr-FR" dirty="0" smtClean="0"/>
              <a:t>)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 NFSv4 proxy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FUSE </a:t>
            </a:r>
            <a:r>
              <a:rPr lang="fr-FR" dirty="0" err="1" smtClean="0"/>
              <a:t>ready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via « FUSELIKE </a:t>
            </a:r>
            <a:r>
              <a:rPr lang="fr-FR" dirty="0" err="1" smtClean="0"/>
              <a:t>backend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It supports NFSv4.0 and NFSv4.1/</a:t>
            </a:r>
            <a:r>
              <a:rPr lang="fr-FR" dirty="0" err="1" smtClean="0"/>
              <a:t>pNFS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229225"/>
            <a:ext cx="1079500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NFS-Ganesha (2/2)</a:t>
            </a:r>
            <a:endParaRPr lang="fr-FR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project started in early 2005 at CEA/DAM. It is used in production at CEA/DAM's compute centers</a:t>
            </a:r>
          </a:p>
          <a:p>
            <a:r>
              <a:rPr lang="en-US" dirty="0" smtClean="0"/>
              <a:t>In 2009, IBM Joined the community </a:t>
            </a:r>
          </a:p>
          <a:p>
            <a:r>
              <a:rPr lang="en-US" dirty="0" smtClean="0"/>
              <a:t>In 2010, Linux Box joined the community  </a:t>
            </a:r>
          </a:p>
          <a:p>
            <a:r>
              <a:rPr lang="en-US" dirty="0" smtClean="0"/>
              <a:t>In 2011  </a:t>
            </a:r>
            <a:r>
              <a:rPr lang="en-US" dirty="0" err="1" smtClean="0"/>
              <a:t>Panasas</a:t>
            </a:r>
            <a:r>
              <a:rPr lang="en-US" dirty="0" smtClean="0"/>
              <a:t> joined the community</a:t>
            </a:r>
          </a:p>
          <a:p>
            <a:r>
              <a:rPr lang="en-US" dirty="0" smtClean="0"/>
              <a:t>The community is now quite active</a:t>
            </a:r>
          </a:p>
          <a:p>
            <a:r>
              <a:rPr lang="en-US" dirty="0" smtClean="0"/>
              <a:t>Want to join ? You're welcome :-)</a:t>
            </a:r>
          </a:p>
          <a:p>
            <a:endParaRPr lang="en-US" dirty="0" smtClean="0"/>
          </a:p>
          <a:p>
            <a:r>
              <a:rPr lang="en-US" dirty="0" smtClean="0"/>
              <a:t>Useful links:</a:t>
            </a:r>
          </a:p>
          <a:p>
            <a:pPr lvl="1"/>
            <a:r>
              <a:rPr lang="en-US" dirty="0" smtClean="0">
                <a:hlinkClick r:id="rId3"/>
              </a:rPr>
              <a:t>http://nfs-ganesha.sf.net</a:t>
            </a:r>
          </a:p>
          <a:p>
            <a:pPr lvl="1"/>
            <a:r>
              <a:rPr lang="en-US" dirty="0" smtClean="0">
                <a:hlinkClick r:id="rId4"/>
              </a:rPr>
              <a:t>Http://github.com/phdeniel/nfs-ganesha.git</a:t>
            </a:r>
          </a:p>
          <a:p>
            <a:pPr lvl="1"/>
            <a:r>
              <a:rPr lang="en-US" dirty="0" smtClean="0"/>
              <a:t>nfs-ganesha-devel@lists.sourceforge.net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971800"/>
            <a:ext cx="1403350" cy="112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12043"/>
            <a:ext cx="4495800" cy="21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NFSv4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HEPiX</a:t>
            </a:r>
            <a:r>
              <a:rPr lang="en-US" dirty="0" smtClean="0"/>
              <a:t> Working Group report, October 2012 from CERN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5243"/>
            <a:ext cx="439865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0" y="2286000"/>
            <a:ext cx="39624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indico.cern.ch/getFile.py/access?contribId=41&amp;sessionId=3&amp;resId=1&amp;materialId=slides&amp;confId=199025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Copyright Andrei </a:t>
            </a:r>
            <a:r>
              <a:rPr lang="en-US" sz="1200" dirty="0" err="1" smtClean="0"/>
              <a:t>Masslenikov</a:t>
            </a:r>
            <a:r>
              <a:rPr lang="en-US" sz="1200" dirty="0" smtClean="0"/>
              <a:t>, CERN CASPUR/CINECA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022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 with NFSv4.1/pNFS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Assist user community as NFSv4.1 is tested and deployed</a:t>
            </a:r>
          </a:p>
          <a:p>
            <a:r>
              <a:rPr lang="en-US" smtClean="0"/>
              <a:t>Gather NFSv4.1 practical deployment information on a shared web site </a:t>
            </a:r>
          </a:p>
          <a:p>
            <a:r>
              <a:rPr lang="en-US" smtClean="0"/>
              <a:t>E.g. Opensource toolset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hsummit.files.wordpress.com/2012/06/tonian.jpg?w=1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9"/>
          <a:stretch/>
        </p:blipFill>
        <p:spPr bwMode="auto">
          <a:xfrm>
            <a:off x="4876800" y="5248568"/>
            <a:ext cx="1416039" cy="5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4345207"/>
            <a:ext cx="1814732" cy="612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2" y="3338858"/>
            <a:ext cx="883951" cy="883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9315"/>
            <a:ext cx="2347408" cy="508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2" y="3597159"/>
            <a:ext cx="1116756" cy="315174"/>
          </a:xfrm>
          <a:prstGeom prst="rect">
            <a:avLst/>
          </a:prstGeom>
        </p:spPr>
      </p:pic>
      <p:pic>
        <p:nvPicPr>
          <p:cNvPr id="1030" name="Picture 6" descr="http://www.virtcompsys.com/Logos/Whiptail%20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068948"/>
            <a:ext cx="1293159" cy="9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icklytech.files.wordpress.com/2011/06/nexenta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93" y="4355645"/>
            <a:ext cx="2318907" cy="5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0" y="4248372"/>
            <a:ext cx="1934350" cy="8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82" y="5230629"/>
            <a:ext cx="1285386" cy="5948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1689961"/>
            <a:ext cx="81534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 smtClean="0"/>
              <a:t>pNFS</a:t>
            </a:r>
            <a:r>
              <a:rPr lang="en-US" sz="2400" dirty="0" smtClean="0"/>
              <a:t> community of industry leaders that support the development and adoption of the </a:t>
            </a:r>
            <a:r>
              <a:rPr lang="en-US" sz="2400" dirty="0" err="1" smtClean="0"/>
              <a:t>pNFS</a:t>
            </a:r>
            <a:r>
              <a:rPr lang="en-US" sz="2400" dirty="0" smtClean="0"/>
              <a:t> standard</a:t>
            </a:r>
          </a:p>
          <a:p>
            <a:pPr marL="342900" indent="-342900"/>
            <a:r>
              <a:rPr lang="en-US" sz="2400" dirty="0" smtClean="0"/>
              <a:t>Focused on Use Cases &amp; Applications</a:t>
            </a:r>
          </a:p>
          <a:p>
            <a:pPr marL="342900" indent="-342900"/>
            <a:r>
              <a:rPr lang="en-US" sz="2400" b="1" dirty="0" err="1" smtClean="0"/>
              <a:t>www.open-pnfs.org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18" y="3333972"/>
            <a:ext cx="830688" cy="830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4" y="5197037"/>
            <a:ext cx="2090009" cy="668803"/>
          </a:xfrm>
          <a:prstGeom prst="rect">
            <a:avLst/>
          </a:prstGeom>
        </p:spPr>
      </p:pic>
      <p:pic>
        <p:nvPicPr>
          <p:cNvPr id="22" name="Picture 21" descr="open_pnf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5" y="111840"/>
            <a:ext cx="6509053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SNIA ESF NFS SIG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SNIA Ethernet Storage Forum (ESF) focuses on educating end-users about Ethernet-connected storage networking technologies </a:t>
            </a:r>
            <a:endParaRPr lang="en-US" dirty="0" smtClean="0"/>
          </a:p>
          <a:p>
            <a:r>
              <a:rPr lang="en-US" dirty="0" smtClean="0"/>
              <a:t>NFS SIG drives adoption and understanding of </a:t>
            </a:r>
            <a:r>
              <a:rPr lang="en-US" dirty="0" err="1" smtClean="0"/>
              <a:t>pNFS</a:t>
            </a:r>
            <a:r>
              <a:rPr lang="en-US" dirty="0" smtClean="0"/>
              <a:t> across vendors to constituents</a:t>
            </a:r>
          </a:p>
          <a:p>
            <a:pPr lvl="1"/>
            <a:r>
              <a:rPr lang="en-US" dirty="0" smtClean="0"/>
              <a:t>Marketing, industry adoption, Open Source updates</a:t>
            </a:r>
          </a:p>
          <a:p>
            <a:r>
              <a:rPr lang="en-US" dirty="0" smtClean="0"/>
              <a:t>www.snia.org/forums/esf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47597" y="1775830"/>
            <a:ext cx="4191000" cy="3341602"/>
            <a:chOff x="368300" y="1752600"/>
            <a:chExt cx="5584825" cy="4452938"/>
          </a:xfrm>
        </p:grpSpPr>
        <p:pic>
          <p:nvPicPr>
            <p:cNvPr id="16387" name="Picture 4" descr="hp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100" y="3381375"/>
              <a:ext cx="1016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Picture 7" descr="na_logo_vrt_2c_rg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0" y="4829175"/>
              <a:ext cx="1025525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2" descr="intel-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0" y="3305175"/>
              <a:ext cx="10668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6" descr="Juniper Networks">
              <a:hlinkClick r:id="rId6" tooltip="Juniper Networks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00" y="4295775"/>
              <a:ext cx="1677988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emc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209800"/>
              <a:ext cx="137160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8" descr="emulex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3533775"/>
              <a:ext cx="2209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5" descr="Screen shot 2011-02-22 at 12.45.52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267200"/>
              <a:ext cx="1574800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752600"/>
              <a:ext cx="121920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102c61b3-4da6-4c2c-8659-3249ff861899" descr="26BC08A7-2D65-4077-B59A-0607F240154A@hom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257800"/>
              <a:ext cx="22098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25" y="5472113"/>
              <a:ext cx="1905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6" descr="SNIA_ESF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35" y="192541"/>
            <a:ext cx="10937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E:\TONIAN_LOGO_MAY_2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82" y="4960899"/>
            <a:ext cx="1124917" cy="3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Windows NFSv4.1 Client for Windows</a:t>
            </a:r>
          </a:p>
          <a:p>
            <a:pPr lvl="1"/>
            <a:r>
              <a:rPr lang="en-US" dirty="0" smtClean="0">
                <a:hlinkClick r:id="rId2"/>
              </a:rPr>
              <a:t>http://www.citi.umich.edu/projects/nfsv4/windows/</a:t>
            </a:r>
            <a:endParaRPr lang="en-US" dirty="0" smtClean="0"/>
          </a:p>
          <a:p>
            <a:r>
              <a:rPr lang="en-US" dirty="0" smtClean="0"/>
              <a:t>Fedora16/17/18beta</a:t>
            </a:r>
          </a:p>
          <a:p>
            <a:pPr lvl="1"/>
            <a:r>
              <a:rPr lang="en-US" dirty="0" smtClean="0">
                <a:hlinkClick r:id="rId3"/>
              </a:rPr>
              <a:t>http://fedoraproject.org/get-fedora</a:t>
            </a:r>
            <a:endParaRPr lang="en-US" dirty="0" smtClean="0"/>
          </a:p>
          <a:p>
            <a:r>
              <a:rPr lang="en-US" dirty="0" smtClean="0"/>
              <a:t>Linux </a:t>
            </a:r>
            <a:r>
              <a:rPr lang="en-US" dirty="0" err="1" smtClean="0"/>
              <a:t>pNFS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>
                <a:hlinkClick r:id="rId4"/>
              </a:rPr>
              <a:t>http://wiki.linux-nfs.org/wiki/index.php/PNFS_Development</a:t>
            </a:r>
            <a:endParaRPr lang="en-US" dirty="0" smtClean="0"/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Steve </a:t>
            </a:r>
            <a:r>
              <a:rPr lang="en-US" dirty="0" smtClean="0"/>
              <a:t>Dickson </a:t>
            </a:r>
            <a:r>
              <a:rPr lang="en-US" dirty="0" smtClean="0">
                <a:hlinkClick r:id="rId5"/>
              </a:rPr>
              <a:t>steved@redhat.com</a:t>
            </a:r>
            <a:endParaRPr lang="en-US" dirty="0" smtClean="0"/>
          </a:p>
          <a:p>
            <a:pPr lvl="1"/>
            <a:r>
              <a:rPr lang="en-US" dirty="0" smtClean="0"/>
              <a:t>Alex McDonald </a:t>
            </a:r>
            <a:r>
              <a:rPr lang="en-US" dirty="0" smtClean="0">
                <a:hlinkClick r:id="rId6"/>
              </a:rPr>
              <a:t>alexmc@netapp.com</a:t>
            </a:r>
            <a:endParaRPr lang="en-US" dirty="0" smtClean="0"/>
          </a:p>
          <a:p>
            <a:pPr lvl="1"/>
            <a:r>
              <a:rPr lang="en-US" dirty="0" smtClean="0"/>
              <a:t>Douglas </a:t>
            </a:r>
            <a:r>
              <a:rPr lang="en-US" dirty="0"/>
              <a:t>O'Flaherty </a:t>
            </a:r>
            <a:r>
              <a:rPr lang="en-US" dirty="0" smtClean="0">
                <a:hlinkClick r:id="rId7"/>
              </a:rPr>
              <a:t>douglas@tonian.com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pNFS Vendors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EMC</a:t>
            </a:r>
          </a:p>
          <a:p>
            <a:r>
              <a:rPr lang="en-US" dirty="0" smtClean="0"/>
              <a:t>NetApp</a:t>
            </a:r>
          </a:p>
          <a:p>
            <a:r>
              <a:rPr lang="en-US" dirty="0" err="1" smtClean="0"/>
              <a:t>Panasas</a:t>
            </a:r>
            <a:endParaRPr lang="en-US" dirty="0" smtClean="0"/>
          </a:p>
          <a:p>
            <a:pPr lvl="0"/>
            <a:r>
              <a:rPr lang="en-US" dirty="0" err="1" smtClean="0"/>
              <a:t>Tonian</a:t>
            </a:r>
            <a:endParaRPr lang="en-US" dirty="0" smtClean="0"/>
          </a:p>
          <a:p>
            <a:r>
              <a:rPr lang="en-US" dirty="0" smtClean="0"/>
              <a:t>IBM</a:t>
            </a:r>
          </a:p>
          <a:p>
            <a:pPr lvl="0"/>
            <a:r>
              <a:rPr lang="en-US" dirty="0" smtClean="0"/>
              <a:t>Microsoft</a:t>
            </a:r>
          </a:p>
          <a:p>
            <a:pPr lvl="0"/>
            <a:r>
              <a:rPr lang="en-US" dirty="0" err="1" smtClean="0"/>
              <a:t>RedHat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r>
              <a:rPr lang="en-US" dirty="0" smtClean="0"/>
              <a:t>Linux Client</a:t>
            </a:r>
          </a:p>
          <a:p>
            <a:r>
              <a:rPr lang="en-US" dirty="0" smtClean="0"/>
              <a:t>Linux Server</a:t>
            </a:r>
          </a:p>
          <a:p>
            <a:r>
              <a:rPr lang="en-US" dirty="0" err="1" smtClean="0"/>
              <a:t>Ganesha</a:t>
            </a:r>
            <a:endParaRPr lang="en-US" dirty="0" smtClean="0"/>
          </a:p>
          <a:p>
            <a:r>
              <a:rPr lang="en-US" dirty="0" smtClean="0"/>
              <a:t>Open-pNFS.org</a:t>
            </a:r>
          </a:p>
          <a:p>
            <a:r>
              <a:rPr lang="en-US" dirty="0" smtClean="0"/>
              <a:t>SNIA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Linux has the first commercial implementation of NFSv4.1 client</a:t>
            </a:r>
          </a:p>
          <a:p>
            <a:r>
              <a:rPr lang="en-US" smtClean="0"/>
              <a:t>Client implementation of NFSv4.1 and pNFS</a:t>
            </a:r>
          </a:p>
          <a:p>
            <a:pPr lvl="1"/>
            <a:r>
              <a:rPr lang="en-US" smtClean="0"/>
              <a:t>Supports all 3 pNFS layouts</a:t>
            </a:r>
          </a:p>
          <a:p>
            <a:pPr lvl="1"/>
            <a:r>
              <a:rPr lang="en-US" smtClean="0"/>
              <a:t>Emphasis on scalability and feature stability</a:t>
            </a:r>
          </a:p>
          <a:p>
            <a:pPr lvl="2"/>
            <a:r>
              <a:rPr lang="en-US" smtClean="0"/>
              <a:t>More performance optimisations to come</a:t>
            </a:r>
          </a:p>
          <a:p>
            <a:pPr lvl="2"/>
            <a:r>
              <a:rPr lang="en-US" smtClean="0"/>
              <a:t>O_DIRECT over pNFS available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20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Client supported in 2 distributions:</a:t>
            </a:r>
          </a:p>
          <a:p>
            <a:pPr lvl="1"/>
            <a:r>
              <a:rPr lang="en-US" smtClean="0"/>
              <a:t>Fedora 16/17/18beta has support for all 3 pNFS layout types (files, objects, blocks)</a:t>
            </a:r>
          </a:p>
          <a:p>
            <a:pPr lvl="1"/>
            <a:r>
              <a:rPr lang="en-US" smtClean="0"/>
              <a:t>Red Hat Enterprise Linux 6.2 &amp; 6.3 has support for the files pNFS client</a:t>
            </a:r>
          </a:p>
          <a:p>
            <a:pPr lvl="1"/>
            <a:r>
              <a:rPr lang="en-US" smtClean="0"/>
              <a:t>On track to make pNFS a GA feature with RHEL6.4</a:t>
            </a:r>
          </a:p>
          <a:p>
            <a:pPr lvl="2"/>
            <a:r>
              <a:rPr lang="en-US" smtClean="0"/>
              <a:t>As part of GA, direct I/O support; big plus for database vendors.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0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Linux </a:t>
            </a:r>
            <a:r>
              <a:rPr lang="en-US" dirty="0" err="1" smtClean="0"/>
              <a:t>pNFS</a:t>
            </a:r>
            <a:r>
              <a:rPr lang="en-US" dirty="0" smtClean="0"/>
              <a:t> project is actively maintained by </a:t>
            </a:r>
            <a:r>
              <a:rPr lang="en-US" dirty="0" err="1" smtClean="0"/>
              <a:t>Tonian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Development tree: git://linux-nfs.org/projects/bhalevy/linux-pnfs.git  </a:t>
            </a:r>
          </a:p>
          <a:p>
            <a:pPr lvl="1"/>
            <a:r>
              <a:rPr lang="en-US" dirty="0" smtClean="0">
                <a:hlinkClick r:id="rId2"/>
              </a:rPr>
              <a:t>http://wiki.linux-nfs.org/wiki/index.php/PNFS_Development</a:t>
            </a:r>
            <a:endParaRPr lang="en-US" dirty="0" smtClean="0"/>
          </a:p>
          <a:p>
            <a:r>
              <a:rPr lang="en-US" dirty="0" smtClean="0"/>
              <a:t>The project includes the reference implementation of the </a:t>
            </a:r>
            <a:r>
              <a:rPr lang="en-US" dirty="0" err="1" smtClean="0"/>
              <a:t>pnfs</a:t>
            </a:r>
            <a:r>
              <a:rPr lang="en-US" dirty="0" smtClean="0"/>
              <a:t> server for:</a:t>
            </a:r>
          </a:p>
          <a:p>
            <a:pPr lvl="1"/>
            <a:r>
              <a:rPr lang="en-US" dirty="0" smtClean="0"/>
              <a:t>files: Exporting GFS2 and OCFS2 (DLM based clustered file system)</a:t>
            </a:r>
          </a:p>
          <a:p>
            <a:pPr lvl="2"/>
            <a:r>
              <a:rPr lang="en-US" dirty="0" smtClean="0"/>
              <a:t>supporting parallel I/O for read access</a:t>
            </a:r>
          </a:p>
          <a:p>
            <a:pPr lvl="1"/>
            <a:r>
              <a:rPr lang="en-US" dirty="0" smtClean="0"/>
              <a:t>objects: Exporting the EXOFS file system.</a:t>
            </a:r>
          </a:p>
          <a:p>
            <a:r>
              <a:rPr lang="en-US" dirty="0" smtClean="0"/>
              <a:t>Development appears to be accelerating now that the client is done</a:t>
            </a:r>
          </a:p>
          <a:p>
            <a:r>
              <a:rPr lang="en-US" dirty="0" smtClean="0"/>
              <a:t>Server code to be submitted to the kernel in the coming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RHEL 6.2/6.3 - pNFS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Client support only</a:t>
            </a:r>
          </a:p>
          <a:p>
            <a:r>
              <a:rPr lang="en-US" dirty="0" err="1" smtClean="0"/>
              <a:t>pNFS</a:t>
            </a:r>
            <a:r>
              <a:rPr lang="en-US" dirty="0" smtClean="0"/>
              <a:t> file layout</a:t>
            </a:r>
          </a:p>
          <a:p>
            <a:r>
              <a:rPr lang="en-US" dirty="0" smtClean="0"/>
              <a:t>Insert module into kernel</a:t>
            </a:r>
          </a:p>
          <a:p>
            <a:pPr lvl="1"/>
            <a:r>
              <a:rPr lang="en-US" dirty="0" smtClean="0"/>
              <a:t>Create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modprobe.d</a:t>
            </a:r>
            <a:r>
              <a:rPr lang="en-US" dirty="0" smtClean="0"/>
              <a:t>/dist-nfs41.conf</a:t>
            </a:r>
          </a:p>
          <a:p>
            <a:pPr lvl="1"/>
            <a:r>
              <a:rPr lang="en-US" dirty="0" smtClean="0"/>
              <a:t>Add ‘alias nfs-layouttype4-1 nfs_layout_nfsv41_files‘</a:t>
            </a:r>
          </a:p>
          <a:p>
            <a:pPr lvl="1"/>
            <a:r>
              <a:rPr lang="en-US" dirty="0" smtClean="0"/>
              <a:t>Reboot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RHEL6.3 above will not be needed</a:t>
            </a:r>
          </a:p>
          <a:p>
            <a:r>
              <a:rPr lang="en-US" dirty="0" smtClean="0"/>
              <a:t>Mount the file system with “</a:t>
            </a:r>
            <a:r>
              <a:rPr lang="en-US" dirty="0" err="1" smtClean="0"/>
              <a:t>minorversion</a:t>
            </a:r>
            <a:r>
              <a:rPr lang="en-US" dirty="0" smtClean="0"/>
              <a:t>” mount option</a:t>
            </a:r>
          </a:p>
          <a:p>
            <a:pPr lvl="1"/>
            <a:r>
              <a:rPr lang="en-US" dirty="0" smtClean="0"/>
              <a:t>E.g. mount –o </a:t>
            </a:r>
            <a:r>
              <a:rPr lang="en-US" dirty="0" err="1" smtClean="0"/>
              <a:t>minorversion</a:t>
            </a:r>
            <a:r>
              <a:rPr lang="en-US" dirty="0" smtClean="0"/>
              <a:t>=1 server:/export /</a:t>
            </a:r>
            <a:r>
              <a:rPr lang="en-US" dirty="0" err="1" smtClean="0"/>
              <a:t>mnt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SLES 11 SP2 - pNFS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Client support only</a:t>
            </a:r>
          </a:p>
          <a:p>
            <a:r>
              <a:rPr lang="en-US" smtClean="0"/>
              <a:t>GA early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pNFS Block Server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  <a:r>
              <a:rPr lang="en-US" dirty="0" err="1" smtClean="0"/>
              <a:t>pNFS</a:t>
            </a:r>
            <a:r>
              <a:rPr lang="en-US" dirty="0" smtClean="0"/>
              <a:t> block server since 2010 – first GA product</a:t>
            </a:r>
          </a:p>
          <a:p>
            <a:r>
              <a:rPr lang="en-US" dirty="0" smtClean="0"/>
              <a:t>Next EMC VNX release will include </a:t>
            </a:r>
            <a:r>
              <a:rPr lang="en-US" dirty="0" err="1" smtClean="0"/>
              <a:t>pNFS</a:t>
            </a:r>
            <a:r>
              <a:rPr lang="en-US" dirty="0" smtClean="0"/>
              <a:t> server optimized for performance</a:t>
            </a:r>
          </a:p>
          <a:p>
            <a:r>
              <a:rPr lang="en-US" dirty="0" err="1" smtClean="0"/>
              <a:t>pNFS</a:t>
            </a:r>
            <a:r>
              <a:rPr lang="en-US" dirty="0" smtClean="0"/>
              <a:t> block server performance (from multiple clients with </a:t>
            </a:r>
            <a:r>
              <a:rPr lang="en-US" dirty="0" err="1" smtClean="0"/>
              <a:t>iSCSI</a:t>
            </a:r>
            <a:r>
              <a:rPr lang="en-US" dirty="0" smtClean="0"/>
              <a:t>) – 900MB/sec </a:t>
            </a:r>
          </a:p>
          <a:p>
            <a:endParaRPr lang="en-US" dirty="0" smtClean="0"/>
          </a:p>
        </p:txBody>
      </p:sp>
      <p:pic>
        <p:nvPicPr>
          <p:cNvPr id="8" name="Picture 7" descr="em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12698"/>
            <a:ext cx="1095873" cy="41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-65" charset="2"/>
          <a:buChar char="l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-65" charset="2"/>
          <a:buChar char="l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On-screen Show (4:3)</PresentationFormat>
  <Paragraphs>293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Radial</vt:lpstr>
      <vt:lpstr>Visio</vt:lpstr>
      <vt:lpstr>NFSv4.1/pNFS  Commercial &amp; Open Solutions “Ready for Prime Time Deployment”</vt:lpstr>
      <vt:lpstr>Value of NFSv4.1 / pNFS</vt:lpstr>
      <vt:lpstr>pNFS Vendors Status</vt:lpstr>
      <vt:lpstr>Linux Client</vt:lpstr>
      <vt:lpstr>Linux Client</vt:lpstr>
      <vt:lpstr>Linux Server</vt:lpstr>
      <vt:lpstr>RHEL 6.2/6.3 - pNFS</vt:lpstr>
      <vt:lpstr>SLES 11 SP2 - pNFS</vt:lpstr>
      <vt:lpstr>EMC pNFS Block Server Status</vt:lpstr>
      <vt:lpstr>EMC pNFS Block Client Status</vt:lpstr>
      <vt:lpstr>NetApp NFS Support Matrix</vt:lpstr>
      <vt:lpstr>Cluster-Mode – Optimized Data Path with pNFS</vt:lpstr>
      <vt:lpstr>Panasas to ship pNFS in 2013</vt:lpstr>
      <vt:lpstr>Panasas pNFS Scaling</vt:lpstr>
      <vt:lpstr>IBM GPFS</vt:lpstr>
      <vt:lpstr>Windows Server 2012</vt:lpstr>
      <vt:lpstr>Tonian Status</vt:lpstr>
      <vt:lpstr>Tonian Update</vt:lpstr>
      <vt:lpstr>Update on Layouts in IETF</vt:lpstr>
      <vt:lpstr>NFS-Ganesha (1/2)</vt:lpstr>
      <vt:lpstr>NFS-Ganesha (2/2)</vt:lpstr>
      <vt:lpstr>NFSv4 Performance</vt:lpstr>
      <vt:lpstr>Getting Started with NFSv4.1/pNFS</vt:lpstr>
      <vt:lpstr>PowerPoint Presentation</vt:lpstr>
      <vt:lpstr>SNIA ESF NFS SIG</vt:lpstr>
      <vt:lpstr>Addenda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2012-12-14T20:21:19Z</dcterms:created>
  <dcterms:modified xsi:type="dcterms:W3CDTF">2013-02-14T00:58:56Z</dcterms:modified>
</cp:coreProperties>
</file>