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27" r:id="rId1"/>
  </p:sldMasterIdLst>
  <p:notesMasterIdLst>
    <p:notesMasterId r:id="rId26"/>
  </p:notesMasterIdLst>
  <p:sldIdLst>
    <p:sldId id="259" r:id="rId2"/>
    <p:sldId id="295" r:id="rId3"/>
    <p:sldId id="262" r:id="rId4"/>
    <p:sldId id="263" r:id="rId5"/>
    <p:sldId id="264" r:id="rId6"/>
    <p:sldId id="266" r:id="rId7"/>
    <p:sldId id="269" r:id="rId8"/>
    <p:sldId id="297" r:id="rId9"/>
    <p:sldId id="300" r:id="rId10"/>
    <p:sldId id="298" r:id="rId11"/>
    <p:sldId id="299" r:id="rId12"/>
    <p:sldId id="271" r:id="rId13"/>
    <p:sldId id="272" r:id="rId14"/>
    <p:sldId id="273" r:id="rId15"/>
    <p:sldId id="303" r:id="rId16"/>
    <p:sldId id="294" r:id="rId17"/>
    <p:sldId id="291" r:id="rId18"/>
    <p:sldId id="278" r:id="rId19"/>
    <p:sldId id="279" r:id="rId20"/>
    <p:sldId id="280" r:id="rId21"/>
    <p:sldId id="287" r:id="rId22"/>
    <p:sldId id="283" r:id="rId23"/>
    <p:sldId id="289" r:id="rId24"/>
    <p:sldId id="304" r:id="rId2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730B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9" d="100"/>
          <a:sy n="99" d="100"/>
        </p:scale>
        <p:origin x="-560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741E63-6C30-6D46-8607-A89B64895722}" type="doc">
      <dgm:prSet loTypeId="urn:microsoft.com/office/officeart/2009/layout/CircleArrowProcess" loCatId="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F96AB1B-A662-FC43-BB13-A525D17BA271}">
      <dgm:prSet phldrT="[Text]" custT="1"/>
      <dgm:spPr/>
      <dgm:t>
        <a:bodyPr/>
        <a:lstStyle/>
        <a:p>
          <a:r>
            <a:rPr lang="en-US" sz="2000" dirty="0" smtClean="0"/>
            <a:t>Bob </a:t>
          </a:r>
          <a:r>
            <a:rPr lang="en-US" sz="2000" b="1" i="1" dirty="0" smtClean="0">
              <a:solidFill>
                <a:srgbClr val="D1282E"/>
              </a:solidFill>
            </a:rPr>
            <a:t>C</a:t>
          </a:r>
          <a:r>
            <a:rPr lang="en-US" sz="2000" dirty="0" smtClean="0"/>
            <a:t>ommits to a nonce </a:t>
          </a:r>
          <a:r>
            <a:rPr lang="en-US" sz="2000" b="1" i="1" dirty="0" smtClean="0">
              <a:solidFill>
                <a:srgbClr val="D1282E"/>
              </a:solidFill>
            </a:rPr>
            <a:t>n</a:t>
          </a:r>
          <a:endParaRPr lang="en-US" sz="2000" b="1" i="1" dirty="0">
            <a:solidFill>
              <a:srgbClr val="D1282E"/>
            </a:solidFill>
          </a:endParaRPr>
        </a:p>
      </dgm:t>
    </dgm:pt>
    <dgm:pt modelId="{079BD448-6DE2-AB46-ADC3-5894F1598866}" type="parTrans" cxnId="{2836B1A0-D6E0-874F-8740-790C33F3CC4F}">
      <dgm:prSet/>
      <dgm:spPr/>
      <dgm:t>
        <a:bodyPr/>
        <a:lstStyle/>
        <a:p>
          <a:endParaRPr lang="en-US"/>
        </a:p>
      </dgm:t>
    </dgm:pt>
    <dgm:pt modelId="{D257FA5F-2733-5B4F-A7D4-2DF6D35FCE72}" type="sibTrans" cxnId="{2836B1A0-D6E0-874F-8740-790C33F3CC4F}">
      <dgm:prSet/>
      <dgm:spPr/>
      <dgm:t>
        <a:bodyPr/>
        <a:lstStyle/>
        <a:p>
          <a:endParaRPr lang="en-US"/>
        </a:p>
      </dgm:t>
    </dgm:pt>
    <dgm:pt modelId="{98910C03-AC06-414F-A39F-48FFD2919F2F}">
      <dgm:prSet phldrT="[Text]" custT="1"/>
      <dgm:spPr/>
      <dgm:t>
        <a:bodyPr/>
        <a:lstStyle/>
        <a:p>
          <a:r>
            <a:rPr lang="en-US" sz="2000" dirty="0" smtClean="0"/>
            <a:t>Alice commits to </a:t>
          </a:r>
          <a:r>
            <a:rPr lang="en-US" sz="2000" b="1" i="1" dirty="0" smtClean="0">
              <a:solidFill>
                <a:srgbClr val="D1282E"/>
              </a:solidFill>
            </a:rPr>
            <a:t>π</a:t>
          </a:r>
          <a:endParaRPr lang="en-US" sz="2000" b="1" i="1" dirty="0"/>
        </a:p>
      </dgm:t>
    </dgm:pt>
    <dgm:pt modelId="{D1447365-EF78-B84D-A150-E476AF4D28F8}" type="parTrans" cxnId="{1E5AB131-EA96-614A-8983-8417A7617321}">
      <dgm:prSet/>
      <dgm:spPr/>
      <dgm:t>
        <a:bodyPr/>
        <a:lstStyle/>
        <a:p>
          <a:endParaRPr lang="en-US"/>
        </a:p>
      </dgm:t>
    </dgm:pt>
    <dgm:pt modelId="{9D4604AA-E6CE-B64B-A258-A1B5FB47F492}" type="sibTrans" cxnId="{1E5AB131-EA96-614A-8983-8417A7617321}">
      <dgm:prSet/>
      <dgm:spPr/>
      <dgm:t>
        <a:bodyPr/>
        <a:lstStyle/>
        <a:p>
          <a:endParaRPr lang="en-US"/>
        </a:p>
      </dgm:t>
    </dgm:pt>
    <dgm:pt modelId="{595EEEC8-A9D4-F04F-8163-8323E956C2C1}">
      <dgm:prSet phldrT="[Text]" custT="1"/>
      <dgm:spPr/>
      <dgm:t>
        <a:bodyPr/>
        <a:lstStyle/>
        <a:p>
          <a:r>
            <a:rPr lang="en-US" sz="2000" dirty="0" smtClean="0"/>
            <a:t>Bob reveals </a:t>
          </a:r>
          <a:r>
            <a:rPr lang="en-US" sz="2000" b="1" i="1" dirty="0" smtClean="0">
              <a:solidFill>
                <a:srgbClr val="D1282E"/>
              </a:solidFill>
            </a:rPr>
            <a:t>n </a:t>
          </a:r>
          <a:endParaRPr lang="en-US" sz="2000" b="1" i="1" dirty="0">
            <a:solidFill>
              <a:srgbClr val="D1282E"/>
            </a:solidFill>
          </a:endParaRPr>
        </a:p>
      </dgm:t>
    </dgm:pt>
    <dgm:pt modelId="{0A7D97F6-E44F-E14A-8519-4173AEB00124}" type="parTrans" cxnId="{72214BDA-5532-1E4E-A9C7-8E2E39637F9A}">
      <dgm:prSet/>
      <dgm:spPr/>
      <dgm:t>
        <a:bodyPr/>
        <a:lstStyle/>
        <a:p>
          <a:endParaRPr lang="en-US"/>
        </a:p>
      </dgm:t>
    </dgm:pt>
    <dgm:pt modelId="{AD15BD54-BA9E-3B44-80A1-9C9012F7B356}" type="sibTrans" cxnId="{72214BDA-5532-1E4E-A9C7-8E2E39637F9A}">
      <dgm:prSet/>
      <dgm:spPr/>
      <dgm:t>
        <a:bodyPr/>
        <a:lstStyle/>
        <a:p>
          <a:endParaRPr lang="en-US"/>
        </a:p>
      </dgm:t>
    </dgm:pt>
    <dgm:pt modelId="{B5E0A4D8-AE3A-6944-9034-86C853070096}">
      <dgm:prSet phldrT="[Text]" custT="1"/>
      <dgm:spPr/>
      <dgm:t>
        <a:bodyPr/>
        <a:lstStyle/>
        <a:p>
          <a:r>
            <a:rPr lang="en-US" sz="2000" dirty="0" smtClean="0"/>
            <a:t>Alice reveals</a:t>
          </a:r>
        </a:p>
        <a:p>
          <a:r>
            <a:rPr lang="en-US" sz="2000" b="1" i="1" dirty="0" smtClean="0">
              <a:solidFill>
                <a:srgbClr val="D1282E"/>
              </a:solidFill>
            </a:rPr>
            <a:t>π</a:t>
          </a:r>
          <a:endParaRPr lang="en-US" sz="2000" b="1" i="1" dirty="0">
            <a:solidFill>
              <a:srgbClr val="D1282E"/>
            </a:solidFill>
          </a:endParaRPr>
        </a:p>
      </dgm:t>
    </dgm:pt>
    <dgm:pt modelId="{6FBF5789-4302-A040-8127-2DC9788BF751}" type="parTrans" cxnId="{73BD98D2-ADB6-0545-8D40-F1AB19887009}">
      <dgm:prSet/>
      <dgm:spPr/>
      <dgm:t>
        <a:bodyPr/>
        <a:lstStyle/>
        <a:p>
          <a:endParaRPr lang="en-US"/>
        </a:p>
      </dgm:t>
    </dgm:pt>
    <dgm:pt modelId="{ADCA2FDF-5241-2946-AE71-DBB619EE4073}" type="sibTrans" cxnId="{73BD98D2-ADB6-0545-8D40-F1AB19887009}">
      <dgm:prSet/>
      <dgm:spPr/>
      <dgm:t>
        <a:bodyPr/>
        <a:lstStyle/>
        <a:p>
          <a:endParaRPr lang="en-US"/>
        </a:p>
      </dgm:t>
    </dgm:pt>
    <dgm:pt modelId="{005B0308-9BE6-554B-AB5B-C2D603DC23E8}" type="pres">
      <dgm:prSet presAssocID="{0D741E63-6C30-6D46-8607-A89B64895722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2A5049E6-888F-3C49-BBFF-E926D2A1707F}" type="pres">
      <dgm:prSet presAssocID="{EF96AB1B-A662-FC43-BB13-A525D17BA271}" presName="Accent1" presStyleCnt="0"/>
      <dgm:spPr/>
    </dgm:pt>
    <dgm:pt modelId="{B551B57B-F4AB-4643-A0DC-8FAC8023486E}" type="pres">
      <dgm:prSet presAssocID="{EF96AB1B-A662-FC43-BB13-A525D17BA271}" presName="Accent" presStyleLbl="node1" presStyleIdx="0" presStyleCnt="4" custScaleX="165624"/>
      <dgm:spPr/>
    </dgm:pt>
    <dgm:pt modelId="{DE2415DE-99E2-C14C-830E-B170C2E22B55}" type="pres">
      <dgm:prSet presAssocID="{EF96AB1B-A662-FC43-BB13-A525D17BA271}" presName="Parent1" presStyleLbl="revTx" presStyleIdx="0" presStyleCnt="4" custScaleX="19173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52D879-DE49-5A48-9955-5138275E40C1}" type="pres">
      <dgm:prSet presAssocID="{98910C03-AC06-414F-A39F-48FFD2919F2F}" presName="Accent2" presStyleCnt="0"/>
      <dgm:spPr/>
    </dgm:pt>
    <dgm:pt modelId="{E7A41B40-8D6A-6E4A-B26A-76D7F9072682}" type="pres">
      <dgm:prSet presAssocID="{98910C03-AC06-414F-A39F-48FFD2919F2F}" presName="Accent" presStyleLbl="node1" presStyleIdx="1" presStyleCnt="4" custScaleX="118422"/>
      <dgm:spPr>
        <a:solidFill>
          <a:schemeClr val="accent3"/>
        </a:solidFill>
      </dgm:spPr>
    </dgm:pt>
    <dgm:pt modelId="{A96174EF-A5F2-8243-B127-D36BBF6ED058}" type="pres">
      <dgm:prSet presAssocID="{98910C03-AC06-414F-A39F-48FFD2919F2F}" presName="Parent2" presStyleLbl="revTx" presStyleIdx="1" presStyleCnt="4" custScaleX="245484" custLinFactNeighborX="27661" custLinFactNeighborY="276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E13A75-ECC2-2149-ADAA-C56A51053353}" type="pres">
      <dgm:prSet presAssocID="{595EEEC8-A9D4-F04F-8163-8323E956C2C1}" presName="Accent3" presStyleCnt="0"/>
      <dgm:spPr/>
    </dgm:pt>
    <dgm:pt modelId="{C6160414-BEFD-AE4F-8872-B70636E3E4DB}" type="pres">
      <dgm:prSet presAssocID="{595EEEC8-A9D4-F04F-8163-8323E956C2C1}" presName="Accent" presStyleLbl="node1" presStyleIdx="2" presStyleCnt="4"/>
      <dgm:spPr>
        <a:solidFill>
          <a:schemeClr val="accent5"/>
        </a:solidFill>
      </dgm:spPr>
    </dgm:pt>
    <dgm:pt modelId="{572ABB55-A01B-174C-AC39-E54EF0BF7054}" type="pres">
      <dgm:prSet presAssocID="{595EEEC8-A9D4-F04F-8163-8323E956C2C1}" presName="Parent3" presStyleLbl="revTx" presStyleIdx="2" presStyleCnt="4" custScaleX="214356" custLinFactNeighborX="-4702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DFE1D2-51FA-9B46-9FD3-43B1D0DF3BE0}" type="pres">
      <dgm:prSet presAssocID="{B5E0A4D8-AE3A-6944-9034-86C853070096}" presName="Accent4" presStyleCnt="0"/>
      <dgm:spPr/>
    </dgm:pt>
    <dgm:pt modelId="{9620F2E2-9266-1346-A4E0-802FE1255C86}" type="pres">
      <dgm:prSet presAssocID="{B5E0A4D8-AE3A-6944-9034-86C853070096}" presName="Accent" presStyleLbl="node1" presStyleIdx="3" presStyleCnt="4"/>
      <dgm:spPr>
        <a:solidFill>
          <a:schemeClr val="accent4"/>
        </a:solidFill>
      </dgm:spPr>
    </dgm:pt>
    <dgm:pt modelId="{41B8CE59-2B6C-FE4B-9702-05F177913547}" type="pres">
      <dgm:prSet presAssocID="{B5E0A4D8-AE3A-6944-9034-86C853070096}" presName="Parent4" presStyleLbl="revTx" presStyleIdx="3" presStyleCnt="4" custScaleX="162223" custLinFactNeighborX="3916" custLinFactNeighborY="125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3BD98D2-ADB6-0545-8D40-F1AB19887009}" srcId="{0D741E63-6C30-6D46-8607-A89B64895722}" destId="{B5E0A4D8-AE3A-6944-9034-86C853070096}" srcOrd="3" destOrd="0" parTransId="{6FBF5789-4302-A040-8127-2DC9788BF751}" sibTransId="{ADCA2FDF-5241-2946-AE71-DBB619EE4073}"/>
    <dgm:cxn modelId="{2836B1A0-D6E0-874F-8740-790C33F3CC4F}" srcId="{0D741E63-6C30-6D46-8607-A89B64895722}" destId="{EF96AB1B-A662-FC43-BB13-A525D17BA271}" srcOrd="0" destOrd="0" parTransId="{079BD448-6DE2-AB46-ADC3-5894F1598866}" sibTransId="{D257FA5F-2733-5B4F-A7D4-2DF6D35FCE72}"/>
    <dgm:cxn modelId="{65093EAF-EBEE-3D4D-BB4B-63129EE9CA0D}" type="presOf" srcId="{0D741E63-6C30-6D46-8607-A89B64895722}" destId="{005B0308-9BE6-554B-AB5B-C2D603DC23E8}" srcOrd="0" destOrd="0" presId="urn:microsoft.com/office/officeart/2009/layout/CircleArrowProcess"/>
    <dgm:cxn modelId="{55E441E0-0E95-0D4E-9083-C8D2EFD5007B}" type="presOf" srcId="{B5E0A4D8-AE3A-6944-9034-86C853070096}" destId="{41B8CE59-2B6C-FE4B-9702-05F177913547}" srcOrd="0" destOrd="0" presId="urn:microsoft.com/office/officeart/2009/layout/CircleArrowProcess"/>
    <dgm:cxn modelId="{10D3D08C-625C-0149-B153-18BEA7520D27}" type="presOf" srcId="{98910C03-AC06-414F-A39F-48FFD2919F2F}" destId="{A96174EF-A5F2-8243-B127-D36BBF6ED058}" srcOrd="0" destOrd="0" presId="urn:microsoft.com/office/officeart/2009/layout/CircleArrowProcess"/>
    <dgm:cxn modelId="{1E5AB131-EA96-614A-8983-8417A7617321}" srcId="{0D741E63-6C30-6D46-8607-A89B64895722}" destId="{98910C03-AC06-414F-A39F-48FFD2919F2F}" srcOrd="1" destOrd="0" parTransId="{D1447365-EF78-B84D-A150-E476AF4D28F8}" sibTransId="{9D4604AA-E6CE-B64B-A258-A1B5FB47F492}"/>
    <dgm:cxn modelId="{72214BDA-5532-1E4E-A9C7-8E2E39637F9A}" srcId="{0D741E63-6C30-6D46-8607-A89B64895722}" destId="{595EEEC8-A9D4-F04F-8163-8323E956C2C1}" srcOrd="2" destOrd="0" parTransId="{0A7D97F6-E44F-E14A-8519-4173AEB00124}" sibTransId="{AD15BD54-BA9E-3B44-80A1-9C9012F7B356}"/>
    <dgm:cxn modelId="{6D7EEA41-E641-4B4B-97A1-2DF5F05B432A}" type="presOf" srcId="{595EEEC8-A9D4-F04F-8163-8323E956C2C1}" destId="{572ABB55-A01B-174C-AC39-E54EF0BF7054}" srcOrd="0" destOrd="0" presId="urn:microsoft.com/office/officeart/2009/layout/CircleArrowProcess"/>
    <dgm:cxn modelId="{ED820F90-9DC5-444E-8E17-63E577B05B19}" type="presOf" srcId="{EF96AB1B-A662-FC43-BB13-A525D17BA271}" destId="{DE2415DE-99E2-C14C-830E-B170C2E22B55}" srcOrd="0" destOrd="0" presId="urn:microsoft.com/office/officeart/2009/layout/CircleArrowProcess"/>
    <dgm:cxn modelId="{8FD9755B-2739-0F4D-811A-3561D4B2A34E}" type="presParOf" srcId="{005B0308-9BE6-554B-AB5B-C2D603DC23E8}" destId="{2A5049E6-888F-3C49-BBFF-E926D2A1707F}" srcOrd="0" destOrd="0" presId="urn:microsoft.com/office/officeart/2009/layout/CircleArrowProcess"/>
    <dgm:cxn modelId="{0735790A-6B64-7049-AA2C-CD51CD0E9292}" type="presParOf" srcId="{2A5049E6-888F-3C49-BBFF-E926D2A1707F}" destId="{B551B57B-F4AB-4643-A0DC-8FAC8023486E}" srcOrd="0" destOrd="0" presId="urn:microsoft.com/office/officeart/2009/layout/CircleArrowProcess"/>
    <dgm:cxn modelId="{5271D56E-B02A-7E49-BF05-CDA20154AAD2}" type="presParOf" srcId="{005B0308-9BE6-554B-AB5B-C2D603DC23E8}" destId="{DE2415DE-99E2-C14C-830E-B170C2E22B55}" srcOrd="1" destOrd="0" presId="urn:microsoft.com/office/officeart/2009/layout/CircleArrowProcess"/>
    <dgm:cxn modelId="{4A82255D-15E4-F94B-81AD-ED8027474A9F}" type="presParOf" srcId="{005B0308-9BE6-554B-AB5B-C2D603DC23E8}" destId="{8C52D879-DE49-5A48-9955-5138275E40C1}" srcOrd="2" destOrd="0" presId="urn:microsoft.com/office/officeart/2009/layout/CircleArrowProcess"/>
    <dgm:cxn modelId="{79D1CE3F-7E2E-0940-84C9-5A321D62E672}" type="presParOf" srcId="{8C52D879-DE49-5A48-9955-5138275E40C1}" destId="{E7A41B40-8D6A-6E4A-B26A-76D7F9072682}" srcOrd="0" destOrd="0" presId="urn:microsoft.com/office/officeart/2009/layout/CircleArrowProcess"/>
    <dgm:cxn modelId="{D88F1E57-91D0-6A4C-937E-869C952969FD}" type="presParOf" srcId="{005B0308-9BE6-554B-AB5B-C2D603DC23E8}" destId="{A96174EF-A5F2-8243-B127-D36BBF6ED058}" srcOrd="3" destOrd="0" presId="urn:microsoft.com/office/officeart/2009/layout/CircleArrowProcess"/>
    <dgm:cxn modelId="{B01490A7-7EE3-6D49-8170-7C1F48C2D2EA}" type="presParOf" srcId="{005B0308-9BE6-554B-AB5B-C2D603DC23E8}" destId="{D8E13A75-ECC2-2149-ADAA-C56A51053353}" srcOrd="4" destOrd="0" presId="urn:microsoft.com/office/officeart/2009/layout/CircleArrowProcess"/>
    <dgm:cxn modelId="{C880CE83-641C-2743-B23A-DF7B5626A74A}" type="presParOf" srcId="{D8E13A75-ECC2-2149-ADAA-C56A51053353}" destId="{C6160414-BEFD-AE4F-8872-B70636E3E4DB}" srcOrd="0" destOrd="0" presId="urn:microsoft.com/office/officeart/2009/layout/CircleArrowProcess"/>
    <dgm:cxn modelId="{D25C0601-158A-834D-98F8-0C9105E951D7}" type="presParOf" srcId="{005B0308-9BE6-554B-AB5B-C2D603DC23E8}" destId="{572ABB55-A01B-174C-AC39-E54EF0BF7054}" srcOrd="5" destOrd="0" presId="urn:microsoft.com/office/officeart/2009/layout/CircleArrowProcess"/>
    <dgm:cxn modelId="{325504D1-477C-5A4F-8FFC-02342139786F}" type="presParOf" srcId="{005B0308-9BE6-554B-AB5B-C2D603DC23E8}" destId="{ACDFE1D2-51FA-9B46-9FD3-43B1D0DF3BE0}" srcOrd="6" destOrd="0" presId="urn:microsoft.com/office/officeart/2009/layout/CircleArrowProcess"/>
    <dgm:cxn modelId="{E745F0CF-BFD3-A04A-B532-FDD071BEDE7C}" type="presParOf" srcId="{ACDFE1D2-51FA-9B46-9FD3-43B1D0DF3BE0}" destId="{9620F2E2-9266-1346-A4E0-802FE1255C86}" srcOrd="0" destOrd="0" presId="urn:microsoft.com/office/officeart/2009/layout/CircleArrowProcess"/>
    <dgm:cxn modelId="{9F52FFB3-BD81-444A-B235-A7A0F94EB9B9}" type="presParOf" srcId="{005B0308-9BE6-554B-AB5B-C2D603DC23E8}" destId="{41B8CE59-2B6C-FE4B-9702-05F177913547}" srcOrd="7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51B57B-F4AB-4643-A0DC-8FAC8023486E}">
      <dsp:nvSpPr>
        <dsp:cNvPr id="0" name=""/>
        <dsp:cNvSpPr/>
      </dsp:nvSpPr>
      <dsp:spPr>
        <a:xfrm>
          <a:off x="858458" y="0"/>
          <a:ext cx="3132606" cy="1891589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9999" dist="23000" algn="bl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E2415DE-99E2-C14C-830E-B170C2E22B55}">
      <dsp:nvSpPr>
        <dsp:cNvPr id="0" name=""/>
        <dsp:cNvSpPr/>
      </dsp:nvSpPr>
      <dsp:spPr>
        <a:xfrm>
          <a:off x="1412524" y="684704"/>
          <a:ext cx="2023764" cy="5276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Bob </a:t>
          </a:r>
          <a:r>
            <a:rPr lang="en-US" sz="2000" b="1" i="1" kern="1200" dirty="0" smtClean="0">
              <a:solidFill>
                <a:srgbClr val="D1282E"/>
              </a:solidFill>
            </a:rPr>
            <a:t>C</a:t>
          </a:r>
          <a:r>
            <a:rPr lang="en-US" sz="2000" kern="1200" dirty="0" smtClean="0"/>
            <a:t>ommits to a nonce </a:t>
          </a:r>
          <a:r>
            <a:rPr lang="en-US" sz="2000" b="1" i="1" kern="1200" dirty="0" smtClean="0">
              <a:solidFill>
                <a:srgbClr val="D1282E"/>
              </a:solidFill>
            </a:rPr>
            <a:t>n</a:t>
          </a:r>
          <a:endParaRPr lang="en-US" sz="2000" b="1" i="1" kern="1200" dirty="0">
            <a:solidFill>
              <a:srgbClr val="D1282E"/>
            </a:solidFill>
          </a:endParaRPr>
        </a:p>
      </dsp:txBody>
      <dsp:txXfrm>
        <a:off x="1412524" y="684704"/>
        <a:ext cx="2023764" cy="527698"/>
      </dsp:txXfrm>
    </dsp:sp>
    <dsp:sp modelId="{E7A41B40-8D6A-6E4A-B26A-76D7F9072682}">
      <dsp:nvSpPr>
        <dsp:cNvPr id="0" name=""/>
        <dsp:cNvSpPr/>
      </dsp:nvSpPr>
      <dsp:spPr>
        <a:xfrm>
          <a:off x="779399" y="1086999"/>
          <a:ext cx="2239829" cy="1891589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3"/>
        </a:solidFill>
        <a:ln>
          <a:noFill/>
        </a:ln>
        <a:effectLst>
          <a:outerShdw blurRad="39999" dist="23000" algn="bl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96174EF-A5F2-8243-B127-D36BBF6ED058}">
      <dsp:nvSpPr>
        <dsp:cNvPr id="0" name=""/>
        <dsp:cNvSpPr/>
      </dsp:nvSpPr>
      <dsp:spPr>
        <a:xfrm>
          <a:off x="893244" y="1788311"/>
          <a:ext cx="2591099" cy="5276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Alice commits to </a:t>
          </a:r>
          <a:r>
            <a:rPr lang="en-US" sz="2000" b="1" i="1" kern="1200" dirty="0" smtClean="0">
              <a:solidFill>
                <a:srgbClr val="D1282E"/>
              </a:solidFill>
            </a:rPr>
            <a:t>π</a:t>
          </a:r>
          <a:endParaRPr lang="en-US" sz="2000" b="1" i="1" kern="1200" dirty="0"/>
        </a:p>
      </dsp:txBody>
      <dsp:txXfrm>
        <a:off x="893244" y="1788311"/>
        <a:ext cx="2591099" cy="527698"/>
      </dsp:txXfrm>
    </dsp:sp>
    <dsp:sp modelId="{C6160414-BEFD-AE4F-8872-B70636E3E4DB}">
      <dsp:nvSpPr>
        <dsp:cNvPr id="0" name=""/>
        <dsp:cNvSpPr/>
      </dsp:nvSpPr>
      <dsp:spPr>
        <a:xfrm>
          <a:off x="1479063" y="2178011"/>
          <a:ext cx="1891396" cy="1891589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chemeClr val="accent5"/>
        </a:solidFill>
        <a:ln>
          <a:noFill/>
        </a:ln>
        <a:effectLst>
          <a:outerShdw blurRad="39999" dist="23000" algn="bl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72ABB55-A01B-174C-AC39-E54EF0BF7054}">
      <dsp:nvSpPr>
        <dsp:cNvPr id="0" name=""/>
        <dsp:cNvSpPr/>
      </dsp:nvSpPr>
      <dsp:spPr>
        <a:xfrm>
          <a:off x="796794" y="2862715"/>
          <a:ext cx="2262541" cy="5276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Bob reveals </a:t>
          </a:r>
          <a:r>
            <a:rPr lang="en-US" sz="2000" b="1" i="1" kern="1200" dirty="0" smtClean="0">
              <a:solidFill>
                <a:srgbClr val="D1282E"/>
              </a:solidFill>
            </a:rPr>
            <a:t>n </a:t>
          </a:r>
          <a:endParaRPr lang="en-US" sz="2000" b="1" i="1" kern="1200" dirty="0">
            <a:solidFill>
              <a:srgbClr val="D1282E"/>
            </a:solidFill>
          </a:endParaRPr>
        </a:p>
      </dsp:txBody>
      <dsp:txXfrm>
        <a:off x="796794" y="2862715"/>
        <a:ext cx="2262541" cy="527698"/>
      </dsp:txXfrm>
    </dsp:sp>
    <dsp:sp modelId="{9620F2E2-9266-1346-A4E0-802FE1255C86}">
      <dsp:nvSpPr>
        <dsp:cNvPr id="0" name=""/>
        <dsp:cNvSpPr/>
      </dsp:nvSpPr>
      <dsp:spPr>
        <a:xfrm>
          <a:off x="1088437" y="3390413"/>
          <a:ext cx="1624947" cy="1625733"/>
        </a:xfrm>
        <a:prstGeom prst="blockArc">
          <a:avLst>
            <a:gd name="adj1" fmla="val 0"/>
            <a:gd name="adj2" fmla="val 18900000"/>
            <a:gd name="adj3" fmla="val 12740"/>
          </a:avLst>
        </a:prstGeom>
        <a:solidFill>
          <a:schemeClr val="accent4"/>
        </a:solidFill>
        <a:ln>
          <a:noFill/>
        </a:ln>
        <a:effectLst>
          <a:outerShdw blurRad="39999" dist="23000" algn="bl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1B8CE59-2B6C-FE4B-9702-05F177913547}">
      <dsp:nvSpPr>
        <dsp:cNvPr id="0" name=""/>
        <dsp:cNvSpPr/>
      </dsp:nvSpPr>
      <dsp:spPr>
        <a:xfrm>
          <a:off x="1082027" y="4017682"/>
          <a:ext cx="1712274" cy="5276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Alice reveals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i="1" kern="1200" dirty="0" smtClean="0">
              <a:solidFill>
                <a:srgbClr val="D1282E"/>
              </a:solidFill>
            </a:rPr>
            <a:t>π</a:t>
          </a:r>
          <a:endParaRPr lang="en-US" sz="2000" b="1" i="1" kern="1200" dirty="0">
            <a:solidFill>
              <a:srgbClr val="D1282E"/>
            </a:solidFill>
          </a:endParaRPr>
        </a:p>
      </dsp:txBody>
      <dsp:txXfrm>
        <a:off x="1082027" y="4017682"/>
        <a:ext cx="1712274" cy="5276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fld id="{6B2DE568-EC4B-5D43-9E66-C8B05028B5FA}" type="datetimeFigureOut">
              <a:rPr lang="en-US"/>
              <a:pPr>
                <a:defRPr/>
              </a:pPr>
              <a:t>9/11/12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fld id="{16DAA523-7907-1F4E-AF31-83B68F0E4F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5281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Meta problem,</a:t>
            </a:r>
            <a:r>
              <a:rPr lang="en-US" baseline="0" dirty="0" smtClean="0"/>
              <a:t> most talks  involves computers authenticating themselves to each other . This deals with people authenticating to each other face to face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DAA523-7907-1F4E-AF31-83B68F0E4F7F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7056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1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61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99850F2-E012-5E4D-B92D-CCA5CD7E8927}" type="slidenum">
              <a:rPr lang="en-US" sz="1200">
                <a:latin typeface="Calibri" charset="0"/>
              </a:rPr>
              <a:pPr eaLnBrk="1" hangingPunct="1"/>
              <a:t>4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81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348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4054D26-77BB-D249-8EF9-FDC2C4F5FA70}" type="slidenum">
              <a:rPr lang="en-US" sz="1200">
                <a:latin typeface="Calibri" charset="0"/>
                <a:cs typeface="Arial" charset="0"/>
              </a:rPr>
              <a:pPr eaLnBrk="1" hangingPunct="1"/>
              <a:t>19</a:t>
            </a:fld>
            <a:endParaRPr lang="en-US" sz="1200"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001125" y="4846638"/>
            <a:ext cx="142875" cy="201136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001125" y="0"/>
            <a:ext cx="142875" cy="48466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AF53C7-4835-1845-9541-6ABD1DEA4267}" type="datetime1">
              <a:rPr lang="en-US"/>
              <a:pPr>
                <a:defRPr/>
              </a:pPr>
              <a:t>9/11/12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52FB1126-5570-4D40-8A1A-4B963F5147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360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9C7BCC-532D-3D4F-85EF-2DD7C2AFB94C}" type="datetime1">
              <a:rPr lang="en-US"/>
              <a:pPr>
                <a:defRPr/>
              </a:pPr>
              <a:t>9/11/12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6C2179-2E47-724A-A6C2-CCFBAD4C58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5464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F0733C-1D8F-754C-B9DC-64C43B8ADF06}" type="datetime1">
              <a:rPr lang="en-US"/>
              <a:pPr>
                <a:defRPr/>
              </a:pPr>
              <a:t>9/11/12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3689B5-05C7-A743-9A46-F2C1E9F3A9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193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ACE29F-0F04-404C-BE49-D35699836C70}" type="datetime1">
              <a:rPr lang="en-US"/>
              <a:pPr>
                <a:defRPr/>
              </a:pPr>
              <a:t>9/11/12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4EBEB2-7B83-084F-9A6B-98A52C26F2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06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49C9FE-2ABD-2949-851E-60F132CDF5A1}" type="datetime1">
              <a:rPr lang="en-US"/>
              <a:pPr>
                <a:defRPr/>
              </a:pPr>
              <a:t>9/11/12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5FCDD5-261C-5E4B-B65E-3089E73950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272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7EF50C-8BAE-BD47-A7A3-C4DA77A342FF}" type="datetime1">
              <a:rPr lang="en-US"/>
              <a:pPr>
                <a:defRPr/>
              </a:pPr>
              <a:t>9/11/12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6108AD-48B5-364A-83D7-BAE19FEE44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696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81236E-3297-5D40-897E-B50F27EBE6FD}" type="datetime1">
              <a:rPr lang="en-US"/>
              <a:pPr>
                <a:defRPr/>
              </a:pPr>
              <a:t>9/11/12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388919-4140-2D4E-B43B-0B5DE3D5FF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201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6463C6-A0D2-5D42-A333-CE03ED55DB2F}" type="datetime1">
              <a:rPr lang="en-US"/>
              <a:pPr>
                <a:defRPr/>
              </a:pPr>
              <a:t>9/11/12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AF5A18-CEE3-BB4D-B3AB-AFF6DCB3AC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055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9BEEFC-F609-7041-826A-8A0F2D365E9F}" type="datetime1">
              <a:rPr lang="en-US"/>
              <a:pPr>
                <a:defRPr/>
              </a:pPr>
              <a:t>9/11/12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82E2DB-7483-7742-9EC8-8CEB58D120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563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D510C7-CD74-4F45-BE7D-4C9409D2E0D1}" type="datetime1">
              <a:rPr lang="en-US"/>
              <a:pPr>
                <a:defRPr/>
              </a:pPr>
              <a:t>9/11/12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65FFD7-E293-1D47-8291-7E48CF65A2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343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001125" y="4846638"/>
            <a:ext cx="142875" cy="201136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001125" y="0"/>
            <a:ext cx="142875" cy="48466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8E6423-DE4B-0448-BDCE-AA34F9A7EBCB}" type="datetime1">
              <a:rPr lang="en-US"/>
              <a:pPr>
                <a:defRPr/>
              </a:pPr>
              <a:t>9/11/12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908D14B-21D0-1749-AAC0-32CA77EC6C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0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66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752600"/>
            <a:ext cx="7620000" cy="43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0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378A83A-367F-8A46-9D0A-F15D3EBC5BE5}" type="datetime1">
              <a:rPr lang="en-US"/>
              <a:pPr>
                <a:defRPr/>
              </a:pPr>
              <a:t>9/11/12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416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219" y="5885656"/>
            <a:ext cx="1316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FBC96050-7D91-6A49-8E2C-AAE6E9F8FA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001125" y="0"/>
            <a:ext cx="142875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5" y="1371600"/>
            <a:ext cx="142875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50" r:id="rId1"/>
    <p:sldLayoutId id="2147484141" r:id="rId2"/>
    <p:sldLayoutId id="2147484142" r:id="rId3"/>
    <p:sldLayoutId id="2147484143" r:id="rId4"/>
    <p:sldLayoutId id="2147484144" r:id="rId5"/>
    <p:sldLayoutId id="2147484145" r:id="rId6"/>
    <p:sldLayoutId id="2147484146" r:id="rId7"/>
    <p:sldLayoutId id="2147484147" r:id="rId8"/>
    <p:sldLayoutId id="2147484151" r:id="rId9"/>
    <p:sldLayoutId id="2147484148" r:id="rId10"/>
    <p:sldLayoutId id="2147484149" r:id="rId1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 cap="all" spc="-6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charset="0"/>
          <a:ea typeface="ＭＳ Ｐゴシック" charset="0"/>
          <a:cs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charset="0"/>
          <a:ea typeface="ＭＳ Ｐゴシック" charset="0"/>
          <a:cs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charset="0"/>
          <a:ea typeface="ＭＳ Ｐゴシック" charset="0"/>
          <a:cs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charset="0"/>
          <a:ea typeface="ＭＳ Ｐゴシック" charset="0"/>
          <a:cs typeface="ＭＳ Ｐゴシック" charset="0"/>
        </a:defRPr>
      </a:lvl9pPr>
    </p:titleStyle>
    <p:bodyStyle>
      <a:lvl1pPr algn="l" rtl="0" fontAlgn="base">
        <a:spcBef>
          <a:spcPct val="20000"/>
        </a:spcBef>
        <a:spcAft>
          <a:spcPts val="600"/>
        </a:spcAft>
        <a:buFont typeface="Arial" charset="0"/>
        <a:defRPr sz="2000" b="1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457200" indent="-182563" algn="l" rtl="0" fontAlgn="base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Relationship Id="rId3" Type="http://schemas.openxmlformats.org/officeDocument/2006/relationships/image" Target="../media/image9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0" y="838200"/>
            <a:ext cx="9144000" cy="41148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4400" dirty="0">
                <a:ea typeface="+mj-ea"/>
                <a:cs typeface="+mj-cs"/>
              </a:rPr>
              <a:t>Vis</a:t>
            </a:r>
            <a:r>
              <a:rPr lang="en-US" sz="4400" dirty="0" smtClean="0">
                <a:ea typeface="+mj-ea"/>
                <a:cs typeface="+mj-cs"/>
              </a:rPr>
              <a:t>-</a:t>
            </a:r>
            <a:r>
              <a:rPr lang="en-US" sz="4400" dirty="0">
                <a:ea typeface="+mj-ea"/>
                <a:cs typeface="+mj-cs"/>
              </a:rPr>
              <a:t>à</a:t>
            </a:r>
            <a:r>
              <a:rPr lang="en-US" sz="4400" dirty="0" smtClean="0">
                <a:ea typeface="+mj-ea"/>
                <a:cs typeface="+mj-cs"/>
              </a:rPr>
              <a:t>-vis Cryptography : </a:t>
            </a:r>
            <a:r>
              <a:rPr lang="en-US" sz="4400" dirty="0">
                <a:ea typeface="+mj-ea"/>
                <a:cs typeface="+mj-cs"/>
              </a:rPr>
              <a:t>Private </a:t>
            </a:r>
            <a:r>
              <a:rPr lang="en-US" sz="4400" dirty="0" smtClean="0">
                <a:ea typeface="+mj-ea"/>
                <a:cs typeface="+mj-cs"/>
              </a:rPr>
              <a:t>and Trustworthy In-Person </a:t>
            </a:r>
            <a:r>
              <a:rPr lang="en-US" sz="4400" dirty="0">
                <a:ea typeface="+mj-ea"/>
                <a:cs typeface="+mj-cs"/>
              </a:rPr>
              <a:t>Certifications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52400" y="4800600"/>
            <a:ext cx="8534400" cy="914400"/>
          </a:xfrm>
        </p:spPr>
        <p:txBody>
          <a:bodyPr rtlCol="0">
            <a:normAutofit/>
          </a:bodyPr>
          <a:lstStyle/>
          <a:p>
            <a:pPr fontAlgn="auto">
              <a:buFont typeface="Wingdings" pitchFamily="2" charset="2"/>
              <a:buNone/>
              <a:defRPr/>
            </a:pPr>
            <a:r>
              <a:rPr lang="en-US" u="sng" dirty="0" smtClean="0">
                <a:ea typeface="+mn-ea"/>
                <a:cs typeface="+mn-cs"/>
              </a:rPr>
              <a:t>Ian Miers*</a:t>
            </a:r>
            <a:r>
              <a:rPr lang="en-US" dirty="0" smtClean="0">
                <a:ea typeface="+mn-ea"/>
                <a:cs typeface="+mn-cs"/>
              </a:rPr>
              <a:t>,  Matthew Green* </a:t>
            </a:r>
          </a:p>
          <a:p>
            <a:pPr fontAlgn="auto">
              <a:buFont typeface="Wingdings" pitchFamily="2" charset="2"/>
              <a:buNone/>
              <a:defRPr/>
            </a:pPr>
            <a:r>
              <a:rPr lang="en-US" dirty="0" smtClean="0">
                <a:ea typeface="+mn-ea"/>
                <a:cs typeface="+mn-cs"/>
              </a:rPr>
              <a:t> </a:t>
            </a:r>
            <a:r>
              <a:rPr lang="en-US" dirty="0" err="1" smtClean="0">
                <a:ea typeface="+mn-ea"/>
                <a:cs typeface="+mn-cs"/>
              </a:rPr>
              <a:t>Christoph</a:t>
            </a:r>
            <a:r>
              <a:rPr lang="en-US" dirty="0" smtClean="0">
                <a:ea typeface="+mn-ea"/>
                <a:cs typeface="+mn-cs"/>
              </a:rPr>
              <a:t> U. LEHMANN</a:t>
            </a:r>
            <a:r>
              <a:rPr lang="en-US" baseline="30000" dirty="0" smtClean="0">
                <a:ea typeface="+mn-ea"/>
                <a:cs typeface="+mn-cs"/>
              </a:rPr>
              <a:t>†</a:t>
            </a:r>
            <a:r>
              <a:rPr lang="en-US" dirty="0" smtClean="0">
                <a:ea typeface="+mn-ea"/>
                <a:cs typeface="+mn-cs"/>
              </a:rPr>
              <a:t>, AVIEL D. RUBIN* </a:t>
            </a:r>
          </a:p>
        </p:txBody>
      </p:sp>
      <p:sp>
        <p:nvSpPr>
          <p:cNvPr id="2051" name="TextBox 4"/>
          <p:cNvSpPr txBox="1">
            <a:spLocks noChangeArrowheads="1"/>
          </p:cNvSpPr>
          <p:nvPr/>
        </p:nvSpPr>
        <p:spPr bwMode="auto">
          <a:xfrm>
            <a:off x="228600" y="5943600"/>
            <a:ext cx="6356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*Johns Hopkins University Department of Computer Science </a:t>
            </a:r>
          </a:p>
        </p:txBody>
      </p:sp>
      <p:sp>
        <p:nvSpPr>
          <p:cNvPr id="2052" name="TextBox 4"/>
          <p:cNvSpPr txBox="1">
            <a:spLocks noChangeArrowheads="1"/>
          </p:cNvSpPr>
          <p:nvPr/>
        </p:nvSpPr>
        <p:spPr bwMode="auto">
          <a:xfrm>
            <a:off x="228600" y="6400800"/>
            <a:ext cx="4876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aseline="30000" dirty="0"/>
              <a:t>†</a:t>
            </a:r>
            <a:r>
              <a:rPr lang="en-US" sz="1800" dirty="0"/>
              <a:t>Johns Hopkins University School of Medicine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Content Placeholder 7" descr="usagediagram.pdf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4" t="49571" r="826" b="26669"/>
          <a:stretch>
            <a:fillRect/>
          </a:stretch>
        </p:blipFill>
        <p:spPr>
          <a:xfrm>
            <a:off x="-192088" y="2219325"/>
            <a:ext cx="9259888" cy="2560638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Content Placeholder 7" descr="usagediagram.pdf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9" t="74947" r="558" b="1294"/>
          <a:stretch>
            <a:fillRect/>
          </a:stretch>
        </p:blipFill>
        <p:spPr>
          <a:xfrm>
            <a:off x="-192088" y="2219325"/>
            <a:ext cx="9259888" cy="2560638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Security Goals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 rtlCol="0">
            <a:normAutofit fontScale="85000" lnSpcReduction="10000"/>
          </a:bodyPr>
          <a:lstStyle/>
          <a:p>
            <a:pPr fontAlgn="auto">
              <a:buFont typeface="Arial" pitchFamily="34" charset="0"/>
              <a:buNone/>
              <a:defRPr/>
            </a:pPr>
            <a:r>
              <a:rPr lang="en-US" sz="2800" dirty="0" err="1" smtClean="0">
                <a:ea typeface="+mn-ea"/>
                <a:cs typeface="+mn-cs"/>
              </a:rPr>
              <a:t>Unforgeability</a:t>
            </a:r>
            <a:endParaRPr lang="en-US" sz="2800" dirty="0" smtClean="0">
              <a:ea typeface="+mn-ea"/>
              <a:cs typeface="+mn-cs"/>
            </a:endParaRPr>
          </a:p>
          <a:p>
            <a:pPr marL="914400" lvl="1" indent="-45720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>
                <a:ea typeface="+mn-ea"/>
              </a:rPr>
              <a:t>Alice cannot convince Bob she has a positive or negative STI unless she has such a result from the clinic</a:t>
            </a:r>
            <a:endParaRPr lang="en-US" sz="2800" dirty="0">
              <a:ea typeface="+mn-ea"/>
            </a:endParaRPr>
          </a:p>
          <a:p>
            <a:pPr fontAlgn="auto">
              <a:buFont typeface="Arial" pitchFamily="34" charset="0"/>
              <a:buNone/>
              <a:defRPr/>
            </a:pPr>
            <a:r>
              <a:rPr lang="en-US" sz="2800" dirty="0" smtClean="0">
                <a:ea typeface="+mn-ea"/>
                <a:cs typeface="+mn-cs"/>
              </a:rPr>
              <a:t>Deniability</a:t>
            </a:r>
          </a:p>
          <a:p>
            <a:pPr marL="914400" lvl="1" indent="-45720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>
                <a:ea typeface="+mn-ea"/>
              </a:rPr>
              <a:t>No one can convince a third party of someone’s STI result or even that the interaction took place</a:t>
            </a:r>
          </a:p>
          <a:p>
            <a:pPr fontAlgn="auto">
              <a:buFont typeface="Arial" pitchFamily="34" charset="0"/>
              <a:buNone/>
              <a:defRPr/>
            </a:pPr>
            <a:r>
              <a:rPr lang="en-US" sz="2800" dirty="0" smtClean="0">
                <a:ea typeface="+mn-ea"/>
                <a:cs typeface="+mn-cs"/>
              </a:rPr>
              <a:t>Reciprocal anonymity </a:t>
            </a:r>
          </a:p>
          <a:p>
            <a:pPr marL="914400" lvl="1" indent="-45720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>
                <a:ea typeface="+mn-ea"/>
              </a:rPr>
              <a:t>Running these protocols should decrease Alice or Bob’s anonymity no more than the an in person meeting</a:t>
            </a:r>
          </a:p>
          <a:p>
            <a:pPr marL="914400" lvl="1" indent="-457200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>
              <a:ea typeface="+mn-ea"/>
            </a:endParaRPr>
          </a:p>
          <a:p>
            <a:pPr marL="914400" lvl="1" indent="-457200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>
              <a:ea typeface="+mn-e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066088" cy="13716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Standard Approaches Fail</a:t>
            </a:r>
          </a:p>
        </p:txBody>
      </p:sp>
      <p:sp>
        <p:nvSpPr>
          <p:cNvPr id="1638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71500" indent="-571500">
              <a:buFont typeface="Arial" charset="0"/>
              <a:buChar char="•"/>
            </a:pPr>
            <a:r>
              <a:rPr lang="en-US" sz="3200" dirty="0">
                <a:latin typeface="Arial" charset="0"/>
              </a:rPr>
              <a:t>Digital Certificate</a:t>
            </a:r>
          </a:p>
          <a:p>
            <a:pPr marL="1028700" lvl="1" indent="-571500"/>
            <a:r>
              <a:rPr lang="en-US" sz="3200" dirty="0">
                <a:latin typeface="Arial" charset="0"/>
              </a:rPr>
              <a:t>Not anonymous</a:t>
            </a:r>
          </a:p>
          <a:p>
            <a:pPr marL="1028700" lvl="1" indent="-571500"/>
            <a:r>
              <a:rPr lang="en-US" sz="3200" dirty="0">
                <a:latin typeface="Arial" charset="0"/>
              </a:rPr>
              <a:t>not deniable</a:t>
            </a:r>
          </a:p>
          <a:p>
            <a:pPr marL="571500" indent="-571500">
              <a:buFont typeface="Arial" charset="0"/>
              <a:buChar char="•"/>
            </a:pPr>
            <a:r>
              <a:rPr lang="en-US" sz="3200" dirty="0">
                <a:latin typeface="Arial" charset="0"/>
              </a:rPr>
              <a:t>Physical ID Card</a:t>
            </a:r>
          </a:p>
          <a:p>
            <a:pPr marL="1028700" lvl="1" indent="-571500"/>
            <a:r>
              <a:rPr lang="en-US" sz="3200" dirty="0" err="1">
                <a:latin typeface="Arial" charset="0"/>
              </a:rPr>
              <a:t>Counterfeitable</a:t>
            </a:r>
            <a:endParaRPr lang="en-US" sz="3200" dirty="0">
              <a:latin typeface="Arial" charset="0"/>
            </a:endParaRPr>
          </a:p>
          <a:p>
            <a:pPr marL="1028700" lvl="1" indent="-571500"/>
            <a:r>
              <a:rPr lang="en-US" sz="3200" dirty="0" smtClean="0">
                <a:latin typeface="Arial" charset="0"/>
              </a:rPr>
              <a:t>Revocation is logistically </a:t>
            </a:r>
            <a:r>
              <a:rPr lang="en-US" sz="3200" dirty="0">
                <a:latin typeface="Arial" charset="0"/>
              </a:rPr>
              <a:t>problematic </a:t>
            </a:r>
          </a:p>
          <a:p>
            <a:pPr marL="571500" indent="-571500">
              <a:buFont typeface="Arial" charset="0"/>
              <a:buChar char="•"/>
            </a:pPr>
            <a:endParaRPr lang="en-US" sz="32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382000" cy="13716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Anonymous </a:t>
            </a:r>
            <a:r>
              <a:rPr lang="en-US" dirty="0" smtClean="0">
                <a:ea typeface="+mj-ea"/>
                <a:cs typeface="+mj-cs"/>
              </a:rPr>
              <a:t>Credentials FAIL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25602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572000"/>
          </a:xfrm>
        </p:spPr>
        <p:txBody>
          <a:bodyPr rtlCol="0">
            <a:normAutofit fontScale="92500" lnSpcReduction="20000"/>
          </a:bodyPr>
          <a:lstStyle/>
          <a:p>
            <a:pPr marL="615950" lvl="1" indent="-57150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600" dirty="0">
                <a:ea typeface="+mn-ea"/>
              </a:rPr>
              <a:t>Present third party signed </a:t>
            </a:r>
            <a:r>
              <a:rPr lang="en-US" sz="3600" dirty="0" smtClean="0">
                <a:ea typeface="+mn-ea"/>
              </a:rPr>
              <a:t>messages anonymously  </a:t>
            </a:r>
          </a:p>
          <a:p>
            <a:pPr marL="615950" lvl="1" indent="-57150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600" dirty="0" smtClean="0">
                <a:ea typeface="+mn-ea"/>
              </a:rPr>
              <a:t>Impose </a:t>
            </a:r>
            <a:r>
              <a:rPr lang="en-US" sz="3600" dirty="0">
                <a:ea typeface="+mn-ea"/>
              </a:rPr>
              <a:t>a tax on transfer via</a:t>
            </a:r>
            <a:r>
              <a:rPr lang="en-US" sz="3600" dirty="0" smtClean="0">
                <a:ea typeface="+mn-ea"/>
              </a:rPr>
              <a:t>:</a:t>
            </a:r>
            <a:endParaRPr lang="en-US" sz="3500" dirty="0" smtClean="0">
              <a:ea typeface="+mn-ea"/>
            </a:endParaRPr>
          </a:p>
          <a:p>
            <a:pPr marL="1301750" lvl="2" indent="-57150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300" dirty="0" smtClean="0">
                <a:ea typeface="+mn-ea"/>
              </a:rPr>
              <a:t>All </a:t>
            </a:r>
            <a:r>
              <a:rPr lang="en-US" sz="3300" dirty="0">
                <a:ea typeface="+mn-ea"/>
              </a:rPr>
              <a:t>or nothing “non-transferability”</a:t>
            </a:r>
          </a:p>
          <a:p>
            <a:pPr marL="1301750" lvl="2" indent="-57150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300" dirty="0">
                <a:ea typeface="+mn-ea"/>
              </a:rPr>
              <a:t>PKI assured non-</a:t>
            </a:r>
            <a:r>
              <a:rPr lang="en-US" sz="3300" dirty="0" smtClean="0">
                <a:ea typeface="+mn-ea"/>
              </a:rPr>
              <a:t>transferability</a:t>
            </a:r>
          </a:p>
          <a:p>
            <a:pPr marL="615950" lvl="1" indent="-57150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900" dirty="0" smtClean="0">
                <a:ea typeface="+mn-ea"/>
              </a:rPr>
              <a:t>Real non-transferability implies cryptographic proof an encounter took place</a:t>
            </a:r>
          </a:p>
          <a:p>
            <a:pPr marL="615950" lvl="1" indent="-57150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500" dirty="0" smtClean="0">
                <a:ea typeface="+mn-ea"/>
              </a:rPr>
              <a:t>Does not work for notification</a:t>
            </a:r>
            <a:endParaRPr lang="en-US" sz="3500" dirty="0">
              <a:ea typeface="+mn-ea"/>
            </a:endParaRPr>
          </a:p>
          <a:p>
            <a:pPr fontAlgn="auto">
              <a:buFont typeface="Arial" pitchFamily="34" charset="0"/>
              <a:buNone/>
              <a:defRPr/>
            </a:pPr>
            <a:endParaRPr lang="en-US" sz="3600" dirty="0"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382000" cy="13716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OUR APPROACH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25602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572000"/>
          </a:xfrm>
        </p:spPr>
        <p:txBody>
          <a:bodyPr rtlCol="0">
            <a:normAutofit/>
          </a:bodyPr>
          <a:lstStyle/>
          <a:p>
            <a:pPr marL="615950" lvl="1" indent="-571500" fontAlgn="auto">
              <a:spcAft>
                <a:spcPts val="0"/>
              </a:spcAft>
              <a:buClr>
                <a:srgbClr val="D1282E"/>
              </a:buClr>
              <a:buFont typeface="Arial" pitchFamily="34" charset="0"/>
              <a:buChar char="•"/>
              <a:defRPr/>
            </a:pPr>
            <a:r>
              <a:rPr lang="en-US" sz="3400" dirty="0" smtClean="0">
                <a:solidFill>
                  <a:srgbClr val="000000"/>
                </a:solidFill>
                <a:ea typeface="+mn-ea"/>
              </a:rPr>
              <a:t>Sign STI Status + Photo</a:t>
            </a:r>
          </a:p>
          <a:p>
            <a:pPr marL="615950" lvl="1" indent="-571500" fontAlgn="auto">
              <a:spcAft>
                <a:spcPts val="0"/>
              </a:spcAft>
              <a:buClr>
                <a:srgbClr val="D1282E"/>
              </a:buClr>
              <a:buFont typeface="Arial" pitchFamily="34" charset="0"/>
              <a:buChar char="•"/>
              <a:defRPr/>
            </a:pPr>
            <a:r>
              <a:rPr lang="en-US" sz="3100" dirty="0" smtClean="0">
                <a:ea typeface="+mn-ea"/>
              </a:rPr>
              <a:t>Use clinics and testing labs as trusted authorities</a:t>
            </a:r>
          </a:p>
          <a:p>
            <a:pPr marL="1301750" lvl="2" indent="-571500" fontAlgn="auto">
              <a:spcAft>
                <a:spcPts val="0"/>
              </a:spcAft>
              <a:buClr>
                <a:srgbClr val="D1282E"/>
              </a:buClr>
              <a:buFont typeface="Arial" pitchFamily="34" charset="0"/>
              <a:buChar char="•"/>
              <a:defRPr/>
            </a:pPr>
            <a:r>
              <a:rPr lang="en-US" sz="2900" dirty="0" smtClean="0">
                <a:ea typeface="+mn-ea"/>
              </a:rPr>
              <a:t>Already exists and is trusted with sensitive data</a:t>
            </a:r>
          </a:p>
          <a:p>
            <a:pPr marL="1301750" lvl="2" indent="-571500" fontAlgn="auto">
              <a:spcAft>
                <a:spcPts val="0"/>
              </a:spcAft>
              <a:buClr>
                <a:srgbClr val="D1282E"/>
              </a:buClr>
              <a:buFont typeface="Arial" pitchFamily="34" charset="0"/>
              <a:buChar char="•"/>
              <a:defRPr/>
            </a:pPr>
            <a:r>
              <a:rPr lang="en-US" sz="3100" dirty="0" smtClean="0">
                <a:ea typeface="+mn-ea"/>
              </a:rPr>
              <a:t>Already regulated by HIPAA </a:t>
            </a:r>
          </a:p>
          <a:p>
            <a:pPr lvl="1" indent="-18288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600" dirty="0" smtClean="0">
                <a:ea typeface="+mn-ea"/>
              </a:rPr>
              <a:t>Use a deniable construction for showing  status and photo</a:t>
            </a:r>
            <a:endParaRPr lang="en-US" sz="3600" dirty="0">
              <a:ea typeface="+mn-ea"/>
            </a:endParaRPr>
          </a:p>
          <a:p>
            <a:pPr lvl="2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3100" dirty="0" smtClean="0">
              <a:ea typeface="+mn-e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Objects in this mockup may be prettier than they appear in the actual product </a:t>
            </a:r>
          </a:p>
          <a:p>
            <a:endParaRPr lang="en-US">
              <a:latin typeface="Arial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UI Mockup</a:t>
            </a:r>
            <a:endParaRPr lang="en-US" dirty="0">
              <a:ea typeface="+mj-ea"/>
              <a:cs typeface="+mj-cs"/>
            </a:endParaRPr>
          </a:p>
        </p:txBody>
      </p:sp>
      <p:pic>
        <p:nvPicPr>
          <p:cNvPr id="19459" name="Picture Placeholder 10" descr="demo_with_failure.pn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723" b="-15723"/>
          <a:stretch>
            <a:fillRect/>
          </a:stretch>
        </p:blipFill>
        <p:spPr>
          <a:xfrm>
            <a:off x="0" y="0"/>
            <a:ext cx="9001125" cy="4846638"/>
          </a:xfrm>
          <a:solidFill>
            <a:schemeClr val="bg1"/>
          </a:solidFill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4103" b="14103"/>
          <a:stretch>
            <a:fillRect/>
          </a:stretch>
        </p:blipFill>
        <p:spPr>
          <a:xfrm>
            <a:off x="0" y="0"/>
            <a:ext cx="9001125" cy="4846638"/>
          </a:xfrm>
        </p:spPr>
      </p:pic>
      <p:sp>
        <p:nvSpPr>
          <p:cNvPr id="32770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One foot down the rabbit hole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Cryptographic Background	</a:t>
            </a:r>
            <a:endParaRPr lang="en-US" dirty="0"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616825" cy="9906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Non interactive Zero Knowledge proofs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2048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>
                <a:latin typeface="Arial" charset="0"/>
              </a:rPr>
              <a:t>A proof of knowledge of values satisfying an equation that does not reveal those values:</a:t>
            </a:r>
          </a:p>
          <a:p>
            <a:endParaRPr lang="en-US" sz="3200">
              <a:latin typeface="Tw Cen MT" charset="0"/>
            </a:endParaRPr>
          </a:p>
          <a:p>
            <a:endParaRPr lang="en-US" sz="3200">
              <a:latin typeface="Tw Cen MT" charset="0"/>
            </a:endParaRPr>
          </a:p>
        </p:txBody>
      </p:sp>
      <p:pic>
        <p:nvPicPr>
          <p:cNvPr id="20483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10000"/>
            <a:ext cx="80772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7275513" cy="13716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Signatures with efficient protocols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3257550"/>
          </a:xfrm>
        </p:spPr>
        <p:txBody>
          <a:bodyPr rtlCol="0">
            <a:normAutofit/>
          </a:bodyPr>
          <a:lstStyle/>
          <a:p>
            <a:pPr fontAlgn="auto">
              <a:buFont typeface="Wingdings" charset="0"/>
              <a:buNone/>
              <a:defRPr/>
            </a:pPr>
            <a:r>
              <a:rPr lang="en-US" sz="3200" dirty="0" smtClean="0">
                <a:ea typeface="+mn-ea"/>
                <a:cs typeface="+mn-cs"/>
              </a:rPr>
              <a:t>Standard digital signature scheme with one additional feature:</a:t>
            </a:r>
            <a:endParaRPr lang="en-US" sz="3200" dirty="0">
              <a:ea typeface="+mn-ea"/>
              <a:cs typeface="+mn-cs"/>
            </a:endParaRPr>
          </a:p>
          <a:p>
            <a:pPr fontAlgn="auto">
              <a:buFont typeface="Arial" pitchFamily="34" charset="0"/>
              <a:buNone/>
              <a:defRPr/>
            </a:pPr>
            <a:r>
              <a:rPr lang="en-US" sz="3200" dirty="0" smtClean="0">
                <a:ea typeface="+mn-ea"/>
                <a:cs typeface="+mn-cs"/>
              </a:rPr>
              <a:t>Users can prove they have a signed message without revealing the signature </a:t>
            </a:r>
          </a:p>
          <a:p>
            <a:pPr fontAlgn="auto">
              <a:buFont typeface="Arial" pitchFamily="34" charset="0"/>
              <a:buNone/>
              <a:defRPr/>
            </a:pPr>
            <a:endParaRPr lang="en-US" sz="3200" dirty="0" smtClean="0">
              <a:ea typeface="+mn-ea"/>
              <a:cs typeface="+mn-cs"/>
            </a:endParaRPr>
          </a:p>
          <a:p>
            <a:pPr marL="342900" indent="-342900" fontAlgn="auto">
              <a:buFont typeface="Arial"/>
              <a:buChar char="•"/>
              <a:defRPr/>
            </a:pPr>
            <a:endParaRPr lang="en-US" sz="3200" dirty="0" smtClean="0">
              <a:ea typeface="+mn-ea"/>
              <a:cs typeface="+mn-cs"/>
            </a:endParaRPr>
          </a:p>
          <a:p>
            <a:pPr marL="342900" indent="-342900" fontAlgn="auto">
              <a:buFont typeface="Arial"/>
              <a:buChar char="•"/>
              <a:defRPr/>
            </a:pPr>
            <a:endParaRPr lang="en-US" sz="3200" dirty="0">
              <a:ea typeface="+mn-ea"/>
              <a:cs typeface="+mn-cs"/>
            </a:endParaRPr>
          </a:p>
        </p:txBody>
      </p:sp>
      <p:pic>
        <p:nvPicPr>
          <p:cNvPr id="21507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410200"/>
            <a:ext cx="7772400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7315200" cy="137160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A compelling case for privacy and security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3174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>
                <a:latin typeface="Arial" charset="0"/>
              </a:rPr>
              <a:t>STIs raise serious privacy concerns</a:t>
            </a:r>
          </a:p>
          <a:p>
            <a:pPr lvl="1"/>
            <a:r>
              <a:rPr lang="en-US" sz="3200" dirty="0">
                <a:latin typeface="Arial" charset="0"/>
              </a:rPr>
              <a:t>Something people actual use technology for </a:t>
            </a:r>
            <a:r>
              <a:rPr lang="en-US" sz="3200" dirty="0" smtClean="0">
                <a:latin typeface="Arial" charset="0"/>
              </a:rPr>
              <a:t>now</a:t>
            </a:r>
          </a:p>
          <a:p>
            <a:pPr lvl="1"/>
            <a:r>
              <a:rPr lang="en-US" sz="3200" dirty="0" smtClean="0">
                <a:latin typeface="Arial" charset="0"/>
              </a:rPr>
              <a:t>Something </a:t>
            </a:r>
            <a:r>
              <a:rPr lang="en-US" sz="3200" dirty="0">
                <a:latin typeface="Arial" charset="0"/>
              </a:rPr>
              <a:t>people will not share on Facebook </a:t>
            </a:r>
          </a:p>
          <a:p>
            <a:r>
              <a:rPr lang="en-US" sz="3200" dirty="0" smtClean="0">
                <a:latin typeface="Arial" charset="0"/>
              </a:rPr>
              <a:t>Strong </a:t>
            </a:r>
            <a:r>
              <a:rPr lang="en-US" sz="3200" dirty="0">
                <a:latin typeface="Arial" charset="0"/>
              </a:rPr>
              <a:t>incentives exist to cheat.</a:t>
            </a:r>
          </a:p>
          <a:p>
            <a:pPr lvl="1"/>
            <a:r>
              <a:rPr lang="en-US" sz="3200" dirty="0">
                <a:latin typeface="Arial" charset="0"/>
              </a:rPr>
              <a:t>Fake a negative test to get sex</a:t>
            </a:r>
          </a:p>
          <a:p>
            <a:pPr lvl="1"/>
            <a:r>
              <a:rPr lang="en-US" sz="3200" dirty="0">
                <a:latin typeface="Arial" charset="0"/>
              </a:rPr>
              <a:t>Fake a positive test to get revenge</a:t>
            </a:r>
          </a:p>
          <a:p>
            <a:endParaRPr lang="en-US" sz="32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5791200" cy="6858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Commitments </a:t>
            </a:r>
          </a:p>
        </p:txBody>
      </p:sp>
      <p:sp>
        <p:nvSpPr>
          <p:cNvPr id="22530" name="Content Placeholder 3"/>
          <p:cNvSpPr>
            <a:spLocks noGrp="1"/>
          </p:cNvSpPr>
          <p:nvPr>
            <p:ph sz="half" idx="1"/>
          </p:nvPr>
        </p:nvSpPr>
        <p:spPr>
          <a:xfrm>
            <a:off x="565150" y="1574800"/>
            <a:ext cx="4692650" cy="4525963"/>
          </a:xfrm>
        </p:spPr>
        <p:txBody>
          <a:bodyPr/>
          <a:lstStyle/>
          <a:p>
            <a:r>
              <a:rPr lang="en-US" sz="3200">
                <a:latin typeface="Arial" charset="0"/>
              </a:rPr>
              <a:t>Allow you to commit and later reveal a value</a:t>
            </a:r>
          </a:p>
          <a:p>
            <a:r>
              <a:rPr lang="en-US" sz="3200">
                <a:latin typeface="Arial" charset="0"/>
              </a:rPr>
              <a:t>Csetup: generates parameters</a:t>
            </a:r>
          </a:p>
          <a:p>
            <a:r>
              <a:rPr lang="en-US" sz="3200">
                <a:latin typeface="Arial" charset="0"/>
              </a:rPr>
              <a:t>Commit: commits to a value</a:t>
            </a:r>
          </a:p>
          <a:p>
            <a:r>
              <a:rPr lang="en-US" sz="3200">
                <a:latin typeface="Arial" charset="0"/>
              </a:rPr>
              <a:t>Decommit: reveal the value </a:t>
            </a:r>
          </a:p>
          <a:p>
            <a:endParaRPr lang="en-US" sz="3200">
              <a:latin typeface="Arial" charset="0"/>
            </a:endParaRPr>
          </a:p>
          <a:p>
            <a:endParaRPr lang="en-US" sz="3200">
              <a:latin typeface="Arial" charset="0"/>
            </a:endParaRPr>
          </a:p>
        </p:txBody>
      </p:sp>
      <p:pic>
        <p:nvPicPr>
          <p:cNvPr id="22531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0" r="22720"/>
          <a:stretch>
            <a:fillRect/>
          </a:stretch>
        </p:blipFill>
        <p:spPr>
          <a:xfrm>
            <a:off x="5410200" y="1143000"/>
            <a:ext cx="2987675" cy="4525963"/>
          </a:xfrm>
        </p:spPr>
      </p:pic>
      <p:pic>
        <p:nvPicPr>
          <p:cNvPr id="22532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172200"/>
            <a:ext cx="8048625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The technique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 rtlCol="0">
            <a:noAutofit/>
          </a:bodyPr>
          <a:lstStyle/>
          <a:p>
            <a:pPr fontAlgn="auto">
              <a:buFont typeface="Arial" pitchFamily="34" charset="0"/>
              <a:buNone/>
              <a:defRPr/>
            </a:pPr>
            <a:r>
              <a:rPr lang="en-US" sz="3200" dirty="0" smtClean="0">
                <a:ea typeface="+mn-ea"/>
                <a:cs typeface="+mn-cs"/>
              </a:rPr>
              <a:t>Alice wants to prove to Bob she has a negative STI test. They both have the app and are enrolled in the system </a:t>
            </a:r>
          </a:p>
          <a:p>
            <a:pPr fontAlgn="auto">
              <a:buFont typeface="Arial" pitchFamily="34" charset="0"/>
              <a:buNone/>
              <a:defRPr/>
            </a:pPr>
            <a:r>
              <a:rPr lang="en-US" sz="3200" dirty="0" smtClean="0">
                <a:ea typeface="+mn-ea"/>
                <a:cs typeface="+mn-cs"/>
              </a:rPr>
              <a:t>Alice gives Bob a </a:t>
            </a:r>
            <a:r>
              <a:rPr lang="en-US" sz="3200" dirty="0" err="1" smtClean="0">
                <a:ea typeface="+mn-ea"/>
                <a:cs typeface="+mn-cs"/>
              </a:rPr>
              <a:t>NIZKPoK</a:t>
            </a:r>
            <a:r>
              <a:rPr lang="en-US" sz="3200" dirty="0" smtClean="0">
                <a:ea typeface="+mn-ea"/>
                <a:cs typeface="+mn-cs"/>
              </a:rPr>
              <a:t> that either </a:t>
            </a:r>
          </a:p>
          <a:p>
            <a:pPr lvl="1" indent="-18288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 smtClean="0">
                <a:ea typeface="+mn-ea"/>
              </a:rPr>
              <a:t>She knows a number Bob committed to </a:t>
            </a:r>
          </a:p>
          <a:p>
            <a:pPr marL="366713" lvl="1" indent="0" fontAlgn="auto">
              <a:spcAft>
                <a:spcPts val="0"/>
              </a:spcAft>
              <a:buFont typeface="Wingdings 2" charset="0"/>
              <a:buNone/>
              <a:defRPr/>
            </a:pPr>
            <a:r>
              <a:rPr lang="en-US" sz="3200" b="1" dirty="0" smtClean="0">
                <a:ea typeface="+mn-ea"/>
              </a:rPr>
              <a:t>OR</a:t>
            </a:r>
          </a:p>
          <a:p>
            <a:pPr lvl="1" indent="-18288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 smtClean="0">
                <a:ea typeface="+mn-ea"/>
              </a:rPr>
              <a:t> She has a signature on her STI status and photo from the clinic.</a:t>
            </a:r>
            <a:endParaRPr lang="en-US" sz="3200" dirty="0">
              <a:ea typeface="+mn-e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>
                <a:latin typeface="Tw Cen MT" charset="0"/>
                <a:ea typeface="+mj-ea"/>
                <a:cs typeface="+mj-cs"/>
              </a:rPr>
              <a:t>Certify protocol</a:t>
            </a:r>
          </a:p>
        </p:txBody>
      </p:sp>
      <p:graphicFrame>
        <p:nvGraphicFramePr>
          <p:cNvPr id="3" name="Diagram 2"/>
          <p:cNvGraphicFramePr/>
          <p:nvPr/>
        </p:nvGraphicFramePr>
        <p:xfrm>
          <a:off x="-548623" y="1544915"/>
          <a:ext cx="4592346" cy="50161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4579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938" y="3414713"/>
            <a:ext cx="5610225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6934200" cy="13716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PROGRESS/ Future </a:t>
            </a:r>
            <a:r>
              <a:rPr lang="en-US" dirty="0">
                <a:ea typeface="+mj-ea"/>
                <a:cs typeface="+mj-cs"/>
              </a:rPr>
              <a:t>Work</a:t>
            </a:r>
          </a:p>
        </p:txBody>
      </p:sp>
      <p:sp>
        <p:nvSpPr>
          <p:cNvPr id="35842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457200" indent="-457200" fontAlgn="auto">
              <a:buFont typeface="Arial"/>
              <a:buChar char="•"/>
              <a:defRPr/>
            </a:pPr>
            <a:r>
              <a:rPr lang="en-US" sz="3200" dirty="0">
                <a:ea typeface="+mn-ea"/>
                <a:cs typeface="+mn-cs"/>
              </a:rPr>
              <a:t>Complete Application </a:t>
            </a:r>
            <a:endParaRPr lang="en-US" sz="3200" dirty="0" smtClean="0">
              <a:ea typeface="+mn-ea"/>
              <a:cs typeface="+mn-cs"/>
            </a:endParaRPr>
          </a:p>
          <a:p>
            <a:pPr marL="457200" indent="-457200" fontAlgn="auto">
              <a:buFont typeface="Arial"/>
              <a:buChar char="•"/>
              <a:defRPr/>
            </a:pPr>
            <a:r>
              <a:rPr lang="en-US" sz="3200" dirty="0" smtClean="0">
                <a:ea typeface="+mn-ea"/>
                <a:cs typeface="+mn-cs"/>
              </a:rPr>
              <a:t>Mark </a:t>
            </a:r>
            <a:r>
              <a:rPr lang="en-US" sz="3200" dirty="0">
                <a:ea typeface="+mn-ea"/>
                <a:cs typeface="+mn-cs"/>
              </a:rPr>
              <a:t>users as </a:t>
            </a:r>
            <a:r>
              <a:rPr lang="en-US" sz="3200" dirty="0" smtClean="0">
                <a:ea typeface="+mn-ea"/>
                <a:cs typeface="+mn-cs"/>
              </a:rPr>
              <a:t>exposed</a:t>
            </a:r>
          </a:p>
          <a:p>
            <a:pPr marL="457200" indent="-457200" fontAlgn="auto">
              <a:buFont typeface="Arial"/>
              <a:buChar char="•"/>
              <a:defRPr/>
            </a:pPr>
            <a:r>
              <a:rPr lang="en-US" sz="3200" dirty="0" smtClean="0">
                <a:ea typeface="+mn-ea"/>
                <a:cs typeface="+mn-cs"/>
              </a:rPr>
              <a:t>Propagating </a:t>
            </a:r>
            <a:r>
              <a:rPr lang="en-US" sz="3200" dirty="0">
                <a:ea typeface="+mn-ea"/>
                <a:cs typeface="+mn-cs"/>
              </a:rPr>
              <a:t>notifications </a:t>
            </a:r>
          </a:p>
          <a:p>
            <a:pPr marL="457200" indent="-457200" fontAlgn="auto">
              <a:buFont typeface="Arial"/>
              <a:buChar char="•"/>
              <a:defRPr/>
            </a:pPr>
            <a:r>
              <a:rPr lang="en-US" sz="3200" dirty="0">
                <a:ea typeface="+mn-ea"/>
                <a:cs typeface="+mn-cs"/>
              </a:rPr>
              <a:t>Compute exposure risk for users </a:t>
            </a:r>
          </a:p>
          <a:p>
            <a:pPr fontAlgn="auto">
              <a:buFont typeface="Arial" pitchFamily="34" charset="0"/>
              <a:buNone/>
              <a:defRPr/>
            </a:pPr>
            <a:endParaRPr lang="en-US" sz="3200" dirty="0"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lice_and_bob.png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94"/>
          <a:stretch/>
        </p:blipFill>
        <p:spPr>
          <a:xfrm>
            <a:off x="0" y="0"/>
            <a:ext cx="9001125" cy="5168900"/>
          </a:xfrm>
        </p:spPr>
      </p:pic>
      <p:sp>
        <p:nvSpPr>
          <p:cNvPr id="33794" name="Text Placeholder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Alt-text:Yet one more reason I'm barred from speaking at crypto conferences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Questions?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33796" name="TextBox 10"/>
          <p:cNvSpPr txBox="1">
            <a:spLocks noChangeArrowheads="1"/>
          </p:cNvSpPr>
          <p:nvPr/>
        </p:nvSpPr>
        <p:spPr bwMode="auto">
          <a:xfrm>
            <a:off x="-2046288" y="39370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800"/>
          </a:p>
        </p:txBody>
      </p:sp>
      <p:sp>
        <p:nvSpPr>
          <p:cNvPr id="33797" name="TextBox 12"/>
          <p:cNvSpPr txBox="1">
            <a:spLocks noChangeArrowheads="1"/>
          </p:cNvSpPr>
          <p:nvPr/>
        </p:nvSpPr>
        <p:spPr bwMode="auto">
          <a:xfrm>
            <a:off x="1281113" y="6400800"/>
            <a:ext cx="34432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Randal Monroe xkcd.com/177</a:t>
            </a:r>
          </a:p>
        </p:txBody>
      </p:sp>
      <p:pic>
        <p:nvPicPr>
          <p:cNvPr id="33798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30963"/>
            <a:ext cx="11176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STI Notification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953000"/>
          </a:xfrm>
        </p:spPr>
        <p:txBody>
          <a:bodyPr rtlCol="0">
            <a:normAutofit lnSpcReduction="10000"/>
          </a:bodyPr>
          <a:lstStyle/>
          <a:p>
            <a:pPr fontAlgn="auto">
              <a:buFont typeface="Arial" pitchFamily="34" charset="0"/>
              <a:buNone/>
              <a:defRPr/>
            </a:pPr>
            <a:r>
              <a:rPr lang="en-US" sz="3200" dirty="0">
                <a:ea typeface="+mn-ea"/>
                <a:cs typeface="+mn-cs"/>
              </a:rPr>
              <a:t>Traditionally done </a:t>
            </a:r>
          </a:p>
          <a:p>
            <a:pPr marL="1028700" lvl="1" indent="-57150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 smtClean="0">
                <a:ea typeface="+mn-ea"/>
              </a:rPr>
              <a:t>In person</a:t>
            </a:r>
            <a:r>
              <a:rPr lang="en-US" sz="3200" dirty="0">
                <a:ea typeface="+mn-ea"/>
              </a:rPr>
              <a:t>, by phone, or mail</a:t>
            </a:r>
          </a:p>
          <a:p>
            <a:pPr marL="1028700" lvl="1" indent="-57150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ea typeface="+mn-ea"/>
              </a:rPr>
              <a:t>By a public health investigator</a:t>
            </a:r>
          </a:p>
          <a:p>
            <a:pPr fontAlgn="auto">
              <a:buFont typeface="Arial" pitchFamily="34" charset="0"/>
              <a:buNone/>
              <a:defRPr/>
            </a:pPr>
            <a:r>
              <a:rPr lang="en-US" sz="3200" dirty="0">
                <a:ea typeface="+mn-ea"/>
                <a:cs typeface="+mn-cs"/>
              </a:rPr>
              <a:t>Impractical because of </a:t>
            </a:r>
          </a:p>
          <a:p>
            <a:pPr marL="1028700" lvl="1" indent="-57150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ea typeface="+mn-ea"/>
              </a:rPr>
              <a:t>Number of chlamydia and gonorrhea cases </a:t>
            </a:r>
          </a:p>
          <a:p>
            <a:pPr marL="1028700" lvl="1" indent="-57150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ea typeface="+mn-ea"/>
              </a:rPr>
              <a:t>Reporting </a:t>
            </a:r>
            <a:r>
              <a:rPr lang="en-US" sz="3200" dirty="0" smtClean="0">
                <a:ea typeface="+mn-ea"/>
              </a:rPr>
              <a:t>honesty</a:t>
            </a:r>
          </a:p>
          <a:p>
            <a:pPr marL="1028700" lvl="1" indent="-57150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 smtClean="0">
                <a:ea typeface="+mn-ea"/>
              </a:rPr>
              <a:t>Anonymous encounters arranged online</a:t>
            </a:r>
            <a:endParaRPr lang="en-US" sz="3200" dirty="0">
              <a:ea typeface="+mn-e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5791200" cy="8382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cap="small" dirty="0" err="1" smtClean="0">
                <a:ea typeface="+mj-ea"/>
                <a:cs typeface="+mj-cs"/>
              </a:rPr>
              <a:t>in</a:t>
            </a:r>
            <a:r>
              <a:rPr lang="en-US" dirty="0" err="1" smtClean="0">
                <a:ea typeface="+mj-ea"/>
                <a:cs typeface="+mj-cs"/>
              </a:rPr>
              <a:t>SPOT</a:t>
            </a:r>
            <a:endParaRPr lang="en-US" dirty="0">
              <a:ea typeface="+mj-ea"/>
              <a:cs typeface="+mj-cs"/>
            </a:endParaRPr>
          </a:p>
        </p:txBody>
      </p:sp>
      <p:pic>
        <p:nvPicPr>
          <p:cNvPr id="5122" name="Picture Placeholder 4" descr="stdcards.pdf"/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" t="14532" r="67860" b="1842"/>
          <a:stretch>
            <a:fillRect/>
          </a:stretch>
        </p:blipFill>
        <p:spPr>
          <a:xfrm>
            <a:off x="0" y="990600"/>
            <a:ext cx="6291263" cy="4846638"/>
          </a:xfrm>
        </p:spPr>
      </p:pic>
      <p:sp>
        <p:nvSpPr>
          <p:cNvPr id="5123" name="Text Placeholder 2"/>
          <p:cNvSpPr>
            <a:spLocks noGrp="1"/>
          </p:cNvSpPr>
          <p:nvPr>
            <p:ph type="body" sz="half" idx="4294967295"/>
          </p:nvPr>
        </p:nvSpPr>
        <p:spPr>
          <a:xfrm>
            <a:off x="0" y="6149975"/>
            <a:ext cx="7772400" cy="708025"/>
          </a:xfrm>
        </p:spPr>
        <p:txBody>
          <a:bodyPr/>
          <a:lstStyle/>
          <a:p>
            <a:pPr>
              <a:buFont typeface="Wingdings" charset="0"/>
              <a:buNone/>
            </a:pPr>
            <a:r>
              <a:rPr lang="en-US">
                <a:latin typeface="Arial" charset="0"/>
              </a:rPr>
              <a:t>The First Online STD Partner Notification System Using Electronic Postcards</a:t>
            </a:r>
          </a:p>
        </p:txBody>
      </p:sp>
      <p:sp>
        <p:nvSpPr>
          <p:cNvPr id="5124" name="TextBox 1"/>
          <p:cNvSpPr txBox="1">
            <a:spLocks noChangeArrowheads="1"/>
          </p:cNvSpPr>
          <p:nvPr/>
        </p:nvSpPr>
        <p:spPr bwMode="auto">
          <a:xfrm>
            <a:off x="8208963" y="30162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800"/>
          </a:p>
        </p:txBody>
      </p:sp>
      <p:sp>
        <p:nvSpPr>
          <p:cNvPr id="5125" name="TextBox 2"/>
          <p:cNvSpPr txBox="1">
            <a:spLocks noChangeArrowheads="1"/>
          </p:cNvSpPr>
          <p:nvPr/>
        </p:nvSpPr>
        <p:spPr bwMode="auto">
          <a:xfrm>
            <a:off x="6477000" y="1371600"/>
            <a:ext cx="2209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30k notifications </a:t>
            </a:r>
            <a:br>
              <a:rPr lang="en-US" sz="1800"/>
            </a:br>
            <a:r>
              <a:rPr lang="en-US" sz="1800"/>
              <a:t>sent between 2004 and 2008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5791200" cy="762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cap="none" dirty="0" err="1" smtClean="0">
                <a:ea typeface="+mj-ea"/>
                <a:cs typeface="+mj-cs"/>
              </a:rPr>
              <a:t>in</a:t>
            </a:r>
            <a:r>
              <a:rPr lang="en-US" dirty="0" err="1" smtClean="0">
                <a:ea typeface="+mj-ea"/>
                <a:cs typeface="+mj-cs"/>
              </a:rPr>
              <a:t>SPOT</a:t>
            </a:r>
            <a:r>
              <a:rPr lang="en-US" dirty="0" smtClean="0">
                <a:ea typeface="+mj-ea"/>
                <a:cs typeface="+mj-cs"/>
              </a:rPr>
              <a:t> </a:t>
            </a:r>
            <a:r>
              <a:rPr lang="en-US" dirty="0">
                <a:ea typeface="+mj-ea"/>
                <a:cs typeface="+mj-cs"/>
              </a:rPr>
              <a:t>Issues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81000" y="1219200"/>
            <a:ext cx="8153400" cy="5257800"/>
          </a:xfrm>
        </p:spPr>
        <p:txBody>
          <a:bodyPr rtlCol="0">
            <a:normAutofit fontScale="77500" lnSpcReduction="20000"/>
          </a:bodyPr>
          <a:lstStyle/>
          <a:p>
            <a:pPr fontAlgn="auto">
              <a:buFont typeface="Arial" pitchFamily="34" charset="0"/>
              <a:buNone/>
              <a:defRPr/>
            </a:pPr>
            <a:r>
              <a:rPr lang="en-US" sz="4600" dirty="0" smtClean="0">
                <a:ea typeface="+mn-ea"/>
                <a:cs typeface="+mn-cs"/>
              </a:rPr>
              <a:t>Privacy </a:t>
            </a:r>
          </a:p>
          <a:p>
            <a:pPr lvl="1" indent="-18288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300" dirty="0" smtClean="0">
                <a:ea typeface="+mn-ea"/>
              </a:rPr>
              <a:t>Sensitive information</a:t>
            </a:r>
          </a:p>
          <a:p>
            <a:pPr marL="1303337" lvl="2" indent="-57150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300" dirty="0" smtClean="0">
                <a:ea typeface="+mn-ea"/>
              </a:rPr>
              <a:t>Sexual Orientation </a:t>
            </a:r>
          </a:p>
          <a:p>
            <a:pPr marL="1303337" lvl="2" indent="-57150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300" dirty="0" smtClean="0">
                <a:ea typeface="+mn-ea"/>
              </a:rPr>
              <a:t>Sexual Partners </a:t>
            </a:r>
          </a:p>
          <a:p>
            <a:pPr marL="1303337" lvl="2" indent="-57150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300" dirty="0" smtClean="0">
                <a:ea typeface="+mn-ea"/>
              </a:rPr>
              <a:t>STI Status </a:t>
            </a:r>
          </a:p>
          <a:p>
            <a:pPr lvl="1" indent="-18288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300" dirty="0" smtClean="0">
                <a:ea typeface="+mn-ea"/>
              </a:rPr>
              <a:t>Disclosure risks</a:t>
            </a:r>
          </a:p>
          <a:p>
            <a:pPr marL="1303337" lvl="2" indent="-57150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300" dirty="0" err="1" smtClean="0">
                <a:ea typeface="+mn-ea"/>
              </a:rPr>
              <a:t>inSPOT’s</a:t>
            </a:r>
            <a:r>
              <a:rPr lang="en-US" sz="3300" dirty="0" smtClean="0">
                <a:ea typeface="+mn-ea"/>
              </a:rPr>
              <a:t> server compromise </a:t>
            </a:r>
          </a:p>
          <a:p>
            <a:pPr marL="1303337" lvl="2" indent="-57150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300" dirty="0" smtClean="0">
                <a:ea typeface="+mn-ea"/>
              </a:rPr>
              <a:t>Mail provider / account  compromise</a:t>
            </a:r>
          </a:p>
          <a:p>
            <a:pPr marL="1303337" lvl="2" indent="-57150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300" dirty="0" smtClean="0">
                <a:ea typeface="+mn-ea"/>
              </a:rPr>
              <a:t>Targeted Advertising</a:t>
            </a:r>
            <a:endParaRPr lang="en-US" sz="3600" dirty="0" smtClean="0">
              <a:ea typeface="+mn-ea"/>
            </a:endParaRPr>
          </a:p>
          <a:p>
            <a:pPr fontAlgn="auto">
              <a:buFont typeface="Arial" pitchFamily="34" charset="0"/>
              <a:buNone/>
              <a:defRPr/>
            </a:pPr>
            <a:r>
              <a:rPr lang="en-US" sz="4600" dirty="0" smtClean="0">
                <a:ea typeface="+mn-ea"/>
                <a:cs typeface="+mn-cs"/>
              </a:rPr>
              <a:t>Security</a:t>
            </a:r>
            <a:endParaRPr lang="en-US" sz="4500" dirty="0" smtClean="0">
              <a:ea typeface="+mn-ea"/>
              <a:cs typeface="+mn-cs"/>
            </a:endParaRPr>
          </a:p>
          <a:p>
            <a:pPr marL="1028700" lvl="1" indent="-57150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600" dirty="0" smtClean="0">
                <a:ea typeface="+mn-ea"/>
              </a:rPr>
              <a:t>Play a joke on a friend</a:t>
            </a:r>
          </a:p>
          <a:p>
            <a:pPr marL="1028700" lvl="1" indent="-57150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600" dirty="0" smtClean="0">
                <a:ea typeface="+mn-ea"/>
              </a:rPr>
              <a:t>Harass  former sexual partner</a:t>
            </a:r>
          </a:p>
          <a:p>
            <a:pPr marL="1028700" lvl="1" indent="-571500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3600" dirty="0">
              <a:ea typeface="+mn-e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STI </a:t>
            </a:r>
            <a:r>
              <a:rPr lang="en-US" dirty="0">
                <a:ea typeface="+mj-ea"/>
                <a:cs typeface="+mj-cs"/>
              </a:rPr>
              <a:t>Certification</a:t>
            </a:r>
          </a:p>
        </p:txBody>
      </p:sp>
      <p:sp>
        <p:nvSpPr>
          <p:cNvPr id="21506" name="Content Placeholder 7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fontAlgn="auto">
              <a:buFont typeface="Arial" pitchFamily="34" charset="0"/>
              <a:buNone/>
              <a:defRPr/>
            </a:pPr>
            <a:r>
              <a:rPr lang="en-US" sz="3900" dirty="0">
                <a:ea typeface="+mn-ea"/>
                <a:cs typeface="+mn-cs"/>
              </a:rPr>
              <a:t>Trust me </a:t>
            </a:r>
          </a:p>
          <a:p>
            <a:pPr marL="1143000" lvl="1" indent="-68580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500" dirty="0">
                <a:ea typeface="+mn-ea"/>
              </a:rPr>
              <a:t>Ask them </a:t>
            </a:r>
          </a:p>
          <a:p>
            <a:pPr marL="1143000" lvl="1" indent="-68580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500" dirty="0">
                <a:ea typeface="+mn-ea"/>
              </a:rPr>
              <a:t>Check profile on some  dating site </a:t>
            </a:r>
          </a:p>
          <a:p>
            <a:pPr fontAlgn="auto">
              <a:buFont typeface="Arial" pitchFamily="34" charset="0"/>
              <a:buNone/>
              <a:defRPr/>
            </a:pPr>
            <a:r>
              <a:rPr lang="en-US" sz="3600" dirty="0">
                <a:ea typeface="+mn-ea"/>
                <a:cs typeface="+mn-cs"/>
              </a:rPr>
              <a:t>Somewhat verified </a:t>
            </a:r>
          </a:p>
          <a:p>
            <a:pPr marL="1143000" lvl="1" indent="-68580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 err="1">
                <a:ea typeface="+mn-ea"/>
              </a:rPr>
              <a:t>qpid.me</a:t>
            </a:r>
            <a:r>
              <a:rPr lang="en-US" sz="3200" dirty="0">
                <a:ea typeface="+mn-ea"/>
              </a:rPr>
              <a:t> </a:t>
            </a:r>
          </a:p>
          <a:p>
            <a:pPr marL="1143000" lvl="1" indent="-68580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200" dirty="0">
                <a:ea typeface="+mn-ea"/>
              </a:rPr>
              <a:t>Bring test results with you</a:t>
            </a:r>
          </a:p>
          <a:p>
            <a:pPr fontAlgn="auto">
              <a:buFont typeface="Arial" pitchFamily="34" charset="0"/>
              <a:buNone/>
              <a:defRPr/>
            </a:pPr>
            <a:endParaRPr lang="en-US" sz="4800" dirty="0"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4"/>
          <p:cNvSpPr>
            <a:spLocks noGrp="1"/>
          </p:cNvSpPr>
          <p:nvPr>
            <p:ph type="title"/>
          </p:nvPr>
        </p:nvSpPr>
        <p:spPr>
          <a:xfrm>
            <a:off x="228600" y="152400"/>
            <a:ext cx="5791200" cy="13716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cap="none" dirty="0" err="1" smtClean="0">
                <a:ea typeface="+mj-ea"/>
                <a:cs typeface="+mj-cs"/>
              </a:rPr>
              <a:t>TruSTI</a:t>
            </a:r>
            <a:endParaRPr lang="en-US" cap="none" dirty="0">
              <a:ea typeface="+mj-ea"/>
              <a:cs typeface="+mj-cs"/>
            </a:endParaRPr>
          </a:p>
        </p:txBody>
      </p:sp>
      <p:sp>
        <p:nvSpPr>
          <p:cNvPr id="10242" name="Content Placeholder 5"/>
          <p:cNvSpPr>
            <a:spLocks noGrp="1"/>
          </p:cNvSpPr>
          <p:nvPr>
            <p:ph sz="half" idx="1"/>
          </p:nvPr>
        </p:nvSpPr>
        <p:spPr>
          <a:xfrm>
            <a:off x="228600" y="1524000"/>
            <a:ext cx="3657600" cy="4800600"/>
          </a:xfrm>
        </p:spPr>
        <p:txBody>
          <a:bodyPr/>
          <a:lstStyle/>
          <a:p>
            <a:pPr>
              <a:buFont typeface="Wingdings" charset="0"/>
              <a:buNone/>
            </a:pPr>
            <a:r>
              <a:rPr lang="en-US" dirty="0">
                <a:latin typeface="Arial" charset="0"/>
              </a:rPr>
              <a:t>A protocol for </a:t>
            </a:r>
            <a:r>
              <a:rPr lang="en-US" dirty="0" smtClean="0">
                <a:latin typeface="Arial" charset="0"/>
              </a:rPr>
              <a:t>STI </a:t>
            </a:r>
            <a:r>
              <a:rPr lang="en-US" dirty="0">
                <a:latin typeface="Arial" charset="0"/>
              </a:rPr>
              <a:t>status certification and exposure notification </a:t>
            </a:r>
            <a:r>
              <a:rPr lang="en-US" dirty="0" smtClean="0">
                <a:latin typeface="Arial" charset="0"/>
              </a:rPr>
              <a:t>using mobile </a:t>
            </a:r>
            <a:r>
              <a:rPr lang="en-US" dirty="0">
                <a:latin typeface="Arial" charset="0"/>
              </a:rPr>
              <a:t>devices</a:t>
            </a:r>
          </a:p>
        </p:txBody>
      </p:sp>
      <p:grpSp>
        <p:nvGrpSpPr>
          <p:cNvPr id="10243" name="Group 3"/>
          <p:cNvGrpSpPr>
            <a:grpSpLocks/>
          </p:cNvGrpSpPr>
          <p:nvPr/>
        </p:nvGrpSpPr>
        <p:grpSpPr bwMode="auto">
          <a:xfrm>
            <a:off x="3810000" y="609600"/>
            <a:ext cx="4975225" cy="5873750"/>
            <a:chOff x="3810000" y="609600"/>
            <a:chExt cx="4975212" cy="5874435"/>
          </a:xfrm>
        </p:grpSpPr>
        <p:pic>
          <p:nvPicPr>
            <p:cNvPr id="10244" name="Content Placeholder 7" descr="usagediagram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76" t="24345" r="-806" b="51079"/>
            <a:stretch>
              <a:fillRect/>
            </a:stretch>
          </p:blipFill>
          <p:spPr bwMode="auto">
            <a:xfrm>
              <a:off x="3810000" y="2057400"/>
              <a:ext cx="4975212" cy="14548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5" name="Content Placeholder 7" descr="usagediagram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57" r="-525" b="75424"/>
            <a:stretch>
              <a:fillRect/>
            </a:stretch>
          </p:blipFill>
          <p:spPr bwMode="auto">
            <a:xfrm>
              <a:off x="3810000" y="609600"/>
              <a:ext cx="4975212" cy="14548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6" name="Content Placeholder 7" descr="usagediagram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05" t="49045" r="-575" b="26379"/>
            <a:stretch>
              <a:fillRect/>
            </a:stretch>
          </p:blipFill>
          <p:spPr bwMode="auto">
            <a:xfrm>
              <a:off x="3810000" y="3505200"/>
              <a:ext cx="4975212" cy="14548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7" name="Content Placeholder 7" descr="usagediagram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91" t="74828" r="-691" b="597"/>
            <a:stretch>
              <a:fillRect/>
            </a:stretch>
          </p:blipFill>
          <p:spPr bwMode="auto">
            <a:xfrm>
              <a:off x="3810000" y="5029200"/>
              <a:ext cx="4975212" cy="14548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Content Placeholder 7" descr="usagediagram.pdf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22" t="793" r="572" b="75449"/>
          <a:stretch>
            <a:fillRect/>
          </a:stretch>
        </p:blipFill>
        <p:spPr>
          <a:xfrm>
            <a:off x="-192088" y="2219325"/>
            <a:ext cx="9259888" cy="2560638"/>
          </a:xfr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Content Placeholder 7" descr="usagediagram.pdf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6" t="24971" r="748" b="51270"/>
          <a:stretch>
            <a:fillRect/>
          </a:stretch>
        </p:blipFill>
        <p:spPr>
          <a:xfrm>
            <a:off x="-192088" y="2219325"/>
            <a:ext cx="9259888" cy="2560638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Custom 1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3046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Essential.thmx</Template>
  <TotalTime>15396</TotalTime>
  <Words>598</Words>
  <Application>Microsoft Macintosh PowerPoint</Application>
  <PresentationFormat>On-screen Show (4:3)</PresentationFormat>
  <Paragraphs>111</Paragraphs>
  <Slides>24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Essential</vt:lpstr>
      <vt:lpstr>Vis-à-vis Cryptography : Private and Trustworthy In-Person Certifications</vt:lpstr>
      <vt:lpstr>A compelling case for privacy and security</vt:lpstr>
      <vt:lpstr>STI Notification</vt:lpstr>
      <vt:lpstr>inSPOT</vt:lpstr>
      <vt:lpstr>inSPOT Issues</vt:lpstr>
      <vt:lpstr>STI Certification</vt:lpstr>
      <vt:lpstr>TruSTI</vt:lpstr>
      <vt:lpstr>PowerPoint Presentation</vt:lpstr>
      <vt:lpstr>PowerPoint Presentation</vt:lpstr>
      <vt:lpstr>PowerPoint Presentation</vt:lpstr>
      <vt:lpstr>PowerPoint Presentation</vt:lpstr>
      <vt:lpstr>Security Goals</vt:lpstr>
      <vt:lpstr>Standard Approaches Fail</vt:lpstr>
      <vt:lpstr>Anonymous Credentials FAIL</vt:lpstr>
      <vt:lpstr>OUR APPROACH</vt:lpstr>
      <vt:lpstr>UI Mockup</vt:lpstr>
      <vt:lpstr>Cryptographic Background </vt:lpstr>
      <vt:lpstr>Non interactive Zero Knowledge proofs</vt:lpstr>
      <vt:lpstr>Signatures with efficient protocols</vt:lpstr>
      <vt:lpstr>Commitments </vt:lpstr>
      <vt:lpstr>The technique</vt:lpstr>
      <vt:lpstr>Certify protocol</vt:lpstr>
      <vt:lpstr>PROGRESS/ Future Work</vt:lpstr>
      <vt:lpstr>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Site Visit 2010</dc:title>
  <dc:creator>carl</dc:creator>
  <cp:lastModifiedBy>Ian Miers</cp:lastModifiedBy>
  <cp:revision>111</cp:revision>
  <dcterms:created xsi:type="dcterms:W3CDTF">2010-09-13T22:45:22Z</dcterms:created>
  <dcterms:modified xsi:type="dcterms:W3CDTF">2012-09-11T15:16:50Z</dcterms:modified>
</cp:coreProperties>
</file>