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478" r:id="rId3"/>
    <p:sldId id="482" r:id="rId4"/>
    <p:sldId id="484" r:id="rId5"/>
    <p:sldId id="48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5FBD"/>
    <a:srgbClr val="A2D60C"/>
    <a:srgbClr val="7BD61A"/>
    <a:srgbClr val="1C75BC"/>
    <a:srgbClr val="DA1C47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5356" autoAdjust="0"/>
  </p:normalViewPr>
  <p:slideViewPr>
    <p:cSldViewPr snapToGrid="0" snapToObjects="1">
      <p:cViewPr varScale="1">
        <p:scale>
          <a:sx n="64" d="100"/>
          <a:sy n="64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63A4F3E-766A-DA42-9587-0D8D4572D94B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32A5950-F53A-F248-B03E-512CD3287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2600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Enterprise-</a:t>
            </a:r>
            <a:r>
              <a:rPr lang="en-US" sz="1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charset="0"/>
                <a:cs typeface="MS PGothic" charset="0"/>
              </a:rPr>
              <a:t>grade Data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sz="1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charset="0"/>
                <a:cs typeface="MS PGothic" charset="0"/>
              </a:rPr>
              <a:t>Management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MS PGothic" charset="0"/>
              <a:cs typeface="MS PGothic" charset="0"/>
            </a:endParaRP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Fault-tolerance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Primary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Deduplication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MS PGothic" charset="0"/>
              <a:cs typeface="MS PGothic" charset="0"/>
            </a:endParaRP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Automated </a:t>
            </a: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charset="0"/>
                <a:cs typeface="MS PGothic" charset="0"/>
              </a:rPr>
              <a:t>St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orage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 </a:t>
            </a: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charset="0"/>
                <a:cs typeface="MS PGothic" charset="0"/>
              </a:rPr>
              <a:t>T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iering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MS PGothic" charset="0"/>
              <a:cs typeface="MS PGothic" charset="0"/>
            </a:endParaRP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Writeable Snapshots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MS PGothic" charset="0"/>
                <a:cs typeface="MS PGothic" charset="0"/>
              </a:rPr>
              <a:t>Disaster Recovery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MS PGothic" charset="0"/>
                <a:cs typeface="MS PGothic" charset="0"/>
              </a:rPr>
              <a:t>Backups…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3157C-44E3-5B4E-8557-928B0FAB14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42439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73438" y="6627813"/>
            <a:ext cx="2552700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82303A3-849D-DE47-B4A8-57612F126315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E13DACF-88DE-844B-9432-5DFA1AD55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73438" y="6627813"/>
            <a:ext cx="2552700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E7EA132-DBB9-4444-9E95-F54234F4CE3C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BF1EAFB0-F0FC-D042-8C4D-DF8763D44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73438" y="6627813"/>
            <a:ext cx="2552700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62A4BAF-E4D3-7147-8DD4-0631C16883B5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A5A87C3-45AF-864B-BF24-A98BFD5BC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st pap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" y="855663"/>
            <a:ext cx="9017000" cy="596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ta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31913"/>
            <a:ext cx="8445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106363" y="1473200"/>
            <a:ext cx="1131887" cy="4762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chemeClr val="bg1"/>
                </a:solidFill>
                <a:latin typeface="Calibri" charset="0"/>
              </a:rPr>
              <a:t>0</a:t>
            </a:r>
            <a:fld id="{21BD8E89-532F-F54E-8F65-550BDDF16393}" type="slidenum">
              <a:rPr lang="en-US" sz="2500">
                <a:solidFill>
                  <a:schemeClr val="bg1"/>
                </a:solidFill>
                <a:latin typeface="Calibri" charset="0"/>
              </a:rPr>
              <a:pPr/>
              <a:t>‹#›</a:t>
            </a:fld>
            <a:endParaRPr lang="en-US" sz="25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351213" y="6589713"/>
            <a:ext cx="2551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A6A6A6"/>
                </a:solidFill>
                <a:latin typeface="Calibri" charset="0"/>
              </a:rPr>
              <a:t>NUTANIX INC. – CONFIDENTIAL AND PROPRIETARY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002" y="2295658"/>
            <a:ext cx="7749426" cy="4181334"/>
          </a:xfrm>
          <a:prstGeom prst="rect">
            <a:avLst/>
          </a:prstGeom>
        </p:spPr>
        <p:txBody>
          <a:bodyPr/>
          <a:lstStyle>
            <a:lvl1pPr marL="230188" indent="-230188">
              <a:spcBef>
                <a:spcPts val="0"/>
              </a:spcBef>
              <a:buSzPct val="100000"/>
              <a:buFontTx/>
              <a:buBlip>
                <a:blip r:embed="rId4"/>
              </a:buBlip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PGothic" charset="0"/>
                <a:cs typeface="MS PGothic" charset="0"/>
              </a:defRPr>
            </a:lvl1pPr>
            <a:lvl2pPr marL="688975" indent="-231775">
              <a:buSzPct val="100000"/>
              <a:buFontTx/>
              <a:buBlip>
                <a:blip r:embed="rId5"/>
              </a:buBlip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PGothic" charset="0"/>
                <a:cs typeface="MS PGothic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0050" y="1438774"/>
            <a:ext cx="7743378" cy="7111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000" kern="1200" dirty="0">
                <a:solidFill>
                  <a:srgbClr val="1C75BC"/>
                </a:solidFill>
                <a:latin typeface="+mj-lt"/>
                <a:ea typeface="MS PGothic" charset="0"/>
                <a:cs typeface="MS P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65113" y="2949575"/>
            <a:ext cx="6972301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6863" y="887413"/>
            <a:ext cx="7577137" cy="3365500"/>
          </a:xfrm>
          <a:prstGeom prst="rect">
            <a:avLst/>
          </a:prstGeom>
          <a:effectLst>
            <a:outerShdw blurRad="50800" dist="76200" dir="2700000" algn="tl" rotWithShape="0">
              <a:srgbClr val="000000">
                <a:alpha val="11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2589" y="4064992"/>
            <a:ext cx="5204483" cy="1362075"/>
          </a:xfrm>
          <a:prstGeom prst="rect">
            <a:avLst/>
          </a:prstGeom>
        </p:spPr>
        <p:txBody>
          <a:bodyPr anchor="t"/>
          <a:lstStyle>
            <a:lvl1pPr marL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392589" y="2564805"/>
            <a:ext cx="5204483" cy="1500187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5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373438" y="6627813"/>
            <a:ext cx="2552700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F760FA-6DDB-774A-AA6F-E027B8316340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C7BC2A-9842-2B4F-9FCE-8B56BD2CF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73438" y="6627813"/>
            <a:ext cx="2552700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184E61C-48CF-1046-B7A6-17E34CAB8872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22D187E-D04F-444A-BF88-14BB4E6A9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73438" y="6627813"/>
            <a:ext cx="2552700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F5B832F-87F9-2C4A-9263-BA97BDE4B9DE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8F1EE81-464D-1147-82DA-7D099A3AC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73438" y="6627813"/>
            <a:ext cx="2552700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D48EB62-C4A3-3A40-B3A0-2663B5A2417A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D43ECFF-0B02-4C4D-9A39-65EAF925E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73438" y="6627813"/>
            <a:ext cx="2552700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870E995-2358-D842-A716-CC0F61236B8A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892BFBC-7B48-4840-B6E0-13C9DB0BE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73438" y="6627813"/>
            <a:ext cx="2552700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8F97EE6-AD8F-6B4D-B9B7-92E6CA8D4769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27A463F-4429-5342-B206-3A6D6810F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73438" y="6627813"/>
            <a:ext cx="2552700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9C419A5-DE14-6E4A-BB13-8A872FA11BBD}" type="datetime1">
              <a:rPr lang="en-US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C438BD8-7156-F249-B48A-9CBE9CDC3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NEW perf back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eade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N  logo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16863" y="138113"/>
            <a:ext cx="917575" cy="5746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029" name="Picture 3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92088" y="207963"/>
            <a:ext cx="2212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3.mov"/><Relationship Id="rId5" Type="http://schemas.openxmlformats.org/officeDocument/2006/relationships/image" Target="../media/image12.png"/><Relationship Id="rId4" Type="http://schemas.microsoft.com/office/2007/relationships/media" Target="../media/media3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9338" y="1868488"/>
            <a:ext cx="1784350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spc="9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4" descr="cover N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2"/>
          <p:cNvSpPr>
            <a:spLocks noGrp="1"/>
          </p:cNvSpPr>
          <p:nvPr>
            <p:ph type="title"/>
          </p:nvPr>
        </p:nvSpPr>
        <p:spPr bwMode="auto">
          <a:xfrm>
            <a:off x="3393763" y="1106323"/>
            <a:ext cx="5276752" cy="137903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i="1" dirty="0" err="1" smtClean="0">
                <a:solidFill>
                  <a:schemeClr val="bg1"/>
                </a:solidFill>
              </a:rPr>
              <a:t>Nutanix</a:t>
            </a:r>
            <a:r>
              <a:rPr lang="en-US" sz="2800" b="1" i="1" dirty="0" smtClean="0">
                <a:solidFill>
                  <a:schemeClr val="bg1"/>
                </a:solidFill>
              </a:rPr>
              <a:t>: bringing compute and storage together</a:t>
            </a:r>
            <a:r>
              <a:rPr lang="en-US" sz="3200" b="1" i="1" dirty="0" smtClean="0">
                <a:solidFill>
                  <a:schemeClr val="bg1"/>
                </a:solidFill>
              </a:rPr>
              <a:t/>
            </a:r>
            <a:br>
              <a:rPr lang="en-US" sz="3200" b="1" i="1" dirty="0" smtClean="0">
                <a:solidFill>
                  <a:schemeClr val="bg1"/>
                </a:solidFill>
              </a:rPr>
            </a:br>
            <a:r>
              <a:rPr lang="en-US" sz="3200" b="1" i="1" dirty="0" smtClean="0">
                <a:solidFill>
                  <a:schemeClr val="bg1"/>
                </a:solidFill>
              </a:rPr>
              <a:t/>
            </a:r>
            <a:br>
              <a:rPr lang="en-US" sz="3200" b="1" i="1" dirty="0" smtClean="0">
                <a:solidFill>
                  <a:schemeClr val="bg1"/>
                </a:solidFill>
              </a:rPr>
            </a:br>
            <a:r>
              <a:rPr lang="en-US" sz="2000" b="1" i="1" dirty="0" err="1" smtClean="0">
                <a:solidFill>
                  <a:schemeClr val="bg1"/>
                </a:solidFill>
              </a:rPr>
              <a:t>Mohit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Aron</a:t>
            </a:r>
            <a:r>
              <a:rPr lang="en-US" sz="2000" b="1" i="1" dirty="0" smtClean="0">
                <a:solidFill>
                  <a:schemeClr val="bg1"/>
                </a:solidFill>
              </a:rPr>
              <a:t>, Co-founder &amp; CTO</a:t>
            </a:r>
            <a:br>
              <a:rPr lang="en-US" sz="2000" b="1" i="1" dirty="0" smtClean="0">
                <a:solidFill>
                  <a:schemeClr val="bg1"/>
                </a:solidFill>
              </a:rPr>
            </a:br>
            <a:endParaRPr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        “It is faster to fetch data from across the network than locally”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quote from 1990s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54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 single SSD can deliver more than 10 </a:t>
            </a:r>
            <a:r>
              <a:rPr lang="en-US" dirty="0" err="1" smtClean="0"/>
              <a:t>Gbps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Simple RAID configurations can deliver phenomenal bandwidths</a:t>
            </a:r>
          </a:p>
          <a:p>
            <a:endParaRPr lang="en-US" dirty="0"/>
          </a:p>
          <a:p>
            <a:r>
              <a:rPr lang="en-US" dirty="0" smtClean="0"/>
              <a:t>End result: network speeds now lag behind disk speeds</a:t>
            </a:r>
          </a:p>
          <a:p>
            <a:pPr lvl="1"/>
            <a:r>
              <a:rPr lang="en-US" dirty="0" smtClean="0"/>
              <a:t>Either use non-commodity expensive networking</a:t>
            </a:r>
          </a:p>
          <a:p>
            <a:pPr lvl="1"/>
            <a:r>
              <a:rPr lang="en-US" dirty="0" smtClean="0"/>
              <a:t>Or migrate storage closer to applications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7"/>
          <p:cNvSpPr txBox="1">
            <a:spLocks/>
          </p:cNvSpPr>
          <p:nvPr/>
        </p:nvSpPr>
        <p:spPr bwMode="auto">
          <a:xfrm>
            <a:off x="814002" y="1438774"/>
            <a:ext cx="7742237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1C75BC"/>
                </a:solidFill>
                <a:latin typeface="+mj-lt"/>
                <a:ea typeface="MS PGothic" charset="0"/>
                <a:cs typeface="MS PGothic" charset="0"/>
              </a:rPr>
              <a:t>Change in hardware trends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75BC"/>
                </a:solidFill>
                <a:effectLst/>
                <a:uLnTx/>
                <a:uFillTx/>
                <a:latin typeface="+mj-lt"/>
                <a:ea typeface="MS PGothic" charset="0"/>
                <a:cs typeface="MS PGothic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75BC"/>
                </a:solidFill>
                <a:effectLst/>
                <a:uLnTx/>
                <a:uFillTx/>
                <a:latin typeface="+mj-lt"/>
                <a:ea typeface="MS PGothic" charset="0"/>
                <a:cs typeface="MS PGothic" charset="0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C75BC"/>
              </a:solidFill>
              <a:effectLst/>
              <a:uLnTx/>
              <a:uFillTx/>
              <a:latin typeface="+mj-lt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4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Appliance consisting of cluster of high-end commodity nodes</a:t>
            </a:r>
          </a:p>
          <a:p>
            <a:pPr lvl="1"/>
            <a:r>
              <a:rPr lang="en-US" dirty="0" smtClean="0"/>
              <a:t>Distributed, incrementally scalable</a:t>
            </a:r>
          </a:p>
          <a:p>
            <a:endParaRPr lang="en-US" dirty="0"/>
          </a:p>
          <a:p>
            <a:r>
              <a:rPr lang="en-US" dirty="0" smtClean="0"/>
              <a:t>Storage lives inside the same nodes that run applications</a:t>
            </a:r>
          </a:p>
          <a:p>
            <a:pPr lvl="1"/>
            <a:r>
              <a:rPr lang="en-US" dirty="0" smtClean="0"/>
              <a:t>No need for centralized storage (SAN or NAS)</a:t>
            </a:r>
          </a:p>
          <a:p>
            <a:pPr lvl="1"/>
            <a:endParaRPr lang="en-US" dirty="0"/>
          </a:p>
          <a:p>
            <a:r>
              <a:rPr lang="en-US" dirty="0" smtClean="0"/>
              <a:t>Virtualization provides separation</a:t>
            </a:r>
          </a:p>
          <a:p>
            <a:pPr lvl="1"/>
            <a:r>
              <a:rPr lang="en-US" dirty="0" smtClean="0"/>
              <a:t>Applications and storage software run inside VMs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7"/>
          <p:cNvSpPr txBox="1">
            <a:spLocks/>
          </p:cNvSpPr>
          <p:nvPr/>
        </p:nvSpPr>
        <p:spPr bwMode="auto">
          <a:xfrm>
            <a:off x="814002" y="1438774"/>
            <a:ext cx="7742237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noProof="0" dirty="0" smtClean="0">
                <a:solidFill>
                  <a:srgbClr val="1C75BC"/>
                </a:solidFill>
                <a:latin typeface="+mj-lt"/>
                <a:ea typeface="MS PGothic" charset="0"/>
                <a:cs typeface="MS PGothic" charset="0"/>
              </a:rPr>
              <a:t>The </a:t>
            </a:r>
            <a:r>
              <a:rPr lang="en-US" sz="3000" noProof="0" dirty="0" err="1" smtClean="0">
                <a:solidFill>
                  <a:srgbClr val="1C75BC"/>
                </a:solidFill>
                <a:latin typeface="+mj-lt"/>
                <a:ea typeface="MS PGothic" charset="0"/>
                <a:cs typeface="MS PGothic" charset="0"/>
              </a:rPr>
              <a:t>Nutanix</a:t>
            </a:r>
            <a:r>
              <a:rPr lang="en-US" sz="3000" noProof="0" dirty="0" smtClean="0">
                <a:solidFill>
                  <a:srgbClr val="1C75BC"/>
                </a:solidFill>
                <a:latin typeface="+mj-lt"/>
                <a:ea typeface="MS PGothic" charset="0"/>
                <a:cs typeface="MS PGothic" charset="0"/>
              </a:rPr>
              <a:t> solution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75BC"/>
                </a:solidFill>
                <a:effectLst/>
                <a:uLnTx/>
                <a:uFillTx/>
                <a:latin typeface="+mj-lt"/>
                <a:ea typeface="MS PGothic" charset="0"/>
                <a:cs typeface="MS PGothic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75BC"/>
                </a:solidFill>
                <a:effectLst/>
                <a:uLnTx/>
                <a:uFillTx/>
                <a:latin typeface="+mj-lt"/>
                <a:ea typeface="MS PGothic" charset="0"/>
                <a:cs typeface="MS PGothic" charset="0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C75BC"/>
              </a:solidFill>
              <a:effectLst/>
              <a:uLnTx/>
              <a:uFillTx/>
              <a:latin typeface="+mj-lt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4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nimation4b.mov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mc="http://schemas.openxmlformats.org/markup-compatibility/2006" xmlns:mv="urn:schemas-microsoft-com:mac:vml"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725" y="2295525"/>
            <a:ext cx="7680325" cy="4181475"/>
          </a:xfrm>
        </p:spPr>
      </p:pic>
      <p:sp>
        <p:nvSpPr>
          <p:cNvPr id="20482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Triggering Consolidation 2.0</a:t>
            </a:r>
            <a:br>
              <a:rPr lang="en-US" dirty="0" smtClean="0"/>
            </a:br>
            <a:r>
              <a:rPr lang="en-US" sz="2000" i="1" dirty="0" smtClean="0"/>
              <a:t>Converging Application Servers and Storage Servers</a:t>
            </a:r>
            <a:endParaRPr sz="2400" i="1" dirty="0" smtClean="0"/>
          </a:p>
        </p:txBody>
      </p:sp>
      <p:grpSp>
        <p:nvGrpSpPr>
          <p:cNvPr id="2" name="Group 9"/>
          <p:cNvGrpSpPr/>
          <p:nvPr/>
        </p:nvGrpSpPr>
        <p:grpSpPr>
          <a:xfrm>
            <a:off x="1728088" y="2289674"/>
            <a:ext cx="6069712" cy="4149057"/>
            <a:chOff x="1728088" y="2289674"/>
            <a:chExt cx="6069712" cy="4149057"/>
          </a:xfrm>
        </p:grpSpPr>
        <p:sp>
          <p:nvSpPr>
            <p:cNvPr id="4" name="TextBox 3"/>
            <p:cNvSpPr txBox="1"/>
            <p:nvPr/>
          </p:nvSpPr>
          <p:spPr>
            <a:xfrm>
              <a:off x="1728088" y="5515401"/>
              <a:ext cx="6069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charset="2"/>
                <a:buChar char="§"/>
              </a:pPr>
              <a:r>
                <a:rPr lang="en-US" dirty="0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It’s not storage rather a </a:t>
              </a:r>
              <a:r>
                <a:rPr lang="en-US" b="1" dirty="0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virtualization</a:t>
              </a:r>
              <a:r>
                <a:rPr lang="en-US" dirty="0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 appliance </a:t>
              </a:r>
            </a:p>
            <a:p>
              <a:pPr marL="342900" indent="-342900">
                <a:buFont typeface="Wingdings" charset="2"/>
                <a:buChar char="§"/>
              </a:pPr>
              <a:r>
                <a:rPr lang="en-US" dirty="0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Think </a:t>
              </a:r>
              <a:r>
                <a:rPr lang="en-US" b="1" dirty="0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server-attached </a:t>
              </a:r>
              <a:r>
                <a:rPr lang="en-US" dirty="0" err="1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FusionIO+Seagate</a:t>
              </a:r>
              <a:r>
                <a:rPr lang="en-US" dirty="0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 storage delivering a </a:t>
              </a:r>
              <a:r>
                <a:rPr lang="en-US" b="1" dirty="0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true</a:t>
              </a:r>
              <a:r>
                <a:rPr lang="en-US" dirty="0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 NetApp experience for </a:t>
              </a:r>
              <a:r>
                <a:rPr lang="en-US" b="1" dirty="0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local </a:t>
              </a:r>
              <a:r>
                <a:rPr lang="en-US" dirty="0" smtClean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rPr>
                <a:t>VMs</a:t>
              </a:r>
              <a:endParaRPr lang="en-US" dirty="0">
                <a:solidFill>
                  <a:srgbClr val="1C75BC"/>
                </a:solidFill>
                <a:latin typeface="+mj-lt"/>
                <a:ea typeface="MS PGothic" charset="0"/>
                <a:cs typeface="MS PGothic" charset="0"/>
              </a:endParaRPr>
            </a:p>
          </p:txBody>
        </p:sp>
        <p:sp>
          <p:nvSpPr>
            <p:cNvPr id="7" name="Title 2"/>
            <p:cNvSpPr txBox="1">
              <a:spLocks/>
            </p:cNvSpPr>
            <p:nvPr/>
          </p:nvSpPr>
          <p:spPr bwMode="auto">
            <a:xfrm>
              <a:off x="1854762" y="2289674"/>
              <a:ext cx="5724078" cy="14441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defTabSz="4572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lang="en-US" sz="3000" kern="1200" dirty="0">
                  <a:solidFill>
                    <a:srgbClr val="1C75BC"/>
                  </a:solidFill>
                  <a:latin typeface="+mj-lt"/>
                  <a:ea typeface="MS PGothic" charset="0"/>
                  <a:cs typeface="MS PGothic" charset="0"/>
                </a:defRPr>
              </a:lvl1pPr>
            </a:lstStyle>
            <a:p>
              <a:pPr algn="ctr"/>
              <a:r>
                <a:rPr lang="en-US" sz="2600" dirty="0" smtClean="0"/>
                <a:t>Nutanix Virtualization Appliance</a:t>
              </a:r>
              <a:r>
                <a:rPr lang="en-US" sz="2600" i="1" dirty="0" smtClean="0"/>
                <a:t> </a:t>
              </a:r>
            </a:p>
            <a:p>
              <a:pPr algn="ctr"/>
              <a:r>
                <a:rPr lang="en-US" sz="2000" i="1" dirty="0" smtClean="0"/>
                <a:t>The New Virtualized Datacenter Building Block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756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44178</TotalTime>
  <Words>158</Words>
  <Application>Microsoft Office PowerPoint</Application>
  <PresentationFormat>On-screen Show (4:3)</PresentationFormat>
  <Paragraphs>44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Nutanix: bringing compute and storage together  Mohit Aron, Co-founder &amp; CTO </vt:lpstr>
      <vt:lpstr>Famous quote from 1990s</vt:lpstr>
      <vt:lpstr>Slide 3</vt:lpstr>
      <vt:lpstr>Slide 4</vt:lpstr>
      <vt:lpstr>Triggering Consolidation 2.0 Converging Application Servers and Storage Servers</vt:lpstr>
    </vt:vector>
  </TitlesOfParts>
  <Company>NUTANIX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Voss</dc:creator>
  <cp:lastModifiedBy>home</cp:lastModifiedBy>
  <cp:revision>912</cp:revision>
  <dcterms:created xsi:type="dcterms:W3CDTF">2012-05-15T13:11:54Z</dcterms:created>
  <dcterms:modified xsi:type="dcterms:W3CDTF">2012-06-14T07:12:44Z</dcterms:modified>
</cp:coreProperties>
</file>