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charts/chart7.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tags/tag9.xml" ContentType="application/vnd.openxmlformats-officedocument.presentationml.tags+xml"/>
  <Override PartName="/ppt/tags/tag1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tags/tag5.xml" ContentType="application/vnd.openxmlformats-officedocument.presentationml.tags+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tags/tag3.xml" ContentType="application/vnd.openxmlformats-officedocument.presentationml.tags+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tags/tag1.xml" ContentType="application/vnd.openxmlformats-officedocument.presentationml.tags+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charts/chart8.xml" ContentType="application/vnd.openxmlformats-officedocument.drawingml.char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charts/chart6.xml" ContentType="application/vnd.openxmlformats-officedocument.drawingml.chart+xml"/>
  <Override PartName="/ppt/notesSlides/notesSlide4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tags/tag2.xml" ContentType="application/vnd.openxmlformats-officedocument.presentationml.tags+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2"/>
  </p:notesMasterIdLst>
  <p:sldIdLst>
    <p:sldId id="555" r:id="rId2"/>
    <p:sldId id="934" r:id="rId3"/>
    <p:sldId id="935" r:id="rId4"/>
    <p:sldId id="937" r:id="rId5"/>
    <p:sldId id="899" r:id="rId6"/>
    <p:sldId id="914" r:id="rId7"/>
    <p:sldId id="820" r:id="rId8"/>
    <p:sldId id="925" r:id="rId9"/>
    <p:sldId id="851" r:id="rId10"/>
    <p:sldId id="946" r:id="rId11"/>
    <p:sldId id="926" r:id="rId12"/>
    <p:sldId id="927" r:id="rId13"/>
    <p:sldId id="843" r:id="rId14"/>
    <p:sldId id="928" r:id="rId15"/>
    <p:sldId id="938" r:id="rId16"/>
    <p:sldId id="902" r:id="rId17"/>
    <p:sldId id="929" r:id="rId18"/>
    <p:sldId id="923" r:id="rId19"/>
    <p:sldId id="857" r:id="rId20"/>
    <p:sldId id="952" r:id="rId21"/>
    <p:sldId id="863" r:id="rId22"/>
    <p:sldId id="949" r:id="rId23"/>
    <p:sldId id="947" r:id="rId24"/>
    <p:sldId id="948" r:id="rId25"/>
    <p:sldId id="936" r:id="rId26"/>
    <p:sldId id="785" r:id="rId27"/>
    <p:sldId id="953" r:id="rId28"/>
    <p:sldId id="939" r:id="rId29"/>
    <p:sldId id="951" r:id="rId30"/>
    <p:sldId id="881" r:id="rId31"/>
    <p:sldId id="883" r:id="rId32"/>
    <p:sldId id="882" r:id="rId33"/>
    <p:sldId id="885" r:id="rId34"/>
    <p:sldId id="943" r:id="rId35"/>
    <p:sldId id="945" r:id="rId36"/>
    <p:sldId id="944" r:id="rId37"/>
    <p:sldId id="909" r:id="rId38"/>
    <p:sldId id="941" r:id="rId39"/>
    <p:sldId id="897" r:id="rId40"/>
    <p:sldId id="950"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yamnath gollakota" initials="sg"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C2F3FF"/>
    <a:srgbClr val="97C7E7"/>
    <a:srgbClr val="0070C0"/>
    <a:srgbClr val="FFD1F6"/>
    <a:srgbClr val="FF43DB"/>
    <a:srgbClr val="0033CC"/>
    <a:srgbClr val="F9D7F2"/>
    <a:srgbClr val="81BCFD"/>
    <a:srgbClr val="CC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7673" autoAdjust="0"/>
    <p:restoredTop sz="67847" autoAdjust="0"/>
  </p:normalViewPr>
  <p:slideViewPr>
    <p:cSldViewPr snapToGrid="0">
      <p:cViewPr>
        <p:scale>
          <a:sx n="66" d="100"/>
          <a:sy n="66" d="100"/>
        </p:scale>
        <p:origin x="-2478" y="-618"/>
      </p:cViewPr>
      <p:guideLst>
        <p:guide orient="horz" pos="2680"/>
        <p:guide pos="28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860"/>
    </p:cViewPr>
  </p:sorterViewPr>
  <p:notesViewPr>
    <p:cSldViewPr snapToGrid="0">
      <p:cViewPr varScale="1">
        <p:scale>
          <a:sx n="56" d="100"/>
          <a:sy n="56" d="100"/>
        </p:scale>
        <p:origin x="-2587" y="-8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gshyam\Desktop\TEP_pres\tep_exce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gshyam\Desktop\TEP_pres\tep_exce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gshyam\Desktop\TEP_pres\tep_excel.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gshyam\Desktop\TEP_pres\tep_excel.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gshyam\Desktop\TEP_pres\tep_excel.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gshyam\Desktop\TEP_pres\tep_excel.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gshyam\Desktop\TEP_pres\tep_excel.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gshyam\Desktop\TEP_pres\tep_exce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scatterChart>
        <c:scatterStyle val="lineMarker"/>
        <c:ser>
          <c:idx val="0"/>
          <c:order val="0"/>
          <c:spPr>
            <a:ln w="44450">
              <a:noFill/>
            </a:ln>
          </c:spPr>
          <c:marker>
            <c:symbol val="none"/>
          </c:marker>
          <c:xVal>
            <c:numRef>
              <c:f>Sheet2!$F$1:$F$48</c:f>
              <c:numCache>
                <c:formatCode>General</c:formatCode>
                <c:ptCount val="48"/>
                <c:pt idx="0">
                  <c:v>0.94785000005128195</c:v>
                </c:pt>
                <c:pt idx="1">
                  <c:v>0.94810000000000005</c:v>
                </c:pt>
                <c:pt idx="2">
                  <c:v>0.9505999994871791</c:v>
                </c:pt>
                <c:pt idx="3">
                  <c:v>0.9590083338034181</c:v>
                </c:pt>
                <c:pt idx="4">
                  <c:v>0.96000013278727403</c:v>
                </c:pt>
                <c:pt idx="5">
                  <c:v>0.96024939542080212</c:v>
                </c:pt>
                <c:pt idx="6">
                  <c:v>0.96060014255754611</c:v>
                </c:pt>
                <c:pt idx="7">
                  <c:v>0.96070002795505005</c:v>
                </c:pt>
                <c:pt idx="8">
                  <c:v>0.9607499179297192</c:v>
                </c:pt>
                <c:pt idx="9">
                  <c:v>0.96080001333326714</c:v>
                </c:pt>
                <c:pt idx="10">
                  <c:v>0.96084996179506799</c:v>
                </c:pt>
                <c:pt idx="11">
                  <c:v>0.96090001625581223</c:v>
                </c:pt>
                <c:pt idx="12">
                  <c:v>0.96094995302743313</c:v>
                </c:pt>
                <c:pt idx="13">
                  <c:v>0.96100001710198513</c:v>
                </c:pt>
                <c:pt idx="14">
                  <c:v>0.96104995048891406</c:v>
                </c:pt>
                <c:pt idx="15">
                  <c:v>0.96110003319239112</c:v>
                </c:pt>
                <c:pt idx="16">
                  <c:v>0.96114990221769714</c:v>
                </c:pt>
                <c:pt idx="17">
                  <c:v>0.96120005798379016</c:v>
                </c:pt>
                <c:pt idx="18">
                  <c:v>0.96124982784350121</c:v>
                </c:pt>
                <c:pt idx="19">
                  <c:v>0.96200014671090084</c:v>
                </c:pt>
                <c:pt idx="20">
                  <c:v>0.96240010255311315</c:v>
                </c:pt>
                <c:pt idx="21">
                  <c:v>0.96244969413553116</c:v>
                </c:pt>
                <c:pt idx="22">
                  <c:v>0.96260008194562696</c:v>
                </c:pt>
                <c:pt idx="23">
                  <c:v>0.96264975595798807</c:v>
                </c:pt>
                <c:pt idx="24">
                  <c:v>0.96270010172687603</c:v>
                </c:pt>
                <c:pt idx="25">
                  <c:v>0.96274969661424226</c:v>
                </c:pt>
                <c:pt idx="26">
                  <c:v>0.96290007888232398</c:v>
                </c:pt>
                <c:pt idx="27">
                  <c:v>0.9629497651478971</c:v>
                </c:pt>
                <c:pt idx="28">
                  <c:v>0.96330008612881912</c:v>
                </c:pt>
                <c:pt idx="29">
                  <c:v>0.96334974340841206</c:v>
                </c:pt>
                <c:pt idx="30">
                  <c:v>0.96350008885159</c:v>
                </c:pt>
                <c:pt idx="31">
                  <c:v>0.96354973524010112</c:v>
                </c:pt>
                <c:pt idx="32">
                  <c:v>0.96394953150881424</c:v>
                </c:pt>
                <c:pt idx="33">
                  <c:v>0.9643483335982902</c:v>
                </c:pt>
                <c:pt idx="34">
                  <c:v>0.9648442310552261</c:v>
                </c:pt>
                <c:pt idx="35">
                  <c:v>0.96880008038461507</c:v>
                </c:pt>
                <c:pt idx="36">
                  <c:v>0.96884976064102513</c:v>
                </c:pt>
                <c:pt idx="37">
                  <c:v>0.96890005031336213</c:v>
                </c:pt>
                <c:pt idx="38">
                  <c:v>0.96894985085478624</c:v>
                </c:pt>
                <c:pt idx="39">
                  <c:v>0.96900004444932608</c:v>
                </c:pt>
                <c:pt idx="40">
                  <c:v>0.96904986844689223</c:v>
                </c:pt>
                <c:pt idx="41">
                  <c:v>0.96910009109206596</c:v>
                </c:pt>
                <c:pt idx="42">
                  <c:v>0.9691497285186732</c:v>
                </c:pt>
                <c:pt idx="43">
                  <c:v>0.96960025561355323</c:v>
                </c:pt>
                <c:pt idx="44">
                  <c:v>0.96984955383012816</c:v>
                </c:pt>
                <c:pt idx="45">
                  <c:v>0.97124836982998786</c:v>
                </c:pt>
                <c:pt idx="46">
                  <c:v>0.972850000384615</c:v>
                </c:pt>
                <c:pt idx="47">
                  <c:v>0.98790000051282001</c:v>
                </c:pt>
              </c:numCache>
            </c:numRef>
          </c:xVal>
          <c:yVal>
            <c:numRef>
              <c:f>Sheet2!$G$1:$G$48</c:f>
              <c:numCache>
                <c:formatCode>General</c:formatCode>
                <c:ptCount val="48"/>
                <c:pt idx="0">
                  <c:v>0</c:v>
                </c:pt>
                <c:pt idx="1">
                  <c:v>0</c:v>
                </c:pt>
                <c:pt idx="2">
                  <c:v>0</c:v>
                </c:pt>
                <c:pt idx="3">
                  <c:v>7.6143618579042915E-4</c:v>
                </c:pt>
                <c:pt idx="4">
                  <c:v>1.2182978972646799E-2</c:v>
                </c:pt>
                <c:pt idx="5">
                  <c:v>3.8247525332396101E-2</c:v>
                </c:pt>
                <c:pt idx="6">
                  <c:v>4.4514730861594319E-2</c:v>
                </c:pt>
                <c:pt idx="7">
                  <c:v>5.4823405376910904E-2</c:v>
                </c:pt>
                <c:pt idx="8">
                  <c:v>0.10806536636794901</c:v>
                </c:pt>
                <c:pt idx="9">
                  <c:v>0.10818251039653201</c:v>
                </c:pt>
                <c:pt idx="10">
                  <c:v>0.22228079423651301</c:v>
                </c:pt>
                <c:pt idx="11">
                  <c:v>0.22239793826509602</c:v>
                </c:pt>
                <c:pt idx="12">
                  <c:v>0.31529315293152893</c:v>
                </c:pt>
                <c:pt idx="13">
                  <c:v>0.31541029696011208</c:v>
                </c:pt>
                <c:pt idx="14">
                  <c:v>0.40356117846892692</c:v>
                </c:pt>
                <c:pt idx="15">
                  <c:v>0.40367832249751001</c:v>
                </c:pt>
                <c:pt idx="16">
                  <c:v>0.44836876940197912</c:v>
                </c:pt>
                <c:pt idx="17">
                  <c:v>0.4484859134305621</c:v>
                </c:pt>
                <c:pt idx="18">
                  <c:v>0.47384759561881307</c:v>
                </c:pt>
                <c:pt idx="19">
                  <c:v>0.51092368066537808</c:v>
                </c:pt>
                <c:pt idx="20">
                  <c:v>0.54313828852574197</c:v>
                </c:pt>
                <c:pt idx="21">
                  <c:v>0.55737128799859414</c:v>
                </c:pt>
                <c:pt idx="22">
                  <c:v>0.56867568675686708</c:v>
                </c:pt>
                <c:pt idx="23">
                  <c:v>0.58654015111579605</c:v>
                </c:pt>
                <c:pt idx="24">
                  <c:v>0.58665729514438014</c:v>
                </c:pt>
                <c:pt idx="25">
                  <c:v>0.60100743864581518</c:v>
                </c:pt>
                <c:pt idx="26">
                  <c:v>0.61483043401862514</c:v>
                </c:pt>
                <c:pt idx="27">
                  <c:v>0.63339776254905411</c:v>
                </c:pt>
                <c:pt idx="28">
                  <c:v>0.67012241550986906</c:v>
                </c:pt>
                <c:pt idx="29">
                  <c:v>0.68710829965442521</c:v>
                </c:pt>
                <c:pt idx="30">
                  <c:v>0.70069700697006909</c:v>
                </c:pt>
                <c:pt idx="31">
                  <c:v>0.71715574298600104</c:v>
                </c:pt>
                <c:pt idx="32">
                  <c:v>0.7580390089615181</c:v>
                </c:pt>
                <c:pt idx="33">
                  <c:v>0.77514203713465701</c:v>
                </c:pt>
                <c:pt idx="34">
                  <c:v>0.77971065424939912</c:v>
                </c:pt>
                <c:pt idx="35">
                  <c:v>0.79048790487904785</c:v>
                </c:pt>
                <c:pt idx="36">
                  <c:v>0.8087038013237271</c:v>
                </c:pt>
                <c:pt idx="37">
                  <c:v>0.80882094535230997</c:v>
                </c:pt>
                <c:pt idx="38">
                  <c:v>0.83810695249809619</c:v>
                </c:pt>
                <c:pt idx="39">
                  <c:v>0.83822409652667906</c:v>
                </c:pt>
                <c:pt idx="40">
                  <c:v>0.87143442863000009</c:v>
                </c:pt>
                <c:pt idx="41">
                  <c:v>0.8715515726585833</c:v>
                </c:pt>
                <c:pt idx="42">
                  <c:v>0.88760030457447425</c:v>
                </c:pt>
                <c:pt idx="43">
                  <c:v>0.89831898318983117</c:v>
                </c:pt>
                <c:pt idx="44">
                  <c:v>0.92086920869208611</c:v>
                </c:pt>
                <c:pt idx="45">
                  <c:v>0.98734844491301998</c:v>
                </c:pt>
                <c:pt idx="46">
                  <c:v>0.99724711532829602</c:v>
                </c:pt>
                <c:pt idx="47">
                  <c:v>1</c:v>
                </c:pt>
              </c:numCache>
            </c:numRef>
          </c:yVal>
        </c:ser>
        <c:ser>
          <c:idx val="1"/>
          <c:order val="1"/>
          <c:tx>
            <c:strRef>
              <c:f>Sheet2!$C:$C</c:f>
              <c:strCache>
                <c:ptCount val="1"/>
                <c:pt idx="0">
                  <c:v>0 0.01 0.1463</c:v>
                </c:pt>
              </c:strCache>
            </c:strRef>
          </c:tx>
          <c:spPr>
            <a:ln w="44450">
              <a:solidFill>
                <a:srgbClr val="FF0000"/>
              </a:solidFill>
            </a:ln>
          </c:spPr>
          <c:marker>
            <c:symbol val="none"/>
          </c:marker>
          <c:dPt>
            <c:idx val="1"/>
            <c:spPr>
              <a:ln w="44450">
                <a:noFill/>
              </a:ln>
            </c:spPr>
          </c:dPt>
          <c:dPt>
            <c:idx val="2"/>
            <c:spPr>
              <a:ln w="44450">
                <a:noFill/>
              </a:ln>
            </c:spPr>
          </c:dPt>
          <c:xVal>
            <c:numRef>
              <c:f>Sheet2!$C$1:$C$3</c:f>
              <c:numCache>
                <c:formatCode>General</c:formatCode>
                <c:ptCount val="3"/>
                <c:pt idx="0">
                  <c:v>0</c:v>
                </c:pt>
                <c:pt idx="1">
                  <c:v>1.0000000000000002E-2</c:v>
                </c:pt>
                <c:pt idx="2">
                  <c:v>0.14630000000000001</c:v>
                </c:pt>
              </c:numCache>
            </c:numRef>
          </c:xVal>
          <c:yVal>
            <c:numRef>
              <c:f>Sheet2!$D$1:$D$3</c:f>
              <c:numCache>
                <c:formatCode>General</c:formatCode>
                <c:ptCount val="3"/>
                <c:pt idx="0">
                  <c:v>0</c:v>
                </c:pt>
                <c:pt idx="1">
                  <c:v>0.98244213899999988</c:v>
                </c:pt>
                <c:pt idx="2">
                  <c:v>1</c:v>
                </c:pt>
              </c:numCache>
            </c:numRef>
          </c:yVal>
        </c:ser>
        <c:dLbls/>
        <c:axId val="56573952"/>
        <c:axId val="56575488"/>
      </c:scatterChart>
      <c:valAx>
        <c:axId val="56573952"/>
        <c:scaling>
          <c:orientation val="minMax"/>
          <c:max val="1"/>
        </c:scaling>
        <c:axPos val="b"/>
        <c:numFmt formatCode="General" sourceLinked="1"/>
        <c:tickLblPos val="nextTo"/>
        <c:crossAx val="56575488"/>
        <c:crosses val="autoZero"/>
        <c:crossBetween val="midCat"/>
        <c:majorUnit val="0.2"/>
      </c:valAx>
      <c:valAx>
        <c:axId val="56575488"/>
        <c:scaling>
          <c:orientation val="minMax"/>
          <c:max val="1"/>
        </c:scaling>
        <c:axPos val="l"/>
        <c:numFmt formatCode="General" sourceLinked="1"/>
        <c:tickLblPos val="nextTo"/>
        <c:crossAx val="56573952"/>
        <c:crosses val="autoZero"/>
        <c:crossBetween val="midCat"/>
        <c:majorUnit val="0.2"/>
      </c:valAx>
    </c:plotArea>
    <c:plotVisOnly val="1"/>
    <c:dispBlanksAs val="gap"/>
  </c:chart>
  <c:txPr>
    <a:bodyPr/>
    <a:lstStyle/>
    <a:p>
      <a:pPr>
        <a:defRPr sz="24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scatterChart>
        <c:scatterStyle val="lineMarker"/>
        <c:ser>
          <c:idx val="0"/>
          <c:order val="0"/>
          <c:spPr>
            <a:ln w="44450">
              <a:noFill/>
            </a:ln>
          </c:spPr>
          <c:marker>
            <c:symbol val="none"/>
          </c:marker>
          <c:xVal>
            <c:numRef>
              <c:f>Sheet2!$F$1:$F$48</c:f>
              <c:numCache>
                <c:formatCode>General</c:formatCode>
                <c:ptCount val="48"/>
                <c:pt idx="0">
                  <c:v>0.94785000005128195</c:v>
                </c:pt>
                <c:pt idx="1">
                  <c:v>0.94810000000000005</c:v>
                </c:pt>
                <c:pt idx="2">
                  <c:v>0.9505999994871791</c:v>
                </c:pt>
                <c:pt idx="3">
                  <c:v>0.9590083338034181</c:v>
                </c:pt>
                <c:pt idx="4">
                  <c:v>0.96000013278727403</c:v>
                </c:pt>
                <c:pt idx="5">
                  <c:v>0.96024939542080212</c:v>
                </c:pt>
                <c:pt idx="6">
                  <c:v>0.96060014255754611</c:v>
                </c:pt>
                <c:pt idx="7">
                  <c:v>0.96070002795505005</c:v>
                </c:pt>
                <c:pt idx="8">
                  <c:v>0.9607499179297192</c:v>
                </c:pt>
                <c:pt idx="9">
                  <c:v>0.96080001333326714</c:v>
                </c:pt>
                <c:pt idx="10">
                  <c:v>0.96084996179506799</c:v>
                </c:pt>
                <c:pt idx="11">
                  <c:v>0.96090001625581223</c:v>
                </c:pt>
                <c:pt idx="12">
                  <c:v>0.96094995302743313</c:v>
                </c:pt>
                <c:pt idx="13">
                  <c:v>0.96100001710198513</c:v>
                </c:pt>
                <c:pt idx="14">
                  <c:v>0.96104995048891406</c:v>
                </c:pt>
                <c:pt idx="15">
                  <c:v>0.96110003319239112</c:v>
                </c:pt>
                <c:pt idx="16">
                  <c:v>0.96114990221769714</c:v>
                </c:pt>
                <c:pt idx="17">
                  <c:v>0.96120005798379016</c:v>
                </c:pt>
                <c:pt idx="18">
                  <c:v>0.96124982784350121</c:v>
                </c:pt>
                <c:pt idx="19">
                  <c:v>0.96200014671090084</c:v>
                </c:pt>
                <c:pt idx="20">
                  <c:v>0.96240010255311315</c:v>
                </c:pt>
                <c:pt idx="21">
                  <c:v>0.96244969413553116</c:v>
                </c:pt>
                <c:pt idx="22">
                  <c:v>0.96260008194562696</c:v>
                </c:pt>
                <c:pt idx="23">
                  <c:v>0.96264975595798807</c:v>
                </c:pt>
                <c:pt idx="24">
                  <c:v>0.96270010172687603</c:v>
                </c:pt>
                <c:pt idx="25">
                  <c:v>0.96274969661424226</c:v>
                </c:pt>
                <c:pt idx="26">
                  <c:v>0.96290007888232398</c:v>
                </c:pt>
                <c:pt idx="27">
                  <c:v>0.9629497651478971</c:v>
                </c:pt>
                <c:pt idx="28">
                  <c:v>0.96330008612881912</c:v>
                </c:pt>
                <c:pt idx="29">
                  <c:v>0.96334974340841206</c:v>
                </c:pt>
                <c:pt idx="30">
                  <c:v>0.96350008885159</c:v>
                </c:pt>
                <c:pt idx="31">
                  <c:v>0.96354973524010112</c:v>
                </c:pt>
                <c:pt idx="32">
                  <c:v>0.96394953150881424</c:v>
                </c:pt>
                <c:pt idx="33">
                  <c:v>0.9643483335982902</c:v>
                </c:pt>
                <c:pt idx="34">
                  <c:v>0.9648442310552261</c:v>
                </c:pt>
                <c:pt idx="35">
                  <c:v>0.96880008038461507</c:v>
                </c:pt>
                <c:pt idx="36">
                  <c:v>0.96884976064102513</c:v>
                </c:pt>
                <c:pt idx="37">
                  <c:v>0.96890005031336213</c:v>
                </c:pt>
                <c:pt idx="38">
                  <c:v>0.96894985085478624</c:v>
                </c:pt>
                <c:pt idx="39">
                  <c:v>0.96900004444932608</c:v>
                </c:pt>
                <c:pt idx="40">
                  <c:v>0.96904986844689223</c:v>
                </c:pt>
                <c:pt idx="41">
                  <c:v>0.96910009109206596</c:v>
                </c:pt>
                <c:pt idx="42">
                  <c:v>0.9691497285186732</c:v>
                </c:pt>
                <c:pt idx="43">
                  <c:v>0.96960025561355323</c:v>
                </c:pt>
                <c:pt idx="44">
                  <c:v>0.96984955383012816</c:v>
                </c:pt>
                <c:pt idx="45">
                  <c:v>0.97124836982998797</c:v>
                </c:pt>
                <c:pt idx="46">
                  <c:v>0.97285000038461511</c:v>
                </c:pt>
                <c:pt idx="47">
                  <c:v>0.98790000051282001</c:v>
                </c:pt>
              </c:numCache>
            </c:numRef>
          </c:xVal>
          <c:yVal>
            <c:numRef>
              <c:f>Sheet2!$G$1:$G$48</c:f>
              <c:numCache>
                <c:formatCode>General</c:formatCode>
                <c:ptCount val="48"/>
                <c:pt idx="0">
                  <c:v>0</c:v>
                </c:pt>
                <c:pt idx="1">
                  <c:v>0</c:v>
                </c:pt>
                <c:pt idx="2">
                  <c:v>0</c:v>
                </c:pt>
                <c:pt idx="3">
                  <c:v>7.6143618579042904E-4</c:v>
                </c:pt>
                <c:pt idx="4">
                  <c:v>1.2182978972646797E-2</c:v>
                </c:pt>
                <c:pt idx="5">
                  <c:v>3.8247525332396101E-2</c:v>
                </c:pt>
                <c:pt idx="6">
                  <c:v>4.4514730861594312E-2</c:v>
                </c:pt>
                <c:pt idx="7">
                  <c:v>5.4823405376910904E-2</c:v>
                </c:pt>
                <c:pt idx="8">
                  <c:v>0.10806536636794901</c:v>
                </c:pt>
                <c:pt idx="9">
                  <c:v>0.10818251039653201</c:v>
                </c:pt>
                <c:pt idx="10">
                  <c:v>0.22228079423651298</c:v>
                </c:pt>
                <c:pt idx="11">
                  <c:v>0.22239793826509599</c:v>
                </c:pt>
                <c:pt idx="12">
                  <c:v>0.31529315293152893</c:v>
                </c:pt>
                <c:pt idx="13">
                  <c:v>0.31541029696011208</c:v>
                </c:pt>
                <c:pt idx="14">
                  <c:v>0.40356117846892692</c:v>
                </c:pt>
                <c:pt idx="15">
                  <c:v>0.40367832249751001</c:v>
                </c:pt>
                <c:pt idx="16">
                  <c:v>0.44836876940197906</c:v>
                </c:pt>
                <c:pt idx="17">
                  <c:v>0.44848591343056204</c:v>
                </c:pt>
                <c:pt idx="18">
                  <c:v>0.47384759561881307</c:v>
                </c:pt>
                <c:pt idx="19">
                  <c:v>0.51092368066537808</c:v>
                </c:pt>
                <c:pt idx="20">
                  <c:v>0.54313828852574197</c:v>
                </c:pt>
                <c:pt idx="21">
                  <c:v>0.55737128799859414</c:v>
                </c:pt>
                <c:pt idx="22">
                  <c:v>0.56867568675686708</c:v>
                </c:pt>
                <c:pt idx="23">
                  <c:v>0.58654015111579594</c:v>
                </c:pt>
                <c:pt idx="24">
                  <c:v>0.58665729514438003</c:v>
                </c:pt>
                <c:pt idx="25">
                  <c:v>0.60100743864581518</c:v>
                </c:pt>
                <c:pt idx="26">
                  <c:v>0.61483043401862514</c:v>
                </c:pt>
                <c:pt idx="27">
                  <c:v>0.63339776254905411</c:v>
                </c:pt>
                <c:pt idx="28">
                  <c:v>0.67012241550986906</c:v>
                </c:pt>
                <c:pt idx="29">
                  <c:v>0.6871082996544251</c:v>
                </c:pt>
                <c:pt idx="30">
                  <c:v>0.70069700697006909</c:v>
                </c:pt>
                <c:pt idx="31">
                  <c:v>0.71715574298600104</c:v>
                </c:pt>
                <c:pt idx="32">
                  <c:v>0.7580390089615181</c:v>
                </c:pt>
                <c:pt idx="33">
                  <c:v>0.77514203713465712</c:v>
                </c:pt>
                <c:pt idx="34">
                  <c:v>0.77971065424939923</c:v>
                </c:pt>
                <c:pt idx="35">
                  <c:v>0.79048790487904785</c:v>
                </c:pt>
                <c:pt idx="36">
                  <c:v>0.8087038013237271</c:v>
                </c:pt>
                <c:pt idx="37">
                  <c:v>0.80882094535230997</c:v>
                </c:pt>
                <c:pt idx="38">
                  <c:v>0.83810695249809619</c:v>
                </c:pt>
                <c:pt idx="39">
                  <c:v>0.83822409652667906</c:v>
                </c:pt>
                <c:pt idx="40">
                  <c:v>0.87143442863000009</c:v>
                </c:pt>
                <c:pt idx="41">
                  <c:v>0.8715515726585833</c:v>
                </c:pt>
                <c:pt idx="42">
                  <c:v>0.88760030457447414</c:v>
                </c:pt>
                <c:pt idx="43">
                  <c:v>0.89831898318983106</c:v>
                </c:pt>
                <c:pt idx="44">
                  <c:v>0.92086920869208611</c:v>
                </c:pt>
                <c:pt idx="45">
                  <c:v>0.98734844491301998</c:v>
                </c:pt>
                <c:pt idx="46">
                  <c:v>0.99724711532829602</c:v>
                </c:pt>
                <c:pt idx="47">
                  <c:v>1</c:v>
                </c:pt>
              </c:numCache>
            </c:numRef>
          </c:yVal>
        </c:ser>
        <c:ser>
          <c:idx val="1"/>
          <c:order val="1"/>
          <c:tx>
            <c:strRef>
              <c:f>Sheet2!$C:$C</c:f>
              <c:strCache>
                <c:ptCount val="1"/>
                <c:pt idx="0">
                  <c:v>0 0.01 0.1463</c:v>
                </c:pt>
              </c:strCache>
            </c:strRef>
          </c:tx>
          <c:spPr>
            <a:ln w="44450">
              <a:solidFill>
                <a:srgbClr val="FF0000"/>
              </a:solidFill>
            </a:ln>
          </c:spPr>
          <c:marker>
            <c:symbol val="none"/>
          </c:marker>
          <c:xVal>
            <c:numRef>
              <c:f>Sheet2!$C$1:$C$3</c:f>
              <c:numCache>
                <c:formatCode>General</c:formatCode>
                <c:ptCount val="3"/>
                <c:pt idx="0">
                  <c:v>0</c:v>
                </c:pt>
                <c:pt idx="1">
                  <c:v>1.0000000000000002E-2</c:v>
                </c:pt>
                <c:pt idx="2">
                  <c:v>0.14630000000000001</c:v>
                </c:pt>
              </c:numCache>
            </c:numRef>
          </c:xVal>
          <c:yVal>
            <c:numRef>
              <c:f>Sheet2!$D$1:$D$3</c:f>
              <c:numCache>
                <c:formatCode>General</c:formatCode>
                <c:ptCount val="3"/>
                <c:pt idx="0">
                  <c:v>0</c:v>
                </c:pt>
                <c:pt idx="1">
                  <c:v>0.98244213899999988</c:v>
                </c:pt>
                <c:pt idx="2">
                  <c:v>1</c:v>
                </c:pt>
              </c:numCache>
            </c:numRef>
          </c:yVal>
        </c:ser>
        <c:dLbls/>
        <c:axId val="56617984"/>
        <c:axId val="56619776"/>
      </c:scatterChart>
      <c:valAx>
        <c:axId val="56617984"/>
        <c:scaling>
          <c:orientation val="minMax"/>
          <c:max val="1"/>
        </c:scaling>
        <c:axPos val="b"/>
        <c:numFmt formatCode="General" sourceLinked="1"/>
        <c:tickLblPos val="nextTo"/>
        <c:crossAx val="56619776"/>
        <c:crosses val="autoZero"/>
        <c:crossBetween val="midCat"/>
        <c:majorUnit val="0.2"/>
      </c:valAx>
      <c:valAx>
        <c:axId val="56619776"/>
        <c:scaling>
          <c:orientation val="minMax"/>
          <c:max val="1"/>
        </c:scaling>
        <c:axPos val="l"/>
        <c:numFmt formatCode="General" sourceLinked="1"/>
        <c:tickLblPos val="nextTo"/>
        <c:crossAx val="56617984"/>
        <c:crosses val="autoZero"/>
        <c:crossBetween val="midCat"/>
        <c:majorUnit val="0.2"/>
      </c:valAx>
    </c:plotArea>
    <c:plotVisOnly val="1"/>
    <c:dispBlanksAs val="gap"/>
  </c:chart>
  <c:txPr>
    <a:bodyPr/>
    <a:lstStyle/>
    <a:p>
      <a:pPr>
        <a:defRPr sz="24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scatterChart>
        <c:scatterStyle val="lineMarker"/>
        <c:ser>
          <c:idx val="0"/>
          <c:order val="0"/>
          <c:spPr>
            <a:ln w="44450">
              <a:solidFill>
                <a:srgbClr val="0000FF"/>
              </a:solidFill>
            </a:ln>
          </c:spPr>
          <c:marker>
            <c:symbol val="none"/>
          </c:marker>
          <c:xVal>
            <c:numRef>
              <c:f>Sheet2!$F$1:$F$48</c:f>
              <c:numCache>
                <c:formatCode>General</c:formatCode>
                <c:ptCount val="48"/>
                <c:pt idx="0">
                  <c:v>0.94785000005128195</c:v>
                </c:pt>
                <c:pt idx="1">
                  <c:v>0.94810000000000005</c:v>
                </c:pt>
                <c:pt idx="2">
                  <c:v>0.9505999994871791</c:v>
                </c:pt>
                <c:pt idx="3">
                  <c:v>0.9590083338034181</c:v>
                </c:pt>
                <c:pt idx="4">
                  <c:v>0.96000013278727403</c:v>
                </c:pt>
                <c:pt idx="5">
                  <c:v>0.96024939542080212</c:v>
                </c:pt>
                <c:pt idx="6">
                  <c:v>0.96060014255754611</c:v>
                </c:pt>
                <c:pt idx="7">
                  <c:v>0.96070002795505005</c:v>
                </c:pt>
                <c:pt idx="8">
                  <c:v>0.9607499179297192</c:v>
                </c:pt>
                <c:pt idx="9">
                  <c:v>0.96080001333326714</c:v>
                </c:pt>
                <c:pt idx="10">
                  <c:v>0.96084996179506799</c:v>
                </c:pt>
                <c:pt idx="11">
                  <c:v>0.96090001625581223</c:v>
                </c:pt>
                <c:pt idx="12">
                  <c:v>0.96094995302743313</c:v>
                </c:pt>
                <c:pt idx="13">
                  <c:v>0.96100001710198513</c:v>
                </c:pt>
                <c:pt idx="14">
                  <c:v>0.96104995048891406</c:v>
                </c:pt>
                <c:pt idx="15">
                  <c:v>0.96110003319239112</c:v>
                </c:pt>
                <c:pt idx="16">
                  <c:v>0.96114990221769714</c:v>
                </c:pt>
                <c:pt idx="17">
                  <c:v>0.96120005798379016</c:v>
                </c:pt>
                <c:pt idx="18">
                  <c:v>0.96124982784350121</c:v>
                </c:pt>
                <c:pt idx="19">
                  <c:v>0.96200014671090084</c:v>
                </c:pt>
                <c:pt idx="20">
                  <c:v>0.96240010255311315</c:v>
                </c:pt>
                <c:pt idx="21">
                  <c:v>0.96244969413553116</c:v>
                </c:pt>
                <c:pt idx="22">
                  <c:v>0.96260008194562696</c:v>
                </c:pt>
                <c:pt idx="23">
                  <c:v>0.96264975595798807</c:v>
                </c:pt>
                <c:pt idx="24">
                  <c:v>0.96270010172687603</c:v>
                </c:pt>
                <c:pt idx="25">
                  <c:v>0.96274969661424226</c:v>
                </c:pt>
                <c:pt idx="26">
                  <c:v>0.96290007888232398</c:v>
                </c:pt>
                <c:pt idx="27">
                  <c:v>0.9629497651478971</c:v>
                </c:pt>
                <c:pt idx="28">
                  <c:v>0.96330008612881912</c:v>
                </c:pt>
                <c:pt idx="29">
                  <c:v>0.96334974340841206</c:v>
                </c:pt>
                <c:pt idx="30">
                  <c:v>0.96350008885159</c:v>
                </c:pt>
                <c:pt idx="31">
                  <c:v>0.96354973524010112</c:v>
                </c:pt>
                <c:pt idx="32">
                  <c:v>0.96394953150881424</c:v>
                </c:pt>
                <c:pt idx="33">
                  <c:v>0.9643483335982902</c:v>
                </c:pt>
                <c:pt idx="34">
                  <c:v>0.9648442310552261</c:v>
                </c:pt>
                <c:pt idx="35">
                  <c:v>0.96880008038461507</c:v>
                </c:pt>
                <c:pt idx="36">
                  <c:v>0.96884976064102513</c:v>
                </c:pt>
                <c:pt idx="37">
                  <c:v>0.96890005031336213</c:v>
                </c:pt>
                <c:pt idx="38">
                  <c:v>0.96894985085478624</c:v>
                </c:pt>
                <c:pt idx="39">
                  <c:v>0.96900004444932608</c:v>
                </c:pt>
                <c:pt idx="40">
                  <c:v>0.96904986844689223</c:v>
                </c:pt>
                <c:pt idx="41">
                  <c:v>0.96910009109206596</c:v>
                </c:pt>
                <c:pt idx="42">
                  <c:v>0.9691497285186732</c:v>
                </c:pt>
                <c:pt idx="43">
                  <c:v>0.96960025561355323</c:v>
                </c:pt>
                <c:pt idx="44">
                  <c:v>0.96984955383012816</c:v>
                </c:pt>
                <c:pt idx="45">
                  <c:v>0.97124836982998797</c:v>
                </c:pt>
                <c:pt idx="46">
                  <c:v>0.97285000038461511</c:v>
                </c:pt>
                <c:pt idx="47">
                  <c:v>0.98790000051282001</c:v>
                </c:pt>
              </c:numCache>
            </c:numRef>
          </c:xVal>
          <c:yVal>
            <c:numRef>
              <c:f>Sheet2!$G$1:$G$48</c:f>
              <c:numCache>
                <c:formatCode>General</c:formatCode>
                <c:ptCount val="48"/>
                <c:pt idx="0">
                  <c:v>0</c:v>
                </c:pt>
                <c:pt idx="1">
                  <c:v>0</c:v>
                </c:pt>
                <c:pt idx="2">
                  <c:v>0</c:v>
                </c:pt>
                <c:pt idx="3">
                  <c:v>7.6143618579042904E-4</c:v>
                </c:pt>
                <c:pt idx="4">
                  <c:v>1.2182978972646797E-2</c:v>
                </c:pt>
                <c:pt idx="5">
                  <c:v>3.8247525332396101E-2</c:v>
                </c:pt>
                <c:pt idx="6">
                  <c:v>4.4514730861594312E-2</c:v>
                </c:pt>
                <c:pt idx="7">
                  <c:v>5.4823405376910904E-2</c:v>
                </c:pt>
                <c:pt idx="8">
                  <c:v>0.10806536636794901</c:v>
                </c:pt>
                <c:pt idx="9">
                  <c:v>0.10818251039653201</c:v>
                </c:pt>
                <c:pt idx="10">
                  <c:v>0.22228079423651298</c:v>
                </c:pt>
                <c:pt idx="11">
                  <c:v>0.22239793826509599</c:v>
                </c:pt>
                <c:pt idx="12">
                  <c:v>0.31529315293152893</c:v>
                </c:pt>
                <c:pt idx="13">
                  <c:v>0.31541029696011208</c:v>
                </c:pt>
                <c:pt idx="14">
                  <c:v>0.40356117846892692</c:v>
                </c:pt>
                <c:pt idx="15">
                  <c:v>0.40367832249751001</c:v>
                </c:pt>
                <c:pt idx="16">
                  <c:v>0.44836876940197906</c:v>
                </c:pt>
                <c:pt idx="17">
                  <c:v>0.44848591343056204</c:v>
                </c:pt>
                <c:pt idx="18">
                  <c:v>0.47384759561881307</c:v>
                </c:pt>
                <c:pt idx="19">
                  <c:v>0.51092368066537808</c:v>
                </c:pt>
                <c:pt idx="20">
                  <c:v>0.54313828852574197</c:v>
                </c:pt>
                <c:pt idx="21">
                  <c:v>0.55737128799859414</c:v>
                </c:pt>
                <c:pt idx="22">
                  <c:v>0.56867568675686708</c:v>
                </c:pt>
                <c:pt idx="23">
                  <c:v>0.58654015111579594</c:v>
                </c:pt>
                <c:pt idx="24">
                  <c:v>0.58665729514438003</c:v>
                </c:pt>
                <c:pt idx="25">
                  <c:v>0.60100743864581518</c:v>
                </c:pt>
                <c:pt idx="26">
                  <c:v>0.61483043401862514</c:v>
                </c:pt>
                <c:pt idx="27">
                  <c:v>0.63339776254905411</c:v>
                </c:pt>
                <c:pt idx="28">
                  <c:v>0.67012241550986906</c:v>
                </c:pt>
                <c:pt idx="29">
                  <c:v>0.6871082996544251</c:v>
                </c:pt>
                <c:pt idx="30">
                  <c:v>0.70069700697006909</c:v>
                </c:pt>
                <c:pt idx="31">
                  <c:v>0.71715574298600104</c:v>
                </c:pt>
                <c:pt idx="32">
                  <c:v>0.7580390089615181</c:v>
                </c:pt>
                <c:pt idx="33">
                  <c:v>0.77514203713465712</c:v>
                </c:pt>
                <c:pt idx="34">
                  <c:v>0.77971065424939923</c:v>
                </c:pt>
                <c:pt idx="35">
                  <c:v>0.79048790487904785</c:v>
                </c:pt>
                <c:pt idx="36">
                  <c:v>0.8087038013237271</c:v>
                </c:pt>
                <c:pt idx="37">
                  <c:v>0.80882094535230997</c:v>
                </c:pt>
                <c:pt idx="38">
                  <c:v>0.83810695249809619</c:v>
                </c:pt>
                <c:pt idx="39">
                  <c:v>0.83822409652667906</c:v>
                </c:pt>
                <c:pt idx="40">
                  <c:v>0.87143442863000009</c:v>
                </c:pt>
                <c:pt idx="41">
                  <c:v>0.8715515726585833</c:v>
                </c:pt>
                <c:pt idx="42">
                  <c:v>0.88760030457447414</c:v>
                </c:pt>
                <c:pt idx="43">
                  <c:v>0.89831898318983106</c:v>
                </c:pt>
                <c:pt idx="44">
                  <c:v>0.92086920869208611</c:v>
                </c:pt>
                <c:pt idx="45">
                  <c:v>0.98734844491301998</c:v>
                </c:pt>
                <c:pt idx="46">
                  <c:v>0.99724711532829602</c:v>
                </c:pt>
                <c:pt idx="47">
                  <c:v>1</c:v>
                </c:pt>
              </c:numCache>
            </c:numRef>
          </c:yVal>
        </c:ser>
        <c:ser>
          <c:idx val="1"/>
          <c:order val="1"/>
          <c:tx>
            <c:strRef>
              <c:f>Sheet2!$C:$C</c:f>
              <c:strCache>
                <c:ptCount val="1"/>
                <c:pt idx="0">
                  <c:v>0 0.01 0.1463</c:v>
                </c:pt>
              </c:strCache>
            </c:strRef>
          </c:tx>
          <c:spPr>
            <a:ln w="44450">
              <a:solidFill>
                <a:srgbClr val="FF0000"/>
              </a:solidFill>
            </a:ln>
          </c:spPr>
          <c:marker>
            <c:symbol val="none"/>
          </c:marker>
          <c:xVal>
            <c:numRef>
              <c:f>Sheet2!$C$1:$C$3</c:f>
              <c:numCache>
                <c:formatCode>General</c:formatCode>
                <c:ptCount val="3"/>
                <c:pt idx="0">
                  <c:v>0</c:v>
                </c:pt>
                <c:pt idx="1">
                  <c:v>1.0000000000000002E-2</c:v>
                </c:pt>
                <c:pt idx="2">
                  <c:v>0.14630000000000001</c:v>
                </c:pt>
              </c:numCache>
            </c:numRef>
          </c:xVal>
          <c:yVal>
            <c:numRef>
              <c:f>Sheet2!$D$1:$D$3</c:f>
              <c:numCache>
                <c:formatCode>General</c:formatCode>
                <c:ptCount val="3"/>
                <c:pt idx="0">
                  <c:v>0</c:v>
                </c:pt>
                <c:pt idx="1">
                  <c:v>0.98244213899999988</c:v>
                </c:pt>
                <c:pt idx="2">
                  <c:v>1</c:v>
                </c:pt>
              </c:numCache>
            </c:numRef>
          </c:yVal>
        </c:ser>
        <c:dLbls/>
        <c:axId val="56830208"/>
        <c:axId val="56836096"/>
      </c:scatterChart>
      <c:valAx>
        <c:axId val="56830208"/>
        <c:scaling>
          <c:orientation val="minMax"/>
          <c:max val="1"/>
        </c:scaling>
        <c:axPos val="b"/>
        <c:numFmt formatCode="General" sourceLinked="1"/>
        <c:tickLblPos val="nextTo"/>
        <c:crossAx val="56836096"/>
        <c:crosses val="autoZero"/>
        <c:crossBetween val="midCat"/>
        <c:majorUnit val="0.2"/>
      </c:valAx>
      <c:valAx>
        <c:axId val="56836096"/>
        <c:scaling>
          <c:orientation val="minMax"/>
          <c:max val="1"/>
        </c:scaling>
        <c:axPos val="l"/>
        <c:numFmt formatCode="General" sourceLinked="1"/>
        <c:tickLblPos val="nextTo"/>
        <c:crossAx val="56830208"/>
        <c:crosses val="autoZero"/>
        <c:crossBetween val="midCat"/>
        <c:majorUnit val="0.2"/>
      </c:valAx>
    </c:plotArea>
    <c:plotVisOnly val="1"/>
    <c:dispBlanksAs val="gap"/>
  </c:chart>
  <c:txPr>
    <a:bodyPr/>
    <a:lstStyle/>
    <a:p>
      <a:pPr>
        <a:defRPr sz="24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0070672917544421"/>
          <c:y val="7.8265924570194129E-2"/>
          <c:w val="0.83398747885181213"/>
          <c:h val="0.77557532479222291"/>
        </c:manualLayout>
      </c:layout>
      <c:scatterChart>
        <c:scatterStyle val="lineMarker"/>
        <c:ser>
          <c:idx val="0"/>
          <c:order val="0"/>
          <c:spPr>
            <a:ln w="47625">
              <a:noFill/>
            </a:ln>
          </c:spPr>
          <c:marker>
            <c:symbol val="none"/>
          </c:marker>
          <c:xVal>
            <c:numRef>
              <c:f>Sheet1!$A$1:$A$17491</c:f>
              <c:numCache>
                <c:formatCode>0.00E+00</c:formatCode>
                <c:ptCount val="17491"/>
                <c:pt idx="0">
                  <c:v>4.2399999999999919E-5</c:v>
                </c:pt>
                <c:pt idx="1">
                  <c:v>4.7679999999999903E-5</c:v>
                </c:pt>
                <c:pt idx="2" formatCode="General">
                  <c:v>2.5861151999999907E-4</c:v>
                </c:pt>
                <c:pt idx="3" formatCode="General">
                  <c:v>2.9087999999999906E-4</c:v>
                </c:pt>
                <c:pt idx="4" formatCode="General">
                  <c:v>3.5616000000000006E-4</c:v>
                </c:pt>
                <c:pt idx="5" formatCode="General">
                  <c:v>3.5968608999999906E-4</c:v>
                </c:pt>
                <c:pt idx="6" formatCode="General">
                  <c:v>3.8866909135187102E-4</c:v>
                </c:pt>
                <c:pt idx="7" formatCode="General">
                  <c:v>3.8867636405454505E-4</c:v>
                </c:pt>
                <c:pt idx="8" formatCode="General">
                  <c:v>3.8897000050735207E-4</c:v>
                </c:pt>
                <c:pt idx="9" formatCode="General">
                  <c:v>4.0401116999999901E-4</c:v>
                </c:pt>
                <c:pt idx="10" formatCode="General">
                  <c:v>4.2804000040588222E-4</c:v>
                </c:pt>
                <c:pt idx="11" formatCode="General">
                  <c:v>4.35783119999999E-4</c:v>
                </c:pt>
                <c:pt idx="12" formatCode="General">
                  <c:v>4.4857114000000013E-4</c:v>
                </c:pt>
                <c:pt idx="13" formatCode="General">
                  <c:v>4.4879997999999912E-4</c:v>
                </c:pt>
                <c:pt idx="14" formatCode="General">
                  <c:v>4.5007012000000012E-4</c:v>
                </c:pt>
                <c:pt idx="15" formatCode="General">
                  <c:v>4.5357121000000013E-4</c:v>
                </c:pt>
                <c:pt idx="16" formatCode="General">
                  <c:v>4.5770716000000008E-4</c:v>
                </c:pt>
                <c:pt idx="17" formatCode="General">
                  <c:v>4.6017931000000018E-4</c:v>
                </c:pt>
                <c:pt idx="18" formatCode="General">
                  <c:v>4.6228232999999896E-4</c:v>
                </c:pt>
                <c:pt idx="19" formatCode="General">
                  <c:v>4.7272580999999905E-4</c:v>
                </c:pt>
                <c:pt idx="20" formatCode="General">
                  <c:v>4.7893388000000013E-4</c:v>
                </c:pt>
                <c:pt idx="21" formatCode="General">
                  <c:v>4.7929841999999997E-4</c:v>
                </c:pt>
                <c:pt idx="22" formatCode="General">
                  <c:v>4.82315909999999E-4</c:v>
                </c:pt>
                <c:pt idx="23" formatCode="General">
                  <c:v>4.8349831000000007E-4</c:v>
                </c:pt>
                <c:pt idx="24" formatCode="General">
                  <c:v>4.8929173999999898E-4</c:v>
                </c:pt>
                <c:pt idx="25" formatCode="General">
                  <c:v>4.8937671000000022E-4</c:v>
                </c:pt>
                <c:pt idx="26" formatCode="General">
                  <c:v>4.8982286000000014E-4</c:v>
                </c:pt>
                <c:pt idx="27" formatCode="General">
                  <c:v>4.8987311000000015E-4</c:v>
                </c:pt>
                <c:pt idx="28" formatCode="General">
                  <c:v>4.8993598999999912E-4</c:v>
                </c:pt>
                <c:pt idx="29" formatCode="General">
                  <c:v>4.9122212999999908E-4</c:v>
                </c:pt>
                <c:pt idx="30" formatCode="General">
                  <c:v>6.1448847999999901E-4</c:v>
                </c:pt>
                <c:pt idx="31" formatCode="General">
                  <c:v>7.0090402000000027E-4</c:v>
                </c:pt>
                <c:pt idx="32" formatCode="General">
                  <c:v>8.1102756999999921E-4</c:v>
                </c:pt>
                <c:pt idx="33" formatCode="General">
                  <c:v>8.9741571000000013E-4</c:v>
                </c:pt>
                <c:pt idx="34" formatCode="General">
                  <c:v>9.0003423999999944E-4</c:v>
                </c:pt>
                <c:pt idx="35" formatCode="General">
                  <c:v>9.0579023000000023E-4</c:v>
                </c:pt>
                <c:pt idx="36" formatCode="General">
                  <c:v>9.0865160999999942E-4</c:v>
                </c:pt>
                <c:pt idx="37" formatCode="General">
                  <c:v>9.0881385000000014E-4</c:v>
                </c:pt>
                <c:pt idx="38" formatCode="General">
                  <c:v>9.1290849000000025E-4</c:v>
                </c:pt>
                <c:pt idx="39" formatCode="General">
                  <c:v>9.2651555999999954E-4</c:v>
                </c:pt>
                <c:pt idx="40" formatCode="General">
                  <c:v>9.3434734999999934E-4</c:v>
                </c:pt>
                <c:pt idx="41" formatCode="General">
                  <c:v>9.346460999999993E-4</c:v>
                </c:pt>
                <c:pt idx="42" formatCode="General">
                  <c:v>9.5002691999999933E-4</c:v>
                </c:pt>
                <c:pt idx="43" formatCode="General">
                  <c:v>9.5135805000000036E-4</c:v>
                </c:pt>
                <c:pt idx="44" formatCode="General">
                  <c:v>9.5532379999999941E-4</c:v>
                </c:pt>
                <c:pt idx="45" formatCode="General">
                  <c:v>9.5666868000000046E-4</c:v>
                </c:pt>
                <c:pt idx="46" formatCode="General">
                  <c:v>9.6469299000000001E-4</c:v>
                </c:pt>
                <c:pt idx="47" formatCode="General">
                  <c:v>9.7102530000000003E-4</c:v>
                </c:pt>
                <c:pt idx="48" formatCode="General">
                  <c:v>9.7239359000000013E-4</c:v>
                </c:pt>
                <c:pt idx="49" formatCode="General">
                  <c:v>9.8094903999999968E-4</c:v>
                </c:pt>
                <c:pt idx="50" formatCode="General">
                  <c:v>9.9152000000000029E-4</c:v>
                </c:pt>
                <c:pt idx="51" formatCode="General">
                  <c:v>9.9806735999999948E-4</c:v>
                </c:pt>
                <c:pt idx="52" formatCode="General">
                  <c:v>2.0999999999999899E-3</c:v>
                </c:pt>
                <c:pt idx="53" formatCode="General">
                  <c:v>2.2444800000000005E-3</c:v>
                </c:pt>
                <c:pt idx="54" formatCode="General">
                  <c:v>2.2468800000000006E-3</c:v>
                </c:pt>
                <c:pt idx="55" formatCode="General">
                  <c:v>2.2472000005411708E-3</c:v>
                </c:pt>
                <c:pt idx="56" formatCode="General">
                  <c:v>2.3021800004735201E-3</c:v>
                </c:pt>
                <c:pt idx="57" formatCode="General">
                  <c:v>2.3571600004058803E-3</c:v>
                </c:pt>
                <c:pt idx="58" formatCode="General">
                  <c:v>2.41214000033823E-3</c:v>
                </c:pt>
                <c:pt idx="59" formatCode="General">
                  <c:v>2.6870399999999904E-3</c:v>
                </c:pt>
                <c:pt idx="60" formatCode="General">
                  <c:v>2.6872000005411707E-3</c:v>
                </c:pt>
                <c:pt idx="61" formatCode="General">
                  <c:v>2.6872533337843106E-3</c:v>
                </c:pt>
                <c:pt idx="62" formatCode="General">
                  <c:v>2.6873066670274515E-3</c:v>
                </c:pt>
                <c:pt idx="63" formatCode="General">
                  <c:v>2.687520000000001E-3</c:v>
                </c:pt>
                <c:pt idx="64" formatCode="General">
                  <c:v>4.1000000000000003E-3</c:v>
                </c:pt>
                <c:pt idx="65" formatCode="General">
                  <c:v>4.1000000000000003E-3</c:v>
                </c:pt>
              </c:numCache>
            </c:numRef>
          </c:xVal>
          <c:yVal>
            <c:numRef>
              <c:f>Sheet1!$B$1:$B$17491</c:f>
              <c:numCache>
                <c:formatCode>General</c:formatCode>
                <c:ptCount val="17491"/>
                <c:pt idx="0">
                  <c:v>0</c:v>
                </c:pt>
                <c:pt idx="1">
                  <c:v>3.4482758620689606E-2</c:v>
                </c:pt>
                <c:pt idx="2">
                  <c:v>3.73563218390804E-2</c:v>
                </c:pt>
                <c:pt idx="3">
                  <c:v>0.12643678160919503</c:v>
                </c:pt>
                <c:pt idx="4">
                  <c:v>0.21839080459770102</c:v>
                </c:pt>
                <c:pt idx="5">
                  <c:v>0.22126436781609102</c:v>
                </c:pt>
                <c:pt idx="6">
                  <c:v>0.28448275862068906</c:v>
                </c:pt>
                <c:pt idx="7">
                  <c:v>0.28735632183908011</c:v>
                </c:pt>
                <c:pt idx="8">
                  <c:v>0.35632183908045911</c:v>
                </c:pt>
                <c:pt idx="9">
                  <c:v>0.40229885057471199</c:v>
                </c:pt>
                <c:pt idx="10">
                  <c:v>0.49137931034482712</c:v>
                </c:pt>
                <c:pt idx="11">
                  <c:v>0.57183908045977017</c:v>
                </c:pt>
                <c:pt idx="12">
                  <c:v>0.59770114942528696</c:v>
                </c:pt>
                <c:pt idx="13">
                  <c:v>0.60057471264367823</c:v>
                </c:pt>
                <c:pt idx="14">
                  <c:v>0.60344827586206784</c:v>
                </c:pt>
                <c:pt idx="15">
                  <c:v>0.60632183908045911</c:v>
                </c:pt>
                <c:pt idx="16">
                  <c:v>0.60919540229885027</c:v>
                </c:pt>
                <c:pt idx="17">
                  <c:v>0.61494252873563193</c:v>
                </c:pt>
                <c:pt idx="18">
                  <c:v>0.61781609195402198</c:v>
                </c:pt>
                <c:pt idx="19">
                  <c:v>0.62068965517241315</c:v>
                </c:pt>
                <c:pt idx="20">
                  <c:v>0.62356321839080409</c:v>
                </c:pt>
                <c:pt idx="21">
                  <c:v>0.62643678160919503</c:v>
                </c:pt>
                <c:pt idx="22">
                  <c:v>0.62931034482758597</c:v>
                </c:pt>
                <c:pt idx="23">
                  <c:v>0.63218390804597702</c:v>
                </c:pt>
                <c:pt idx="24">
                  <c:v>0.63505747126436707</c:v>
                </c:pt>
                <c:pt idx="25">
                  <c:v>0.64367816091954011</c:v>
                </c:pt>
                <c:pt idx="26">
                  <c:v>0.64655172413793094</c:v>
                </c:pt>
                <c:pt idx="27">
                  <c:v>0.6494252873563211</c:v>
                </c:pt>
                <c:pt idx="28">
                  <c:v>0.65229885057471226</c:v>
                </c:pt>
                <c:pt idx="29">
                  <c:v>0.6551724137931032</c:v>
                </c:pt>
                <c:pt idx="30">
                  <c:v>0.72988505747126409</c:v>
                </c:pt>
                <c:pt idx="31">
                  <c:v>0.78735632183907989</c:v>
                </c:pt>
                <c:pt idx="32">
                  <c:v>0.85057471264367823</c:v>
                </c:pt>
                <c:pt idx="33">
                  <c:v>0.89655172413793083</c:v>
                </c:pt>
                <c:pt idx="34">
                  <c:v>0.89942528735632099</c:v>
                </c:pt>
                <c:pt idx="35">
                  <c:v>0.90229885057471215</c:v>
                </c:pt>
                <c:pt idx="36">
                  <c:v>0.90517241379310309</c:v>
                </c:pt>
                <c:pt idx="37">
                  <c:v>0.90804597701149414</c:v>
                </c:pt>
                <c:pt idx="38">
                  <c:v>0.91091954022988508</c:v>
                </c:pt>
                <c:pt idx="39">
                  <c:v>0.91666666666666596</c:v>
                </c:pt>
                <c:pt idx="40">
                  <c:v>0.9195402298850569</c:v>
                </c:pt>
                <c:pt idx="41">
                  <c:v>0.92241379310344784</c:v>
                </c:pt>
                <c:pt idx="42">
                  <c:v>0.92528735632183901</c:v>
                </c:pt>
                <c:pt idx="43">
                  <c:v>0.92816091954022883</c:v>
                </c:pt>
                <c:pt idx="44">
                  <c:v>0.93103448275862</c:v>
                </c:pt>
                <c:pt idx="45">
                  <c:v>0.93390804597701094</c:v>
                </c:pt>
                <c:pt idx="46">
                  <c:v>0.9367816091954021</c:v>
                </c:pt>
                <c:pt idx="47">
                  <c:v>0.93965517241379326</c:v>
                </c:pt>
                <c:pt idx="48">
                  <c:v>0.94252873563218309</c:v>
                </c:pt>
                <c:pt idx="49">
                  <c:v>0.94540229885057403</c:v>
                </c:pt>
                <c:pt idx="50">
                  <c:v>0.95114942528735602</c:v>
                </c:pt>
                <c:pt idx="51">
                  <c:v>0.95402298850574696</c:v>
                </c:pt>
                <c:pt idx="52">
                  <c:v>0.95689655172413701</c:v>
                </c:pt>
                <c:pt idx="53">
                  <c:v>0.96551724137930994</c:v>
                </c:pt>
                <c:pt idx="54">
                  <c:v>0.9683908045977011</c:v>
                </c:pt>
                <c:pt idx="55">
                  <c:v>0.97126436781609093</c:v>
                </c:pt>
                <c:pt idx="56">
                  <c:v>0.9741379310344821</c:v>
                </c:pt>
                <c:pt idx="57">
                  <c:v>0.97701149425287315</c:v>
                </c:pt>
                <c:pt idx="58">
                  <c:v>0.97988505747126409</c:v>
                </c:pt>
                <c:pt idx="59">
                  <c:v>0.98275862068965503</c:v>
                </c:pt>
                <c:pt idx="60">
                  <c:v>0.98563218390804486</c:v>
                </c:pt>
                <c:pt idx="61">
                  <c:v>0.98850574712643591</c:v>
                </c:pt>
                <c:pt idx="62">
                  <c:v>0.99137931034482707</c:v>
                </c:pt>
                <c:pt idx="63">
                  <c:v>0.99425287356321801</c:v>
                </c:pt>
                <c:pt idx="64">
                  <c:v>0.99712643678160884</c:v>
                </c:pt>
                <c:pt idx="65">
                  <c:v>1</c:v>
                </c:pt>
                <c:pt idx="66">
                  <c:v>1</c:v>
                </c:pt>
              </c:numCache>
            </c:numRef>
          </c:yVal>
        </c:ser>
        <c:ser>
          <c:idx val="1"/>
          <c:order val="1"/>
          <c:tx>
            <c:strRef>
              <c:f>Sheet1!$D:$D</c:f>
              <c:strCache>
                <c:ptCount val="1"/>
                <c:pt idx="0">
                  <c:v>1.10E-05 0.000156859 0.00015808 0.000159867 0.000160065 0.00016018 0.000160212 0.000160324 0.000160356 0.000160384 0.000160484 0.000160488 0.000160654 0.000160677 0.0001607 0.000160809 0.000160809 0.000160809 0.000160809 0.000160826 0.00016097 0.000161001</c:v>
                </c:pt>
              </c:strCache>
            </c:strRef>
          </c:tx>
          <c:spPr>
            <a:ln w="47625">
              <a:noFill/>
            </a:ln>
          </c:spPr>
          <c:marker>
            <c:symbol val="none"/>
          </c:marker>
          <c:xVal>
            <c:numRef>
              <c:f>Sheet1!$D:$D</c:f>
              <c:numCache>
                <c:formatCode>General</c:formatCode>
                <c:ptCount val="1048576"/>
                <c:pt idx="0" formatCode="0.00E+00">
                  <c:v>1.1039999999999899E-5</c:v>
                </c:pt>
                <c:pt idx="1">
                  <c:v>1.5685913050689701E-4</c:v>
                </c:pt>
                <c:pt idx="2">
                  <c:v>1.5808000011438805E-4</c:v>
                </c:pt>
                <c:pt idx="3">
                  <c:v>1.5986737314866405E-4</c:v>
                </c:pt>
                <c:pt idx="4">
                  <c:v>1.6006465760240904E-4</c:v>
                </c:pt>
                <c:pt idx="5">
                  <c:v>1.6017954761172502E-4</c:v>
                </c:pt>
                <c:pt idx="6">
                  <c:v>1.6021176478326203E-4</c:v>
                </c:pt>
                <c:pt idx="7">
                  <c:v>1.6032385755397803E-4</c:v>
                </c:pt>
                <c:pt idx="8">
                  <c:v>1.6035572335928904E-4</c:v>
                </c:pt>
                <c:pt idx="9">
                  <c:v>1.60383564010244E-4</c:v>
                </c:pt>
                <c:pt idx="10">
                  <c:v>1.6048366325519203E-4</c:v>
                </c:pt>
                <c:pt idx="11">
                  <c:v>1.6048771355721905E-4</c:v>
                </c:pt>
                <c:pt idx="12">
                  <c:v>1.6065414801424101E-4</c:v>
                </c:pt>
                <c:pt idx="13">
                  <c:v>1.6067704188854902E-4</c:v>
                </c:pt>
                <c:pt idx="14">
                  <c:v>1.6069954991104201E-4</c:v>
                </c:pt>
                <c:pt idx="15">
                  <c:v>1.6080926882168105E-4</c:v>
                </c:pt>
                <c:pt idx="16">
                  <c:v>1.6080931539809903E-4</c:v>
                </c:pt>
                <c:pt idx="17">
                  <c:v>1.6080936197451803E-4</c:v>
                </c:pt>
                <c:pt idx="18">
                  <c:v>1.6080940855093601E-4</c:v>
                </c:pt>
                <c:pt idx="19">
                  <c:v>1.6082631579087206E-4</c:v>
                </c:pt>
                <c:pt idx="20">
                  <c:v>1.6097037474674001E-4</c:v>
                </c:pt>
                <c:pt idx="21">
                  <c:v>1.6100103754902606E-4</c:v>
                </c:pt>
                <c:pt idx="22">
                  <c:v>1.6103181562500505E-4</c:v>
                </c:pt>
                <c:pt idx="23">
                  <c:v>1.6112181602644603E-4</c:v>
                </c:pt>
                <c:pt idx="24">
                  <c:v>1.6112485386063604E-4</c:v>
                </c:pt>
                <c:pt idx="25">
                  <c:v>1.6112799352167105E-4</c:v>
                </c:pt>
                <c:pt idx="26">
                  <c:v>1.6113096347129802E-4</c:v>
                </c:pt>
                <c:pt idx="27">
                  <c:v>1.6129566063305303E-4</c:v>
                </c:pt>
                <c:pt idx="28">
                  <c:v>1.6130874072534703E-4</c:v>
                </c:pt>
                <c:pt idx="29">
                  <c:v>1.6132475716489108E-4</c:v>
                </c:pt>
                <c:pt idx="30">
                  <c:v>1.61463261394418E-4</c:v>
                </c:pt>
                <c:pt idx="31">
                  <c:v>1.6148730852850302E-4</c:v>
                </c:pt>
                <c:pt idx="32">
                  <c:v>1.6151387039556404E-4</c:v>
                </c:pt>
                <c:pt idx="33">
                  <c:v>1.6162452440975105E-4</c:v>
                </c:pt>
                <c:pt idx="34">
                  <c:v>1.6166951380676303E-4</c:v>
                </c:pt>
                <c:pt idx="35">
                  <c:v>1.6176891051964003E-4</c:v>
                </c:pt>
                <c:pt idx="36">
                  <c:v>1.6180029064248407E-4</c:v>
                </c:pt>
                <c:pt idx="37">
                  <c:v>1.6183225187871403E-4</c:v>
                </c:pt>
                <c:pt idx="38">
                  <c:v>1.6209788245454506E-4</c:v>
                </c:pt>
                <c:pt idx="39">
                  <c:v>1.6224267551172601E-4</c:v>
                </c:pt>
                <c:pt idx="40">
                  <c:v>1.6242256420082003E-4</c:v>
                </c:pt>
                <c:pt idx="41">
                  <c:v>2.0545777787945609E-4</c:v>
                </c:pt>
                <c:pt idx="42">
                  <c:v>2.0848952391710305E-4</c:v>
                </c:pt>
                <c:pt idx="43">
                  <c:v>2.0944395072884805E-4</c:v>
                </c:pt>
                <c:pt idx="44">
                  <c:v>2.0978348633612906E-4</c:v>
                </c:pt>
                <c:pt idx="45">
                  <c:v>2.1008897207059111E-4</c:v>
                </c:pt>
                <c:pt idx="46">
                  <c:v>2.1008971973360708E-4</c:v>
                </c:pt>
                <c:pt idx="47">
                  <c:v>2.1009046739662405E-4</c:v>
                </c:pt>
                <c:pt idx="48">
                  <c:v>2.1058836373047401E-4</c:v>
                </c:pt>
                <c:pt idx="49">
                  <c:v>2.1077675221056608E-4</c:v>
                </c:pt>
                <c:pt idx="50">
                  <c:v>2.1127345460732804E-4</c:v>
                </c:pt>
                <c:pt idx="51">
                  <c:v>2.1185894746926306E-4</c:v>
                </c:pt>
                <c:pt idx="52">
                  <c:v>2.1348000008579104E-4</c:v>
                </c:pt>
                <c:pt idx="53">
                  <c:v>2.4576000011438802E-4</c:v>
                </c:pt>
                <c:pt idx="54">
                  <c:v>2.8016000011438799E-4</c:v>
                </c:pt>
                <c:pt idx="55">
                  <c:v>3.6464000000000006E-4</c:v>
                </c:pt>
                <c:pt idx="56">
                  <c:v>4.3471999999999901E-4</c:v>
                </c:pt>
                <c:pt idx="57">
                  <c:v>5.4092000008579115E-4</c:v>
                </c:pt>
                <c:pt idx="58">
                  <c:v>8.2191999999999931E-4</c:v>
                </c:pt>
                <c:pt idx="59">
                  <c:v>8.5509000007864225E-4</c:v>
                </c:pt>
                <c:pt idx="60">
                  <c:v>9.7327999999999944E-4</c:v>
                </c:pt>
                <c:pt idx="61">
                  <c:v>1.22768000011438E-3</c:v>
                </c:pt>
                <c:pt idx="62">
                  <c:v>1.22772000008579E-3</c:v>
                </c:pt>
                <c:pt idx="63">
                  <c:v>1.2289600001143799E-3</c:v>
                </c:pt>
                <c:pt idx="64">
                  <c:v>1.22906666676199E-3</c:v>
                </c:pt>
                <c:pt idx="65">
                  <c:v>1.2291733334095899E-3</c:v>
                </c:pt>
                <c:pt idx="66">
                  <c:v>1.2296E-3</c:v>
                </c:pt>
                <c:pt idx="67">
                  <c:v>1.2304000000000002E-3</c:v>
                </c:pt>
                <c:pt idx="68">
                  <c:v>1.2339199999999899E-3</c:v>
                </c:pt>
                <c:pt idx="69">
                  <c:v>1.2472000000000002E-3</c:v>
                </c:pt>
                <c:pt idx="70">
                  <c:v>1.25712E-3</c:v>
                </c:pt>
                <c:pt idx="71">
                  <c:v>1.2585599999999902E-3</c:v>
                </c:pt>
                <c:pt idx="72">
                  <c:v>1.26063999999999E-3</c:v>
                </c:pt>
                <c:pt idx="73">
                  <c:v>1.2708800000000003E-3</c:v>
                </c:pt>
                <c:pt idx="74">
                  <c:v>1.2753599999999901E-3</c:v>
                </c:pt>
                <c:pt idx="75">
                  <c:v>1.7654400000000003E-3</c:v>
                </c:pt>
                <c:pt idx="76">
                  <c:v>4.1630399999999894E-3</c:v>
                </c:pt>
                <c:pt idx="77">
                  <c:v>4.1630399999999998E-3</c:v>
                </c:pt>
              </c:numCache>
            </c:numRef>
          </c:xVal>
          <c:yVal>
            <c:numRef>
              <c:f>Sheet1!$E:$E</c:f>
              <c:numCache>
                <c:formatCode>General</c:formatCode>
                <c:ptCount val="1048576"/>
                <c:pt idx="0">
                  <c:v>0</c:v>
                </c:pt>
                <c:pt idx="1">
                  <c:v>0.24454662703975696</c:v>
                </c:pt>
                <c:pt idx="2">
                  <c:v>0.25901418718106806</c:v>
                </c:pt>
                <c:pt idx="3">
                  <c:v>0.35215611506757105</c:v>
                </c:pt>
                <c:pt idx="4">
                  <c:v>0.3699882240789541</c:v>
                </c:pt>
                <c:pt idx="5">
                  <c:v>0.37996971906016908</c:v>
                </c:pt>
                <c:pt idx="6">
                  <c:v>0.389951214041383</c:v>
                </c:pt>
                <c:pt idx="7">
                  <c:v>0.39998878483709915</c:v>
                </c:pt>
                <c:pt idx="8">
                  <c:v>0.41064318959232793</c:v>
                </c:pt>
                <c:pt idx="9">
                  <c:v>0.41995177479952905</c:v>
                </c:pt>
                <c:pt idx="10">
                  <c:v>0.43234452980429511</c:v>
                </c:pt>
                <c:pt idx="11">
                  <c:v>0.43997084057645908</c:v>
                </c:pt>
                <c:pt idx="12">
                  <c:v>0.45998990635338904</c:v>
                </c:pt>
                <c:pt idx="13">
                  <c:v>0.46997140133460413</c:v>
                </c:pt>
                <c:pt idx="14">
                  <c:v>0.47978466887231508</c:v>
                </c:pt>
                <c:pt idx="15">
                  <c:v>0.49985981046374706</c:v>
                </c:pt>
                <c:pt idx="16">
                  <c:v>0.49991588627824812</c:v>
                </c:pt>
                <c:pt idx="17">
                  <c:v>0.49997196209274913</c:v>
                </c:pt>
                <c:pt idx="18">
                  <c:v>0.50002803790724992</c:v>
                </c:pt>
                <c:pt idx="19">
                  <c:v>0.52038355857118801</c:v>
                </c:pt>
                <c:pt idx="20">
                  <c:v>0.53008467447989616</c:v>
                </c:pt>
                <c:pt idx="21">
                  <c:v>0.54500084113721692</c:v>
                </c:pt>
                <c:pt idx="22">
                  <c:v>0.55997308360903908</c:v>
                </c:pt>
                <c:pt idx="23">
                  <c:v>0.569954578590254</c:v>
                </c:pt>
                <c:pt idx="24">
                  <c:v>0.57999214938596888</c:v>
                </c:pt>
                <c:pt idx="25">
                  <c:v>0.59036617506869182</c:v>
                </c:pt>
                <c:pt idx="26">
                  <c:v>0.60017944260640321</c:v>
                </c:pt>
                <c:pt idx="27">
                  <c:v>0.61290865249817739</c:v>
                </c:pt>
                <c:pt idx="28">
                  <c:v>0.62115179722985414</c:v>
                </c:pt>
                <c:pt idx="29">
                  <c:v>0.6312454438400712</c:v>
                </c:pt>
                <c:pt idx="30">
                  <c:v>0.64274098581281802</c:v>
                </c:pt>
                <c:pt idx="31">
                  <c:v>0.65132058543150295</c:v>
                </c:pt>
                <c:pt idx="32">
                  <c:v>0.66079739808220705</c:v>
                </c:pt>
                <c:pt idx="33">
                  <c:v>0.67111534795042904</c:v>
                </c:pt>
                <c:pt idx="34">
                  <c:v>0.68603151460774903</c:v>
                </c:pt>
                <c:pt idx="35">
                  <c:v>0.69208770257387919</c:v>
                </c:pt>
                <c:pt idx="36">
                  <c:v>0.70117198452307516</c:v>
                </c:pt>
                <c:pt idx="37">
                  <c:v>0.71042449391577411</c:v>
                </c:pt>
                <c:pt idx="38">
                  <c:v>0.73464924578029511</c:v>
                </c:pt>
                <c:pt idx="39">
                  <c:v>0.75046262546963394</c:v>
                </c:pt>
                <c:pt idx="40">
                  <c:v>0.7611170302248631</c:v>
                </c:pt>
                <c:pt idx="41">
                  <c:v>0.80238882969775094</c:v>
                </c:pt>
                <c:pt idx="42">
                  <c:v>0.81876296753210298</c:v>
                </c:pt>
                <c:pt idx="43">
                  <c:v>0.83788482027701405</c:v>
                </c:pt>
                <c:pt idx="44">
                  <c:v>0.84853922503224288</c:v>
                </c:pt>
                <c:pt idx="45">
                  <c:v>0.85992261537598813</c:v>
                </c:pt>
                <c:pt idx="46">
                  <c:v>0.8599786911904892</c:v>
                </c:pt>
                <c:pt idx="47">
                  <c:v>0.86003476700499004</c:v>
                </c:pt>
                <c:pt idx="48">
                  <c:v>0.88162395558795392</c:v>
                </c:pt>
                <c:pt idx="49">
                  <c:v>0.89025963102114003</c:v>
                </c:pt>
                <c:pt idx="50">
                  <c:v>0.911736667975102</c:v>
                </c:pt>
                <c:pt idx="51">
                  <c:v>0.9220546178433241</c:v>
                </c:pt>
                <c:pt idx="52">
                  <c:v>0.93007345931699603</c:v>
                </c:pt>
                <c:pt idx="53">
                  <c:v>0.94039140918521802</c:v>
                </c:pt>
                <c:pt idx="54">
                  <c:v>0.950989738125946</c:v>
                </c:pt>
                <c:pt idx="55">
                  <c:v>0.96781248247630802</c:v>
                </c:pt>
                <c:pt idx="56">
                  <c:v>0.97790612908652397</c:v>
                </c:pt>
                <c:pt idx="57">
                  <c:v>0.9813267537710979</c:v>
                </c:pt>
                <c:pt idx="58">
                  <c:v>0.98799977569674202</c:v>
                </c:pt>
                <c:pt idx="59">
                  <c:v>0.99108394549430789</c:v>
                </c:pt>
                <c:pt idx="60">
                  <c:v>0.99416811529187399</c:v>
                </c:pt>
                <c:pt idx="61">
                  <c:v>0.99742051253294384</c:v>
                </c:pt>
                <c:pt idx="62">
                  <c:v>0.99747658834744479</c:v>
                </c:pt>
                <c:pt idx="63">
                  <c:v>0.99770089160544995</c:v>
                </c:pt>
                <c:pt idx="64">
                  <c:v>0.9977569674199509</c:v>
                </c:pt>
                <c:pt idx="65">
                  <c:v>0.99781304323445197</c:v>
                </c:pt>
                <c:pt idx="66">
                  <c:v>0.99786911904895392</c:v>
                </c:pt>
                <c:pt idx="67">
                  <c:v>0.99792519486345499</c:v>
                </c:pt>
                <c:pt idx="68">
                  <c:v>0.99798127067795583</c:v>
                </c:pt>
                <c:pt idx="69">
                  <c:v>0.9980373464924569</c:v>
                </c:pt>
                <c:pt idx="70">
                  <c:v>0.99809342230695897</c:v>
                </c:pt>
                <c:pt idx="71">
                  <c:v>0.99814949812146003</c:v>
                </c:pt>
                <c:pt idx="72">
                  <c:v>0.99820557393596088</c:v>
                </c:pt>
                <c:pt idx="73">
                  <c:v>0.99826164975046183</c:v>
                </c:pt>
                <c:pt idx="74">
                  <c:v>0.99831772556496279</c:v>
                </c:pt>
                <c:pt idx="75">
                  <c:v>0.99921493859698296</c:v>
                </c:pt>
                <c:pt idx="76">
                  <c:v>1</c:v>
                </c:pt>
                <c:pt idx="77">
                  <c:v>1</c:v>
                </c:pt>
              </c:numCache>
            </c:numRef>
          </c:yVal>
        </c:ser>
        <c:dLbls/>
        <c:axId val="56926976"/>
        <c:axId val="56928512"/>
      </c:scatterChart>
      <c:valAx>
        <c:axId val="56926976"/>
        <c:scaling>
          <c:orientation val="minMax"/>
          <c:max val="5.0000000000000018E-3"/>
        </c:scaling>
        <c:axPos val="b"/>
        <c:numFmt formatCode="@" sourceLinked="0"/>
        <c:tickLblPos val="nextTo"/>
        <c:txPr>
          <a:bodyPr/>
          <a:lstStyle/>
          <a:p>
            <a:pPr>
              <a:defRPr sz="2400"/>
            </a:pPr>
            <a:endParaRPr lang="en-US"/>
          </a:p>
        </c:txPr>
        <c:crossAx val="56928512"/>
        <c:crosses val="autoZero"/>
        <c:crossBetween val="midCat"/>
        <c:majorUnit val="1.0000000000000005E-3"/>
      </c:valAx>
      <c:valAx>
        <c:axId val="56928512"/>
        <c:scaling>
          <c:orientation val="minMax"/>
          <c:max val="1"/>
        </c:scaling>
        <c:axPos val="l"/>
        <c:numFmt formatCode="General" sourceLinked="1"/>
        <c:tickLblPos val="nextTo"/>
        <c:txPr>
          <a:bodyPr/>
          <a:lstStyle/>
          <a:p>
            <a:pPr>
              <a:defRPr sz="2400"/>
            </a:pPr>
            <a:endParaRPr lang="en-US"/>
          </a:p>
        </c:txPr>
        <c:crossAx val="56926976"/>
        <c:crosses val="autoZero"/>
        <c:crossBetween val="midCat"/>
        <c:majorUnit val="0.2"/>
      </c:valAx>
    </c:plotArea>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0070672917544421"/>
          <c:y val="7.8265924570194129E-2"/>
          <c:w val="0.83398747885181213"/>
          <c:h val="0.77557532479222291"/>
        </c:manualLayout>
      </c:layout>
      <c:scatterChart>
        <c:scatterStyle val="lineMarker"/>
        <c:ser>
          <c:idx val="0"/>
          <c:order val="0"/>
          <c:spPr>
            <a:ln w="47625">
              <a:noFill/>
            </a:ln>
          </c:spPr>
          <c:marker>
            <c:symbol val="none"/>
          </c:marker>
          <c:xVal>
            <c:numRef>
              <c:f>Sheet1!$A$1:$A$17491</c:f>
              <c:numCache>
                <c:formatCode>0.00E+00</c:formatCode>
                <c:ptCount val="17491"/>
                <c:pt idx="0">
                  <c:v>4.2399999999999919E-5</c:v>
                </c:pt>
                <c:pt idx="1">
                  <c:v>4.7679999999999903E-5</c:v>
                </c:pt>
                <c:pt idx="2" formatCode="General">
                  <c:v>2.5861151999999907E-4</c:v>
                </c:pt>
                <c:pt idx="3" formatCode="General">
                  <c:v>2.9087999999999906E-4</c:v>
                </c:pt>
                <c:pt idx="4" formatCode="General">
                  <c:v>3.5616000000000006E-4</c:v>
                </c:pt>
                <c:pt idx="5" formatCode="General">
                  <c:v>3.5968608999999906E-4</c:v>
                </c:pt>
                <c:pt idx="6" formatCode="General">
                  <c:v>3.8866909135187102E-4</c:v>
                </c:pt>
                <c:pt idx="7" formatCode="General">
                  <c:v>3.8867636405454505E-4</c:v>
                </c:pt>
                <c:pt idx="8" formatCode="General">
                  <c:v>3.8897000050735207E-4</c:v>
                </c:pt>
                <c:pt idx="9" formatCode="General">
                  <c:v>4.0401116999999901E-4</c:v>
                </c:pt>
                <c:pt idx="10" formatCode="General">
                  <c:v>4.2804000040588222E-4</c:v>
                </c:pt>
                <c:pt idx="11" formatCode="General">
                  <c:v>4.35783119999999E-4</c:v>
                </c:pt>
                <c:pt idx="12" formatCode="General">
                  <c:v>4.4857114000000013E-4</c:v>
                </c:pt>
                <c:pt idx="13" formatCode="General">
                  <c:v>4.4879997999999912E-4</c:v>
                </c:pt>
                <c:pt idx="14" formatCode="General">
                  <c:v>4.5007012000000012E-4</c:v>
                </c:pt>
                <c:pt idx="15" formatCode="General">
                  <c:v>4.5357121000000013E-4</c:v>
                </c:pt>
                <c:pt idx="16" formatCode="General">
                  <c:v>4.5770716000000008E-4</c:v>
                </c:pt>
                <c:pt idx="17" formatCode="General">
                  <c:v>4.6017931000000018E-4</c:v>
                </c:pt>
                <c:pt idx="18" formatCode="General">
                  <c:v>4.6228232999999896E-4</c:v>
                </c:pt>
                <c:pt idx="19" formatCode="General">
                  <c:v>4.7272580999999905E-4</c:v>
                </c:pt>
                <c:pt idx="20" formatCode="General">
                  <c:v>4.7893388000000013E-4</c:v>
                </c:pt>
                <c:pt idx="21" formatCode="General">
                  <c:v>4.7929841999999997E-4</c:v>
                </c:pt>
                <c:pt idx="22" formatCode="General">
                  <c:v>4.82315909999999E-4</c:v>
                </c:pt>
                <c:pt idx="23" formatCode="General">
                  <c:v>4.8349831000000007E-4</c:v>
                </c:pt>
                <c:pt idx="24" formatCode="General">
                  <c:v>4.8929173999999898E-4</c:v>
                </c:pt>
                <c:pt idx="25" formatCode="General">
                  <c:v>4.8937671000000022E-4</c:v>
                </c:pt>
                <c:pt idx="26" formatCode="General">
                  <c:v>4.8982286000000014E-4</c:v>
                </c:pt>
                <c:pt idx="27" formatCode="General">
                  <c:v>4.8987311000000015E-4</c:v>
                </c:pt>
                <c:pt idx="28" formatCode="General">
                  <c:v>4.8993598999999912E-4</c:v>
                </c:pt>
                <c:pt idx="29" formatCode="General">
                  <c:v>4.9122212999999908E-4</c:v>
                </c:pt>
                <c:pt idx="30" formatCode="General">
                  <c:v>6.1448847999999901E-4</c:v>
                </c:pt>
                <c:pt idx="31" formatCode="General">
                  <c:v>7.0090402000000027E-4</c:v>
                </c:pt>
                <c:pt idx="32" formatCode="General">
                  <c:v>8.1102756999999921E-4</c:v>
                </c:pt>
                <c:pt idx="33" formatCode="General">
                  <c:v>8.9741571000000013E-4</c:v>
                </c:pt>
                <c:pt idx="34" formatCode="General">
                  <c:v>9.0003423999999944E-4</c:v>
                </c:pt>
                <c:pt idx="35" formatCode="General">
                  <c:v>9.0579023000000023E-4</c:v>
                </c:pt>
                <c:pt idx="36" formatCode="General">
                  <c:v>9.0865160999999942E-4</c:v>
                </c:pt>
                <c:pt idx="37" formatCode="General">
                  <c:v>9.0881385000000014E-4</c:v>
                </c:pt>
                <c:pt idx="38" formatCode="General">
                  <c:v>9.1290849000000025E-4</c:v>
                </c:pt>
                <c:pt idx="39" formatCode="General">
                  <c:v>9.2651555999999954E-4</c:v>
                </c:pt>
                <c:pt idx="40" formatCode="General">
                  <c:v>9.3434734999999934E-4</c:v>
                </c:pt>
                <c:pt idx="41" formatCode="General">
                  <c:v>9.346460999999993E-4</c:v>
                </c:pt>
                <c:pt idx="42" formatCode="General">
                  <c:v>9.5002691999999933E-4</c:v>
                </c:pt>
                <c:pt idx="43" formatCode="General">
                  <c:v>9.5135805000000036E-4</c:v>
                </c:pt>
                <c:pt idx="44" formatCode="General">
                  <c:v>9.5532379999999941E-4</c:v>
                </c:pt>
                <c:pt idx="45" formatCode="General">
                  <c:v>9.5666868000000046E-4</c:v>
                </c:pt>
                <c:pt idx="46" formatCode="General">
                  <c:v>9.6469299000000001E-4</c:v>
                </c:pt>
                <c:pt idx="47" formatCode="General">
                  <c:v>9.7102530000000003E-4</c:v>
                </c:pt>
                <c:pt idx="48" formatCode="General">
                  <c:v>9.7239359000000013E-4</c:v>
                </c:pt>
                <c:pt idx="49" formatCode="General">
                  <c:v>9.8094903999999968E-4</c:v>
                </c:pt>
                <c:pt idx="50" formatCode="General">
                  <c:v>9.9152000000000029E-4</c:v>
                </c:pt>
                <c:pt idx="51" formatCode="General">
                  <c:v>9.9806735999999948E-4</c:v>
                </c:pt>
                <c:pt idx="52" formatCode="General">
                  <c:v>2.0999999999999899E-3</c:v>
                </c:pt>
                <c:pt idx="53" formatCode="General">
                  <c:v>2.2444800000000005E-3</c:v>
                </c:pt>
                <c:pt idx="54" formatCode="General">
                  <c:v>2.2468800000000006E-3</c:v>
                </c:pt>
                <c:pt idx="55" formatCode="General">
                  <c:v>2.2472000005411708E-3</c:v>
                </c:pt>
                <c:pt idx="56" formatCode="General">
                  <c:v>2.3021800004735201E-3</c:v>
                </c:pt>
                <c:pt idx="57" formatCode="General">
                  <c:v>2.3571600004058803E-3</c:v>
                </c:pt>
                <c:pt idx="58" formatCode="General">
                  <c:v>2.41214000033823E-3</c:v>
                </c:pt>
                <c:pt idx="59" formatCode="General">
                  <c:v>2.6870399999999904E-3</c:v>
                </c:pt>
                <c:pt idx="60" formatCode="General">
                  <c:v>2.6872000005411707E-3</c:v>
                </c:pt>
                <c:pt idx="61" formatCode="General">
                  <c:v>2.6872533337843106E-3</c:v>
                </c:pt>
                <c:pt idx="62" formatCode="General">
                  <c:v>2.6873066670274515E-3</c:v>
                </c:pt>
                <c:pt idx="63" formatCode="General">
                  <c:v>2.687520000000001E-3</c:v>
                </c:pt>
                <c:pt idx="64" formatCode="General">
                  <c:v>4.1000000000000003E-3</c:v>
                </c:pt>
                <c:pt idx="65" formatCode="General">
                  <c:v>4.1000000000000003E-3</c:v>
                </c:pt>
              </c:numCache>
            </c:numRef>
          </c:xVal>
          <c:yVal>
            <c:numRef>
              <c:f>Sheet1!$B$1:$B$17491</c:f>
              <c:numCache>
                <c:formatCode>General</c:formatCode>
                <c:ptCount val="17491"/>
                <c:pt idx="0">
                  <c:v>0</c:v>
                </c:pt>
                <c:pt idx="1">
                  <c:v>3.4482758620689606E-2</c:v>
                </c:pt>
                <c:pt idx="2">
                  <c:v>3.73563218390804E-2</c:v>
                </c:pt>
                <c:pt idx="3">
                  <c:v>0.12643678160919503</c:v>
                </c:pt>
                <c:pt idx="4">
                  <c:v>0.21839080459770102</c:v>
                </c:pt>
                <c:pt idx="5">
                  <c:v>0.22126436781609102</c:v>
                </c:pt>
                <c:pt idx="6">
                  <c:v>0.28448275862068906</c:v>
                </c:pt>
                <c:pt idx="7">
                  <c:v>0.28735632183908011</c:v>
                </c:pt>
                <c:pt idx="8">
                  <c:v>0.35632183908045911</c:v>
                </c:pt>
                <c:pt idx="9">
                  <c:v>0.40229885057471199</c:v>
                </c:pt>
                <c:pt idx="10">
                  <c:v>0.49137931034482712</c:v>
                </c:pt>
                <c:pt idx="11">
                  <c:v>0.57183908045977017</c:v>
                </c:pt>
                <c:pt idx="12">
                  <c:v>0.59770114942528696</c:v>
                </c:pt>
                <c:pt idx="13">
                  <c:v>0.60057471264367823</c:v>
                </c:pt>
                <c:pt idx="14">
                  <c:v>0.60344827586206784</c:v>
                </c:pt>
                <c:pt idx="15">
                  <c:v>0.60632183908045911</c:v>
                </c:pt>
                <c:pt idx="16">
                  <c:v>0.60919540229885027</c:v>
                </c:pt>
                <c:pt idx="17">
                  <c:v>0.61494252873563193</c:v>
                </c:pt>
                <c:pt idx="18">
                  <c:v>0.61781609195402198</c:v>
                </c:pt>
                <c:pt idx="19">
                  <c:v>0.62068965517241315</c:v>
                </c:pt>
                <c:pt idx="20">
                  <c:v>0.62356321839080409</c:v>
                </c:pt>
                <c:pt idx="21">
                  <c:v>0.62643678160919503</c:v>
                </c:pt>
                <c:pt idx="22">
                  <c:v>0.62931034482758597</c:v>
                </c:pt>
                <c:pt idx="23">
                  <c:v>0.63218390804597702</c:v>
                </c:pt>
                <c:pt idx="24">
                  <c:v>0.63505747126436707</c:v>
                </c:pt>
                <c:pt idx="25">
                  <c:v>0.64367816091954011</c:v>
                </c:pt>
                <c:pt idx="26">
                  <c:v>0.64655172413793094</c:v>
                </c:pt>
                <c:pt idx="27">
                  <c:v>0.6494252873563211</c:v>
                </c:pt>
                <c:pt idx="28">
                  <c:v>0.65229885057471226</c:v>
                </c:pt>
                <c:pt idx="29">
                  <c:v>0.6551724137931032</c:v>
                </c:pt>
                <c:pt idx="30">
                  <c:v>0.72988505747126409</c:v>
                </c:pt>
                <c:pt idx="31">
                  <c:v>0.78735632183907989</c:v>
                </c:pt>
                <c:pt idx="32">
                  <c:v>0.85057471264367823</c:v>
                </c:pt>
                <c:pt idx="33">
                  <c:v>0.89655172413793083</c:v>
                </c:pt>
                <c:pt idx="34">
                  <c:v>0.89942528735632099</c:v>
                </c:pt>
                <c:pt idx="35">
                  <c:v>0.90229885057471215</c:v>
                </c:pt>
                <c:pt idx="36">
                  <c:v>0.90517241379310309</c:v>
                </c:pt>
                <c:pt idx="37">
                  <c:v>0.90804597701149414</c:v>
                </c:pt>
                <c:pt idx="38">
                  <c:v>0.91091954022988508</c:v>
                </c:pt>
                <c:pt idx="39">
                  <c:v>0.91666666666666596</c:v>
                </c:pt>
                <c:pt idx="40">
                  <c:v>0.9195402298850569</c:v>
                </c:pt>
                <c:pt idx="41">
                  <c:v>0.92241379310344784</c:v>
                </c:pt>
                <c:pt idx="42">
                  <c:v>0.92528735632183901</c:v>
                </c:pt>
                <c:pt idx="43">
                  <c:v>0.92816091954022883</c:v>
                </c:pt>
                <c:pt idx="44">
                  <c:v>0.93103448275862</c:v>
                </c:pt>
                <c:pt idx="45">
                  <c:v>0.93390804597701094</c:v>
                </c:pt>
                <c:pt idx="46">
                  <c:v>0.9367816091954021</c:v>
                </c:pt>
                <c:pt idx="47">
                  <c:v>0.93965517241379326</c:v>
                </c:pt>
                <c:pt idx="48">
                  <c:v>0.94252873563218309</c:v>
                </c:pt>
                <c:pt idx="49">
                  <c:v>0.94540229885057403</c:v>
                </c:pt>
                <c:pt idx="50">
                  <c:v>0.95114942528735602</c:v>
                </c:pt>
                <c:pt idx="51">
                  <c:v>0.95402298850574696</c:v>
                </c:pt>
                <c:pt idx="52">
                  <c:v>0.95689655172413701</c:v>
                </c:pt>
                <c:pt idx="53">
                  <c:v>0.96551724137930994</c:v>
                </c:pt>
                <c:pt idx="54">
                  <c:v>0.9683908045977011</c:v>
                </c:pt>
                <c:pt idx="55">
                  <c:v>0.97126436781609093</c:v>
                </c:pt>
                <c:pt idx="56">
                  <c:v>0.9741379310344821</c:v>
                </c:pt>
                <c:pt idx="57">
                  <c:v>0.97701149425287315</c:v>
                </c:pt>
                <c:pt idx="58">
                  <c:v>0.97988505747126409</c:v>
                </c:pt>
                <c:pt idx="59">
                  <c:v>0.98275862068965503</c:v>
                </c:pt>
                <c:pt idx="60">
                  <c:v>0.98563218390804486</c:v>
                </c:pt>
                <c:pt idx="61">
                  <c:v>0.98850574712643591</c:v>
                </c:pt>
                <c:pt idx="62">
                  <c:v>0.99137931034482707</c:v>
                </c:pt>
                <c:pt idx="63">
                  <c:v>0.99425287356321801</c:v>
                </c:pt>
                <c:pt idx="64">
                  <c:v>0.99712643678160884</c:v>
                </c:pt>
                <c:pt idx="65">
                  <c:v>1</c:v>
                </c:pt>
                <c:pt idx="66">
                  <c:v>1</c:v>
                </c:pt>
              </c:numCache>
            </c:numRef>
          </c:yVal>
        </c:ser>
        <c:ser>
          <c:idx val="1"/>
          <c:order val="1"/>
          <c:tx>
            <c:strRef>
              <c:f>Sheet1!$D:$D</c:f>
              <c:strCache>
                <c:ptCount val="1"/>
                <c:pt idx="0">
                  <c:v>1.10E-05 0.000156859 0.00015808 0.000159867 0.000160065 0.00016018 0.000160212 0.000160324 0.000160356 0.000160384 0.000160484 0.000160488 0.000160654 0.000160677 0.0001607 0.000160809 0.000160809 0.000160809 0.000160809 0.000160826 0.00016097 0.000161001</c:v>
                </c:pt>
              </c:strCache>
            </c:strRef>
          </c:tx>
          <c:spPr>
            <a:ln w="47625">
              <a:solidFill>
                <a:srgbClr val="FF0000"/>
              </a:solidFill>
            </a:ln>
          </c:spPr>
          <c:marker>
            <c:symbol val="none"/>
          </c:marker>
          <c:xVal>
            <c:numRef>
              <c:f>Sheet1!$D:$D</c:f>
              <c:numCache>
                <c:formatCode>General</c:formatCode>
                <c:ptCount val="1048576"/>
                <c:pt idx="0" formatCode="0.00E+00">
                  <c:v>1.1039999999999899E-5</c:v>
                </c:pt>
                <c:pt idx="1">
                  <c:v>1.5685913050689701E-4</c:v>
                </c:pt>
                <c:pt idx="2">
                  <c:v>1.5808000011438805E-4</c:v>
                </c:pt>
                <c:pt idx="3">
                  <c:v>1.5986737314866405E-4</c:v>
                </c:pt>
                <c:pt idx="4">
                  <c:v>1.6006465760240904E-4</c:v>
                </c:pt>
                <c:pt idx="5">
                  <c:v>1.6017954761172502E-4</c:v>
                </c:pt>
                <c:pt idx="6">
                  <c:v>1.6021176478326203E-4</c:v>
                </c:pt>
                <c:pt idx="7">
                  <c:v>1.6032385755397803E-4</c:v>
                </c:pt>
                <c:pt idx="8">
                  <c:v>1.6035572335928904E-4</c:v>
                </c:pt>
                <c:pt idx="9">
                  <c:v>1.60383564010244E-4</c:v>
                </c:pt>
                <c:pt idx="10">
                  <c:v>1.6048366325519203E-4</c:v>
                </c:pt>
                <c:pt idx="11">
                  <c:v>1.6048771355721905E-4</c:v>
                </c:pt>
                <c:pt idx="12">
                  <c:v>1.6065414801424101E-4</c:v>
                </c:pt>
                <c:pt idx="13">
                  <c:v>1.6067704188854902E-4</c:v>
                </c:pt>
                <c:pt idx="14">
                  <c:v>1.6069954991104201E-4</c:v>
                </c:pt>
                <c:pt idx="15">
                  <c:v>1.6080926882168105E-4</c:v>
                </c:pt>
                <c:pt idx="16">
                  <c:v>1.6080931539809903E-4</c:v>
                </c:pt>
                <c:pt idx="17">
                  <c:v>1.6080936197451803E-4</c:v>
                </c:pt>
                <c:pt idx="18">
                  <c:v>1.6080940855093601E-4</c:v>
                </c:pt>
                <c:pt idx="19">
                  <c:v>1.6082631579087206E-4</c:v>
                </c:pt>
                <c:pt idx="20">
                  <c:v>1.6097037474674001E-4</c:v>
                </c:pt>
                <c:pt idx="21">
                  <c:v>1.6100103754902606E-4</c:v>
                </c:pt>
                <c:pt idx="22">
                  <c:v>1.6103181562500505E-4</c:v>
                </c:pt>
                <c:pt idx="23">
                  <c:v>1.6112181602644603E-4</c:v>
                </c:pt>
                <c:pt idx="24">
                  <c:v>1.6112485386063604E-4</c:v>
                </c:pt>
                <c:pt idx="25">
                  <c:v>1.6112799352167105E-4</c:v>
                </c:pt>
                <c:pt idx="26">
                  <c:v>1.6113096347129802E-4</c:v>
                </c:pt>
                <c:pt idx="27">
                  <c:v>1.6129566063305303E-4</c:v>
                </c:pt>
                <c:pt idx="28">
                  <c:v>1.6130874072534703E-4</c:v>
                </c:pt>
                <c:pt idx="29">
                  <c:v>1.6132475716489108E-4</c:v>
                </c:pt>
                <c:pt idx="30">
                  <c:v>1.61463261394418E-4</c:v>
                </c:pt>
                <c:pt idx="31">
                  <c:v>1.6148730852850302E-4</c:v>
                </c:pt>
                <c:pt idx="32">
                  <c:v>1.6151387039556404E-4</c:v>
                </c:pt>
                <c:pt idx="33">
                  <c:v>1.6162452440975105E-4</c:v>
                </c:pt>
                <c:pt idx="34">
                  <c:v>1.6166951380676303E-4</c:v>
                </c:pt>
                <c:pt idx="35">
                  <c:v>1.6176891051964003E-4</c:v>
                </c:pt>
                <c:pt idx="36">
                  <c:v>1.6180029064248407E-4</c:v>
                </c:pt>
                <c:pt idx="37">
                  <c:v>1.6183225187871403E-4</c:v>
                </c:pt>
                <c:pt idx="38">
                  <c:v>1.6209788245454506E-4</c:v>
                </c:pt>
                <c:pt idx="39">
                  <c:v>1.6224267551172601E-4</c:v>
                </c:pt>
                <c:pt idx="40">
                  <c:v>1.6242256420082003E-4</c:v>
                </c:pt>
                <c:pt idx="41">
                  <c:v>2.0545777787945609E-4</c:v>
                </c:pt>
                <c:pt idx="42">
                  <c:v>2.0848952391710305E-4</c:v>
                </c:pt>
                <c:pt idx="43">
                  <c:v>2.0944395072884805E-4</c:v>
                </c:pt>
                <c:pt idx="44">
                  <c:v>2.0978348633612906E-4</c:v>
                </c:pt>
                <c:pt idx="45">
                  <c:v>2.1008897207059111E-4</c:v>
                </c:pt>
                <c:pt idx="46">
                  <c:v>2.1008971973360708E-4</c:v>
                </c:pt>
                <c:pt idx="47">
                  <c:v>2.1009046739662405E-4</c:v>
                </c:pt>
                <c:pt idx="48">
                  <c:v>2.1058836373047401E-4</c:v>
                </c:pt>
                <c:pt idx="49">
                  <c:v>2.1077675221056608E-4</c:v>
                </c:pt>
                <c:pt idx="50">
                  <c:v>2.1127345460732804E-4</c:v>
                </c:pt>
                <c:pt idx="51">
                  <c:v>2.1185894746926306E-4</c:v>
                </c:pt>
                <c:pt idx="52">
                  <c:v>2.1348000008579104E-4</c:v>
                </c:pt>
                <c:pt idx="53">
                  <c:v>2.4576000011438802E-4</c:v>
                </c:pt>
                <c:pt idx="54">
                  <c:v>2.8016000011438799E-4</c:v>
                </c:pt>
                <c:pt idx="55">
                  <c:v>3.6464000000000006E-4</c:v>
                </c:pt>
                <c:pt idx="56">
                  <c:v>4.3471999999999901E-4</c:v>
                </c:pt>
                <c:pt idx="57">
                  <c:v>5.4092000008579115E-4</c:v>
                </c:pt>
                <c:pt idx="58">
                  <c:v>8.2191999999999931E-4</c:v>
                </c:pt>
                <c:pt idx="59">
                  <c:v>8.5509000007864225E-4</c:v>
                </c:pt>
                <c:pt idx="60">
                  <c:v>9.7327999999999944E-4</c:v>
                </c:pt>
                <c:pt idx="61">
                  <c:v>1.22768000011438E-3</c:v>
                </c:pt>
                <c:pt idx="62">
                  <c:v>1.22772000008579E-3</c:v>
                </c:pt>
                <c:pt idx="63">
                  <c:v>1.2289600001143799E-3</c:v>
                </c:pt>
                <c:pt idx="64">
                  <c:v>1.22906666676199E-3</c:v>
                </c:pt>
                <c:pt idx="65">
                  <c:v>1.2291733334095899E-3</c:v>
                </c:pt>
                <c:pt idx="66">
                  <c:v>1.2296E-3</c:v>
                </c:pt>
                <c:pt idx="67">
                  <c:v>1.2304000000000002E-3</c:v>
                </c:pt>
                <c:pt idx="68">
                  <c:v>1.2339199999999899E-3</c:v>
                </c:pt>
                <c:pt idx="69">
                  <c:v>1.2472000000000002E-3</c:v>
                </c:pt>
                <c:pt idx="70">
                  <c:v>1.25712E-3</c:v>
                </c:pt>
                <c:pt idx="71">
                  <c:v>1.2585599999999902E-3</c:v>
                </c:pt>
                <c:pt idx="72">
                  <c:v>1.26063999999999E-3</c:v>
                </c:pt>
                <c:pt idx="73">
                  <c:v>1.2708800000000003E-3</c:v>
                </c:pt>
                <c:pt idx="74">
                  <c:v>1.2753599999999901E-3</c:v>
                </c:pt>
                <c:pt idx="75">
                  <c:v>1.7654400000000003E-3</c:v>
                </c:pt>
                <c:pt idx="76">
                  <c:v>4.1630399999999894E-3</c:v>
                </c:pt>
                <c:pt idx="77">
                  <c:v>4.1630399999999998E-3</c:v>
                </c:pt>
              </c:numCache>
            </c:numRef>
          </c:xVal>
          <c:yVal>
            <c:numRef>
              <c:f>Sheet1!$E:$E</c:f>
              <c:numCache>
                <c:formatCode>General</c:formatCode>
                <c:ptCount val="1048576"/>
                <c:pt idx="0">
                  <c:v>0</c:v>
                </c:pt>
                <c:pt idx="1">
                  <c:v>0.24454662703975696</c:v>
                </c:pt>
                <c:pt idx="2">
                  <c:v>0.25901418718106806</c:v>
                </c:pt>
                <c:pt idx="3">
                  <c:v>0.35215611506757105</c:v>
                </c:pt>
                <c:pt idx="4">
                  <c:v>0.3699882240789541</c:v>
                </c:pt>
                <c:pt idx="5">
                  <c:v>0.37996971906016908</c:v>
                </c:pt>
                <c:pt idx="6">
                  <c:v>0.389951214041383</c:v>
                </c:pt>
                <c:pt idx="7">
                  <c:v>0.39998878483709915</c:v>
                </c:pt>
                <c:pt idx="8">
                  <c:v>0.41064318959232793</c:v>
                </c:pt>
                <c:pt idx="9">
                  <c:v>0.41995177479952905</c:v>
                </c:pt>
                <c:pt idx="10">
                  <c:v>0.43234452980429511</c:v>
                </c:pt>
                <c:pt idx="11">
                  <c:v>0.43997084057645908</c:v>
                </c:pt>
                <c:pt idx="12">
                  <c:v>0.45998990635338904</c:v>
                </c:pt>
                <c:pt idx="13">
                  <c:v>0.46997140133460413</c:v>
                </c:pt>
                <c:pt idx="14">
                  <c:v>0.47978466887231508</c:v>
                </c:pt>
                <c:pt idx="15">
                  <c:v>0.49985981046374706</c:v>
                </c:pt>
                <c:pt idx="16">
                  <c:v>0.49991588627824812</c:v>
                </c:pt>
                <c:pt idx="17">
                  <c:v>0.49997196209274913</c:v>
                </c:pt>
                <c:pt idx="18">
                  <c:v>0.50002803790724992</c:v>
                </c:pt>
                <c:pt idx="19">
                  <c:v>0.52038355857118801</c:v>
                </c:pt>
                <c:pt idx="20">
                  <c:v>0.53008467447989616</c:v>
                </c:pt>
                <c:pt idx="21">
                  <c:v>0.54500084113721692</c:v>
                </c:pt>
                <c:pt idx="22">
                  <c:v>0.55997308360903908</c:v>
                </c:pt>
                <c:pt idx="23">
                  <c:v>0.569954578590254</c:v>
                </c:pt>
                <c:pt idx="24">
                  <c:v>0.57999214938596888</c:v>
                </c:pt>
                <c:pt idx="25">
                  <c:v>0.59036617506869182</c:v>
                </c:pt>
                <c:pt idx="26">
                  <c:v>0.60017944260640321</c:v>
                </c:pt>
                <c:pt idx="27">
                  <c:v>0.61290865249817739</c:v>
                </c:pt>
                <c:pt idx="28">
                  <c:v>0.62115179722985414</c:v>
                </c:pt>
                <c:pt idx="29">
                  <c:v>0.6312454438400712</c:v>
                </c:pt>
                <c:pt idx="30">
                  <c:v>0.64274098581281802</c:v>
                </c:pt>
                <c:pt idx="31">
                  <c:v>0.65132058543150295</c:v>
                </c:pt>
                <c:pt idx="32">
                  <c:v>0.66079739808220705</c:v>
                </c:pt>
                <c:pt idx="33">
                  <c:v>0.67111534795042904</c:v>
                </c:pt>
                <c:pt idx="34">
                  <c:v>0.68603151460774903</c:v>
                </c:pt>
                <c:pt idx="35">
                  <c:v>0.69208770257387919</c:v>
                </c:pt>
                <c:pt idx="36">
                  <c:v>0.70117198452307516</c:v>
                </c:pt>
                <c:pt idx="37">
                  <c:v>0.71042449391577411</c:v>
                </c:pt>
                <c:pt idx="38">
                  <c:v>0.73464924578029511</c:v>
                </c:pt>
                <c:pt idx="39">
                  <c:v>0.75046262546963394</c:v>
                </c:pt>
                <c:pt idx="40">
                  <c:v>0.7611170302248631</c:v>
                </c:pt>
                <c:pt idx="41">
                  <c:v>0.80238882969775094</c:v>
                </c:pt>
                <c:pt idx="42">
                  <c:v>0.81876296753210298</c:v>
                </c:pt>
                <c:pt idx="43">
                  <c:v>0.83788482027701405</c:v>
                </c:pt>
                <c:pt idx="44">
                  <c:v>0.84853922503224288</c:v>
                </c:pt>
                <c:pt idx="45">
                  <c:v>0.85992261537598813</c:v>
                </c:pt>
                <c:pt idx="46">
                  <c:v>0.8599786911904892</c:v>
                </c:pt>
                <c:pt idx="47">
                  <c:v>0.86003476700499004</c:v>
                </c:pt>
                <c:pt idx="48">
                  <c:v>0.88162395558795392</c:v>
                </c:pt>
                <c:pt idx="49">
                  <c:v>0.89025963102114003</c:v>
                </c:pt>
                <c:pt idx="50">
                  <c:v>0.911736667975102</c:v>
                </c:pt>
                <c:pt idx="51">
                  <c:v>0.9220546178433241</c:v>
                </c:pt>
                <c:pt idx="52">
                  <c:v>0.93007345931699603</c:v>
                </c:pt>
                <c:pt idx="53">
                  <c:v>0.94039140918521802</c:v>
                </c:pt>
                <c:pt idx="54">
                  <c:v>0.950989738125946</c:v>
                </c:pt>
                <c:pt idx="55">
                  <c:v>0.96781248247630802</c:v>
                </c:pt>
                <c:pt idx="56">
                  <c:v>0.97790612908652397</c:v>
                </c:pt>
                <c:pt idx="57">
                  <c:v>0.9813267537710979</c:v>
                </c:pt>
                <c:pt idx="58">
                  <c:v>0.98799977569674202</c:v>
                </c:pt>
                <c:pt idx="59">
                  <c:v>0.99108394549430789</c:v>
                </c:pt>
                <c:pt idx="60">
                  <c:v>0.99416811529187399</c:v>
                </c:pt>
                <c:pt idx="61">
                  <c:v>0.99742051253294384</c:v>
                </c:pt>
                <c:pt idx="62">
                  <c:v>0.99747658834744479</c:v>
                </c:pt>
                <c:pt idx="63">
                  <c:v>0.99770089160544995</c:v>
                </c:pt>
                <c:pt idx="64">
                  <c:v>0.9977569674199509</c:v>
                </c:pt>
                <c:pt idx="65">
                  <c:v>0.99781304323445197</c:v>
                </c:pt>
                <c:pt idx="66">
                  <c:v>0.99786911904895392</c:v>
                </c:pt>
                <c:pt idx="67">
                  <c:v>0.99792519486345499</c:v>
                </c:pt>
                <c:pt idx="68">
                  <c:v>0.99798127067795583</c:v>
                </c:pt>
                <c:pt idx="69">
                  <c:v>0.9980373464924569</c:v>
                </c:pt>
                <c:pt idx="70">
                  <c:v>0.99809342230695897</c:v>
                </c:pt>
                <c:pt idx="71">
                  <c:v>0.99814949812146003</c:v>
                </c:pt>
                <c:pt idx="72">
                  <c:v>0.99820557393596088</c:v>
                </c:pt>
                <c:pt idx="73">
                  <c:v>0.99826164975046183</c:v>
                </c:pt>
                <c:pt idx="74">
                  <c:v>0.99831772556496279</c:v>
                </c:pt>
                <c:pt idx="75">
                  <c:v>0.99921493859698296</c:v>
                </c:pt>
                <c:pt idx="76">
                  <c:v>1</c:v>
                </c:pt>
                <c:pt idx="77">
                  <c:v>1</c:v>
                </c:pt>
              </c:numCache>
            </c:numRef>
          </c:yVal>
        </c:ser>
        <c:dLbls/>
        <c:axId val="57007104"/>
        <c:axId val="57008896"/>
      </c:scatterChart>
      <c:valAx>
        <c:axId val="57007104"/>
        <c:scaling>
          <c:orientation val="minMax"/>
          <c:max val="5.0000000000000018E-3"/>
        </c:scaling>
        <c:axPos val="b"/>
        <c:numFmt formatCode="@" sourceLinked="0"/>
        <c:tickLblPos val="nextTo"/>
        <c:txPr>
          <a:bodyPr/>
          <a:lstStyle/>
          <a:p>
            <a:pPr>
              <a:defRPr sz="2400"/>
            </a:pPr>
            <a:endParaRPr lang="en-US"/>
          </a:p>
        </c:txPr>
        <c:crossAx val="57008896"/>
        <c:crosses val="autoZero"/>
        <c:crossBetween val="midCat"/>
        <c:majorUnit val="1.0000000000000005E-3"/>
      </c:valAx>
      <c:valAx>
        <c:axId val="57008896"/>
        <c:scaling>
          <c:orientation val="minMax"/>
          <c:max val="1"/>
        </c:scaling>
        <c:axPos val="l"/>
        <c:numFmt formatCode="General" sourceLinked="1"/>
        <c:tickLblPos val="nextTo"/>
        <c:txPr>
          <a:bodyPr/>
          <a:lstStyle/>
          <a:p>
            <a:pPr>
              <a:defRPr sz="2400"/>
            </a:pPr>
            <a:endParaRPr lang="en-US"/>
          </a:p>
        </c:txPr>
        <c:crossAx val="57007104"/>
        <c:crosses val="autoZero"/>
        <c:crossBetween val="midCat"/>
        <c:majorUnit val="0.2"/>
      </c:valAx>
    </c:plotArea>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0070672917544421"/>
          <c:y val="7.8265924570194129E-2"/>
          <c:w val="0.83398747885181213"/>
          <c:h val="0.77557532479222291"/>
        </c:manualLayout>
      </c:layout>
      <c:scatterChart>
        <c:scatterStyle val="lineMarker"/>
        <c:ser>
          <c:idx val="0"/>
          <c:order val="0"/>
          <c:spPr>
            <a:ln w="47625">
              <a:solidFill>
                <a:srgbClr val="0000FF"/>
              </a:solidFill>
            </a:ln>
          </c:spPr>
          <c:marker>
            <c:symbol val="none"/>
          </c:marker>
          <c:xVal>
            <c:numRef>
              <c:f>Sheet1!$A$1:$A$17491</c:f>
              <c:numCache>
                <c:formatCode>0.00E+00</c:formatCode>
                <c:ptCount val="17491"/>
                <c:pt idx="0">
                  <c:v>4.2399999999999919E-5</c:v>
                </c:pt>
                <c:pt idx="1">
                  <c:v>4.7679999999999903E-5</c:v>
                </c:pt>
                <c:pt idx="2" formatCode="General">
                  <c:v>2.5861151999999907E-4</c:v>
                </c:pt>
                <c:pt idx="3" formatCode="General">
                  <c:v>2.9087999999999906E-4</c:v>
                </c:pt>
                <c:pt idx="4" formatCode="General">
                  <c:v>3.5616000000000006E-4</c:v>
                </c:pt>
                <c:pt idx="5" formatCode="General">
                  <c:v>3.5968608999999906E-4</c:v>
                </c:pt>
                <c:pt idx="6" formatCode="General">
                  <c:v>3.8866909135187102E-4</c:v>
                </c:pt>
                <c:pt idx="7" formatCode="General">
                  <c:v>3.8867636405454505E-4</c:v>
                </c:pt>
                <c:pt idx="8" formatCode="General">
                  <c:v>3.8897000050735207E-4</c:v>
                </c:pt>
                <c:pt idx="9" formatCode="General">
                  <c:v>4.0401116999999901E-4</c:v>
                </c:pt>
                <c:pt idx="10" formatCode="General">
                  <c:v>4.2804000040588222E-4</c:v>
                </c:pt>
                <c:pt idx="11" formatCode="General">
                  <c:v>4.35783119999999E-4</c:v>
                </c:pt>
                <c:pt idx="12" formatCode="General">
                  <c:v>4.4857114000000013E-4</c:v>
                </c:pt>
                <c:pt idx="13" formatCode="General">
                  <c:v>4.4879997999999912E-4</c:v>
                </c:pt>
                <c:pt idx="14" formatCode="General">
                  <c:v>4.5007012000000012E-4</c:v>
                </c:pt>
                <c:pt idx="15" formatCode="General">
                  <c:v>4.5357121000000013E-4</c:v>
                </c:pt>
                <c:pt idx="16" formatCode="General">
                  <c:v>4.5770716000000008E-4</c:v>
                </c:pt>
                <c:pt idx="17" formatCode="General">
                  <c:v>4.6017931000000018E-4</c:v>
                </c:pt>
                <c:pt idx="18" formatCode="General">
                  <c:v>4.6228232999999896E-4</c:v>
                </c:pt>
                <c:pt idx="19" formatCode="General">
                  <c:v>4.7272580999999905E-4</c:v>
                </c:pt>
                <c:pt idx="20" formatCode="General">
                  <c:v>4.7893388000000013E-4</c:v>
                </c:pt>
                <c:pt idx="21" formatCode="General">
                  <c:v>4.7929841999999997E-4</c:v>
                </c:pt>
                <c:pt idx="22" formatCode="General">
                  <c:v>4.82315909999999E-4</c:v>
                </c:pt>
                <c:pt idx="23" formatCode="General">
                  <c:v>4.8349831000000007E-4</c:v>
                </c:pt>
                <c:pt idx="24" formatCode="General">
                  <c:v>4.8929173999999898E-4</c:v>
                </c:pt>
                <c:pt idx="25" formatCode="General">
                  <c:v>4.8937671000000022E-4</c:v>
                </c:pt>
                <c:pt idx="26" formatCode="General">
                  <c:v>4.8982286000000014E-4</c:v>
                </c:pt>
                <c:pt idx="27" formatCode="General">
                  <c:v>4.8987311000000015E-4</c:v>
                </c:pt>
                <c:pt idx="28" formatCode="General">
                  <c:v>4.8993598999999912E-4</c:v>
                </c:pt>
                <c:pt idx="29" formatCode="General">
                  <c:v>4.9122212999999908E-4</c:v>
                </c:pt>
                <c:pt idx="30" formatCode="General">
                  <c:v>6.1448847999999901E-4</c:v>
                </c:pt>
                <c:pt idx="31" formatCode="General">
                  <c:v>7.0090402000000027E-4</c:v>
                </c:pt>
                <c:pt idx="32" formatCode="General">
                  <c:v>8.1102756999999921E-4</c:v>
                </c:pt>
                <c:pt idx="33" formatCode="General">
                  <c:v>8.9741571000000013E-4</c:v>
                </c:pt>
                <c:pt idx="34" formatCode="General">
                  <c:v>9.0003423999999944E-4</c:v>
                </c:pt>
                <c:pt idx="35" formatCode="General">
                  <c:v>9.0579023000000023E-4</c:v>
                </c:pt>
                <c:pt idx="36" formatCode="General">
                  <c:v>9.0865160999999942E-4</c:v>
                </c:pt>
                <c:pt idx="37" formatCode="General">
                  <c:v>9.0881385000000014E-4</c:v>
                </c:pt>
                <c:pt idx="38" formatCode="General">
                  <c:v>9.1290849000000025E-4</c:v>
                </c:pt>
                <c:pt idx="39" formatCode="General">
                  <c:v>9.2651555999999954E-4</c:v>
                </c:pt>
                <c:pt idx="40" formatCode="General">
                  <c:v>9.3434734999999934E-4</c:v>
                </c:pt>
                <c:pt idx="41" formatCode="General">
                  <c:v>9.346460999999993E-4</c:v>
                </c:pt>
                <c:pt idx="42" formatCode="General">
                  <c:v>9.5002691999999933E-4</c:v>
                </c:pt>
                <c:pt idx="43" formatCode="General">
                  <c:v>9.5135805000000036E-4</c:v>
                </c:pt>
                <c:pt idx="44" formatCode="General">
                  <c:v>9.5532379999999941E-4</c:v>
                </c:pt>
                <c:pt idx="45" formatCode="General">
                  <c:v>9.5666868000000046E-4</c:v>
                </c:pt>
                <c:pt idx="46" formatCode="General">
                  <c:v>9.6469299000000001E-4</c:v>
                </c:pt>
                <c:pt idx="47" formatCode="General">
                  <c:v>9.7102530000000003E-4</c:v>
                </c:pt>
                <c:pt idx="48" formatCode="General">
                  <c:v>9.7239359000000013E-4</c:v>
                </c:pt>
                <c:pt idx="49" formatCode="General">
                  <c:v>9.8094903999999968E-4</c:v>
                </c:pt>
                <c:pt idx="50" formatCode="General">
                  <c:v>9.9152000000000029E-4</c:v>
                </c:pt>
                <c:pt idx="51" formatCode="General">
                  <c:v>9.9806735999999948E-4</c:v>
                </c:pt>
                <c:pt idx="52" formatCode="General">
                  <c:v>2.0999999999999899E-3</c:v>
                </c:pt>
                <c:pt idx="53" formatCode="General">
                  <c:v>2.2444800000000005E-3</c:v>
                </c:pt>
                <c:pt idx="54" formatCode="General">
                  <c:v>2.2468800000000006E-3</c:v>
                </c:pt>
                <c:pt idx="55" formatCode="General">
                  <c:v>2.2472000005411708E-3</c:v>
                </c:pt>
                <c:pt idx="56" formatCode="General">
                  <c:v>2.3021800004735201E-3</c:v>
                </c:pt>
                <c:pt idx="57" formatCode="General">
                  <c:v>2.3571600004058803E-3</c:v>
                </c:pt>
                <c:pt idx="58" formatCode="General">
                  <c:v>2.41214000033823E-3</c:v>
                </c:pt>
                <c:pt idx="59" formatCode="General">
                  <c:v>2.6870399999999904E-3</c:v>
                </c:pt>
                <c:pt idx="60" formatCode="General">
                  <c:v>2.6872000005411707E-3</c:v>
                </c:pt>
                <c:pt idx="61" formatCode="General">
                  <c:v>2.6872533337843106E-3</c:v>
                </c:pt>
                <c:pt idx="62" formatCode="General">
                  <c:v>2.6873066670274515E-3</c:v>
                </c:pt>
                <c:pt idx="63" formatCode="General">
                  <c:v>2.687520000000001E-3</c:v>
                </c:pt>
                <c:pt idx="64" formatCode="General">
                  <c:v>4.1000000000000003E-3</c:v>
                </c:pt>
                <c:pt idx="65" formatCode="General">
                  <c:v>4.1000000000000003E-3</c:v>
                </c:pt>
              </c:numCache>
            </c:numRef>
          </c:xVal>
          <c:yVal>
            <c:numRef>
              <c:f>Sheet1!$B$1:$B$17491</c:f>
              <c:numCache>
                <c:formatCode>General</c:formatCode>
                <c:ptCount val="17491"/>
                <c:pt idx="0">
                  <c:v>0</c:v>
                </c:pt>
                <c:pt idx="1">
                  <c:v>3.4482758620689606E-2</c:v>
                </c:pt>
                <c:pt idx="2">
                  <c:v>3.73563218390804E-2</c:v>
                </c:pt>
                <c:pt idx="3">
                  <c:v>0.12643678160919503</c:v>
                </c:pt>
                <c:pt idx="4">
                  <c:v>0.21839080459770102</c:v>
                </c:pt>
                <c:pt idx="5">
                  <c:v>0.22126436781609102</c:v>
                </c:pt>
                <c:pt idx="6">
                  <c:v>0.28448275862068906</c:v>
                </c:pt>
                <c:pt idx="7">
                  <c:v>0.28735632183908011</c:v>
                </c:pt>
                <c:pt idx="8">
                  <c:v>0.35632183908045911</c:v>
                </c:pt>
                <c:pt idx="9">
                  <c:v>0.40229885057471199</c:v>
                </c:pt>
                <c:pt idx="10">
                  <c:v>0.49137931034482712</c:v>
                </c:pt>
                <c:pt idx="11">
                  <c:v>0.57183908045977017</c:v>
                </c:pt>
                <c:pt idx="12">
                  <c:v>0.59770114942528696</c:v>
                </c:pt>
                <c:pt idx="13">
                  <c:v>0.60057471264367823</c:v>
                </c:pt>
                <c:pt idx="14">
                  <c:v>0.60344827586206784</c:v>
                </c:pt>
                <c:pt idx="15">
                  <c:v>0.60632183908045911</c:v>
                </c:pt>
                <c:pt idx="16">
                  <c:v>0.60919540229885027</c:v>
                </c:pt>
                <c:pt idx="17">
                  <c:v>0.61494252873563193</c:v>
                </c:pt>
                <c:pt idx="18">
                  <c:v>0.61781609195402198</c:v>
                </c:pt>
                <c:pt idx="19">
                  <c:v>0.62068965517241315</c:v>
                </c:pt>
                <c:pt idx="20">
                  <c:v>0.62356321839080409</c:v>
                </c:pt>
                <c:pt idx="21">
                  <c:v>0.62643678160919503</c:v>
                </c:pt>
                <c:pt idx="22">
                  <c:v>0.62931034482758597</c:v>
                </c:pt>
                <c:pt idx="23">
                  <c:v>0.63218390804597702</c:v>
                </c:pt>
                <c:pt idx="24">
                  <c:v>0.63505747126436707</c:v>
                </c:pt>
                <c:pt idx="25">
                  <c:v>0.64367816091954011</c:v>
                </c:pt>
                <c:pt idx="26">
                  <c:v>0.64655172413793094</c:v>
                </c:pt>
                <c:pt idx="27">
                  <c:v>0.6494252873563211</c:v>
                </c:pt>
                <c:pt idx="28">
                  <c:v>0.65229885057471226</c:v>
                </c:pt>
                <c:pt idx="29">
                  <c:v>0.6551724137931032</c:v>
                </c:pt>
                <c:pt idx="30">
                  <c:v>0.72988505747126409</c:v>
                </c:pt>
                <c:pt idx="31">
                  <c:v>0.78735632183907989</c:v>
                </c:pt>
                <c:pt idx="32">
                  <c:v>0.85057471264367823</c:v>
                </c:pt>
                <c:pt idx="33">
                  <c:v>0.89655172413793083</c:v>
                </c:pt>
                <c:pt idx="34">
                  <c:v>0.89942528735632099</c:v>
                </c:pt>
                <c:pt idx="35">
                  <c:v>0.90229885057471215</c:v>
                </c:pt>
                <c:pt idx="36">
                  <c:v>0.90517241379310309</c:v>
                </c:pt>
                <c:pt idx="37">
                  <c:v>0.90804597701149414</c:v>
                </c:pt>
                <c:pt idx="38">
                  <c:v>0.91091954022988508</c:v>
                </c:pt>
                <c:pt idx="39">
                  <c:v>0.91666666666666596</c:v>
                </c:pt>
                <c:pt idx="40">
                  <c:v>0.9195402298850569</c:v>
                </c:pt>
                <c:pt idx="41">
                  <c:v>0.92241379310344784</c:v>
                </c:pt>
                <c:pt idx="42">
                  <c:v>0.92528735632183901</c:v>
                </c:pt>
                <c:pt idx="43">
                  <c:v>0.92816091954022883</c:v>
                </c:pt>
                <c:pt idx="44">
                  <c:v>0.93103448275862</c:v>
                </c:pt>
                <c:pt idx="45">
                  <c:v>0.93390804597701094</c:v>
                </c:pt>
                <c:pt idx="46">
                  <c:v>0.9367816091954021</c:v>
                </c:pt>
                <c:pt idx="47">
                  <c:v>0.93965517241379326</c:v>
                </c:pt>
                <c:pt idx="48">
                  <c:v>0.94252873563218309</c:v>
                </c:pt>
                <c:pt idx="49">
                  <c:v>0.94540229885057403</c:v>
                </c:pt>
                <c:pt idx="50">
                  <c:v>0.95114942528735602</c:v>
                </c:pt>
                <c:pt idx="51">
                  <c:v>0.95402298850574696</c:v>
                </c:pt>
                <c:pt idx="52">
                  <c:v>0.95689655172413701</c:v>
                </c:pt>
                <c:pt idx="53">
                  <c:v>0.96551724137930994</c:v>
                </c:pt>
                <c:pt idx="54">
                  <c:v>0.9683908045977011</c:v>
                </c:pt>
                <c:pt idx="55">
                  <c:v>0.97126436781609093</c:v>
                </c:pt>
                <c:pt idx="56">
                  <c:v>0.9741379310344821</c:v>
                </c:pt>
                <c:pt idx="57">
                  <c:v>0.97701149425287315</c:v>
                </c:pt>
                <c:pt idx="58">
                  <c:v>0.97988505747126409</c:v>
                </c:pt>
                <c:pt idx="59">
                  <c:v>0.98275862068965503</c:v>
                </c:pt>
                <c:pt idx="60">
                  <c:v>0.98563218390804486</c:v>
                </c:pt>
                <c:pt idx="61">
                  <c:v>0.98850574712643591</c:v>
                </c:pt>
                <c:pt idx="62">
                  <c:v>0.99137931034482707</c:v>
                </c:pt>
                <c:pt idx="63">
                  <c:v>0.99425287356321801</c:v>
                </c:pt>
                <c:pt idx="64">
                  <c:v>0.99712643678160884</c:v>
                </c:pt>
                <c:pt idx="65">
                  <c:v>1</c:v>
                </c:pt>
                <c:pt idx="66">
                  <c:v>1</c:v>
                </c:pt>
              </c:numCache>
            </c:numRef>
          </c:yVal>
        </c:ser>
        <c:ser>
          <c:idx val="1"/>
          <c:order val="1"/>
          <c:tx>
            <c:strRef>
              <c:f>Sheet1!$D:$D</c:f>
              <c:strCache>
                <c:ptCount val="1"/>
                <c:pt idx="0">
                  <c:v>1.10E-05 0.000156859 0.00015808 0.000159867 0.000160065 0.00016018 0.000160212 0.000160324 0.000160356 0.000160384 0.000160484 0.000160488 0.000160654 0.000160677 0.0001607 0.000160809 0.000160809 0.000160809 0.000160809 0.000160826 0.00016097 0.000161001</c:v>
                </c:pt>
              </c:strCache>
            </c:strRef>
          </c:tx>
          <c:spPr>
            <a:ln w="47625">
              <a:solidFill>
                <a:srgbClr val="FF0000"/>
              </a:solidFill>
            </a:ln>
          </c:spPr>
          <c:marker>
            <c:symbol val="none"/>
          </c:marker>
          <c:xVal>
            <c:numRef>
              <c:f>Sheet1!$D:$D</c:f>
              <c:numCache>
                <c:formatCode>General</c:formatCode>
                <c:ptCount val="1048576"/>
                <c:pt idx="0" formatCode="0.00E+00">
                  <c:v>1.1039999999999899E-5</c:v>
                </c:pt>
                <c:pt idx="1">
                  <c:v>1.5685913050689701E-4</c:v>
                </c:pt>
                <c:pt idx="2">
                  <c:v>1.5808000011438805E-4</c:v>
                </c:pt>
                <c:pt idx="3">
                  <c:v>1.5986737314866405E-4</c:v>
                </c:pt>
                <c:pt idx="4">
                  <c:v>1.6006465760240904E-4</c:v>
                </c:pt>
                <c:pt idx="5">
                  <c:v>1.6017954761172502E-4</c:v>
                </c:pt>
                <c:pt idx="6">
                  <c:v>1.6021176478326203E-4</c:v>
                </c:pt>
                <c:pt idx="7">
                  <c:v>1.6032385755397803E-4</c:v>
                </c:pt>
                <c:pt idx="8">
                  <c:v>1.6035572335928904E-4</c:v>
                </c:pt>
                <c:pt idx="9">
                  <c:v>1.60383564010244E-4</c:v>
                </c:pt>
                <c:pt idx="10">
                  <c:v>1.6048366325519203E-4</c:v>
                </c:pt>
                <c:pt idx="11">
                  <c:v>1.6048771355721905E-4</c:v>
                </c:pt>
                <c:pt idx="12">
                  <c:v>1.6065414801424101E-4</c:v>
                </c:pt>
                <c:pt idx="13">
                  <c:v>1.6067704188854902E-4</c:v>
                </c:pt>
                <c:pt idx="14">
                  <c:v>1.6069954991104201E-4</c:v>
                </c:pt>
                <c:pt idx="15">
                  <c:v>1.6080926882168105E-4</c:v>
                </c:pt>
                <c:pt idx="16">
                  <c:v>1.6080931539809903E-4</c:v>
                </c:pt>
                <c:pt idx="17">
                  <c:v>1.6080936197451803E-4</c:v>
                </c:pt>
                <c:pt idx="18">
                  <c:v>1.6080940855093601E-4</c:v>
                </c:pt>
                <c:pt idx="19">
                  <c:v>1.6082631579087206E-4</c:v>
                </c:pt>
                <c:pt idx="20">
                  <c:v>1.6097037474674001E-4</c:v>
                </c:pt>
                <c:pt idx="21">
                  <c:v>1.6100103754902606E-4</c:v>
                </c:pt>
                <c:pt idx="22">
                  <c:v>1.6103181562500505E-4</c:v>
                </c:pt>
                <c:pt idx="23">
                  <c:v>1.6112181602644603E-4</c:v>
                </c:pt>
                <c:pt idx="24">
                  <c:v>1.6112485386063604E-4</c:v>
                </c:pt>
                <c:pt idx="25">
                  <c:v>1.6112799352167105E-4</c:v>
                </c:pt>
                <c:pt idx="26">
                  <c:v>1.6113096347129802E-4</c:v>
                </c:pt>
                <c:pt idx="27">
                  <c:v>1.6129566063305303E-4</c:v>
                </c:pt>
                <c:pt idx="28">
                  <c:v>1.6130874072534703E-4</c:v>
                </c:pt>
                <c:pt idx="29">
                  <c:v>1.6132475716489108E-4</c:v>
                </c:pt>
                <c:pt idx="30">
                  <c:v>1.61463261394418E-4</c:v>
                </c:pt>
                <c:pt idx="31">
                  <c:v>1.6148730852850302E-4</c:v>
                </c:pt>
                <c:pt idx="32">
                  <c:v>1.6151387039556404E-4</c:v>
                </c:pt>
                <c:pt idx="33">
                  <c:v>1.6162452440975105E-4</c:v>
                </c:pt>
                <c:pt idx="34">
                  <c:v>1.6166951380676303E-4</c:v>
                </c:pt>
                <c:pt idx="35">
                  <c:v>1.6176891051964003E-4</c:v>
                </c:pt>
                <c:pt idx="36">
                  <c:v>1.6180029064248407E-4</c:v>
                </c:pt>
                <c:pt idx="37">
                  <c:v>1.6183225187871403E-4</c:v>
                </c:pt>
                <c:pt idx="38">
                  <c:v>1.6209788245454506E-4</c:v>
                </c:pt>
                <c:pt idx="39">
                  <c:v>1.6224267551172601E-4</c:v>
                </c:pt>
                <c:pt idx="40">
                  <c:v>1.6242256420082003E-4</c:v>
                </c:pt>
                <c:pt idx="41">
                  <c:v>2.0545777787945609E-4</c:v>
                </c:pt>
                <c:pt idx="42">
                  <c:v>2.0848952391710305E-4</c:v>
                </c:pt>
                <c:pt idx="43">
                  <c:v>2.0944395072884805E-4</c:v>
                </c:pt>
                <c:pt idx="44">
                  <c:v>2.0978348633612906E-4</c:v>
                </c:pt>
                <c:pt idx="45">
                  <c:v>2.1008897207059111E-4</c:v>
                </c:pt>
                <c:pt idx="46">
                  <c:v>2.1008971973360708E-4</c:v>
                </c:pt>
                <c:pt idx="47">
                  <c:v>2.1009046739662405E-4</c:v>
                </c:pt>
                <c:pt idx="48">
                  <c:v>2.1058836373047401E-4</c:v>
                </c:pt>
                <c:pt idx="49">
                  <c:v>2.1077675221056608E-4</c:v>
                </c:pt>
                <c:pt idx="50">
                  <c:v>2.1127345460732804E-4</c:v>
                </c:pt>
                <c:pt idx="51">
                  <c:v>2.1185894746926306E-4</c:v>
                </c:pt>
                <c:pt idx="52">
                  <c:v>2.1348000008579104E-4</c:v>
                </c:pt>
                <c:pt idx="53">
                  <c:v>2.4576000011438802E-4</c:v>
                </c:pt>
                <c:pt idx="54">
                  <c:v>2.8016000011438799E-4</c:v>
                </c:pt>
                <c:pt idx="55">
                  <c:v>3.6464000000000006E-4</c:v>
                </c:pt>
                <c:pt idx="56">
                  <c:v>4.3471999999999901E-4</c:v>
                </c:pt>
                <c:pt idx="57">
                  <c:v>5.4092000008579115E-4</c:v>
                </c:pt>
                <c:pt idx="58">
                  <c:v>8.2191999999999931E-4</c:v>
                </c:pt>
                <c:pt idx="59">
                  <c:v>8.5509000007864225E-4</c:v>
                </c:pt>
                <c:pt idx="60">
                  <c:v>9.7327999999999944E-4</c:v>
                </c:pt>
                <c:pt idx="61">
                  <c:v>1.22768000011438E-3</c:v>
                </c:pt>
                <c:pt idx="62">
                  <c:v>1.22772000008579E-3</c:v>
                </c:pt>
                <c:pt idx="63">
                  <c:v>1.2289600001143799E-3</c:v>
                </c:pt>
                <c:pt idx="64">
                  <c:v>1.22906666676199E-3</c:v>
                </c:pt>
                <c:pt idx="65">
                  <c:v>1.2291733334095899E-3</c:v>
                </c:pt>
                <c:pt idx="66">
                  <c:v>1.2296E-3</c:v>
                </c:pt>
                <c:pt idx="67">
                  <c:v>1.2304000000000002E-3</c:v>
                </c:pt>
                <c:pt idx="68">
                  <c:v>1.2339199999999899E-3</c:v>
                </c:pt>
                <c:pt idx="69">
                  <c:v>1.2472000000000002E-3</c:v>
                </c:pt>
                <c:pt idx="70">
                  <c:v>1.25712E-3</c:v>
                </c:pt>
                <c:pt idx="71">
                  <c:v>1.2585599999999902E-3</c:v>
                </c:pt>
                <c:pt idx="72">
                  <c:v>1.26063999999999E-3</c:v>
                </c:pt>
                <c:pt idx="73">
                  <c:v>1.2708800000000003E-3</c:v>
                </c:pt>
                <c:pt idx="74">
                  <c:v>1.2753599999999901E-3</c:v>
                </c:pt>
                <c:pt idx="75">
                  <c:v>1.7654400000000003E-3</c:v>
                </c:pt>
                <c:pt idx="76">
                  <c:v>4.1630399999999894E-3</c:v>
                </c:pt>
                <c:pt idx="77">
                  <c:v>4.1630399999999998E-3</c:v>
                </c:pt>
              </c:numCache>
            </c:numRef>
          </c:xVal>
          <c:yVal>
            <c:numRef>
              <c:f>Sheet1!$E:$E</c:f>
              <c:numCache>
                <c:formatCode>General</c:formatCode>
                <c:ptCount val="1048576"/>
                <c:pt idx="0">
                  <c:v>0</c:v>
                </c:pt>
                <c:pt idx="1">
                  <c:v>0.24454662703975696</c:v>
                </c:pt>
                <c:pt idx="2">
                  <c:v>0.25901418718106806</c:v>
                </c:pt>
                <c:pt idx="3">
                  <c:v>0.35215611506757105</c:v>
                </c:pt>
                <c:pt idx="4">
                  <c:v>0.3699882240789541</c:v>
                </c:pt>
                <c:pt idx="5">
                  <c:v>0.37996971906016908</c:v>
                </c:pt>
                <c:pt idx="6">
                  <c:v>0.389951214041383</c:v>
                </c:pt>
                <c:pt idx="7">
                  <c:v>0.39998878483709915</c:v>
                </c:pt>
                <c:pt idx="8">
                  <c:v>0.41064318959232793</c:v>
                </c:pt>
                <c:pt idx="9">
                  <c:v>0.41995177479952905</c:v>
                </c:pt>
                <c:pt idx="10">
                  <c:v>0.43234452980429511</c:v>
                </c:pt>
                <c:pt idx="11">
                  <c:v>0.43997084057645908</c:v>
                </c:pt>
                <c:pt idx="12">
                  <c:v>0.45998990635338904</c:v>
                </c:pt>
                <c:pt idx="13">
                  <c:v>0.46997140133460413</c:v>
                </c:pt>
                <c:pt idx="14">
                  <c:v>0.47978466887231508</c:v>
                </c:pt>
                <c:pt idx="15">
                  <c:v>0.49985981046374706</c:v>
                </c:pt>
                <c:pt idx="16">
                  <c:v>0.49991588627824812</c:v>
                </c:pt>
                <c:pt idx="17">
                  <c:v>0.49997196209274913</c:v>
                </c:pt>
                <c:pt idx="18">
                  <c:v>0.50002803790724992</c:v>
                </c:pt>
                <c:pt idx="19">
                  <c:v>0.52038355857118801</c:v>
                </c:pt>
                <c:pt idx="20">
                  <c:v>0.53008467447989616</c:v>
                </c:pt>
                <c:pt idx="21">
                  <c:v>0.54500084113721692</c:v>
                </c:pt>
                <c:pt idx="22">
                  <c:v>0.55997308360903908</c:v>
                </c:pt>
                <c:pt idx="23">
                  <c:v>0.569954578590254</c:v>
                </c:pt>
                <c:pt idx="24">
                  <c:v>0.57999214938596888</c:v>
                </c:pt>
                <c:pt idx="25">
                  <c:v>0.59036617506869182</c:v>
                </c:pt>
                <c:pt idx="26">
                  <c:v>0.60017944260640321</c:v>
                </c:pt>
                <c:pt idx="27">
                  <c:v>0.61290865249817739</c:v>
                </c:pt>
                <c:pt idx="28">
                  <c:v>0.62115179722985414</c:v>
                </c:pt>
                <c:pt idx="29">
                  <c:v>0.6312454438400712</c:v>
                </c:pt>
                <c:pt idx="30">
                  <c:v>0.64274098581281802</c:v>
                </c:pt>
                <c:pt idx="31">
                  <c:v>0.65132058543150295</c:v>
                </c:pt>
                <c:pt idx="32">
                  <c:v>0.66079739808220705</c:v>
                </c:pt>
                <c:pt idx="33">
                  <c:v>0.67111534795042904</c:v>
                </c:pt>
                <c:pt idx="34">
                  <c:v>0.68603151460774903</c:v>
                </c:pt>
                <c:pt idx="35">
                  <c:v>0.69208770257387919</c:v>
                </c:pt>
                <c:pt idx="36">
                  <c:v>0.70117198452307516</c:v>
                </c:pt>
                <c:pt idx="37">
                  <c:v>0.71042449391577411</c:v>
                </c:pt>
                <c:pt idx="38">
                  <c:v>0.73464924578029511</c:v>
                </c:pt>
                <c:pt idx="39">
                  <c:v>0.75046262546963394</c:v>
                </c:pt>
                <c:pt idx="40">
                  <c:v>0.7611170302248631</c:v>
                </c:pt>
                <c:pt idx="41">
                  <c:v>0.80238882969775094</c:v>
                </c:pt>
                <c:pt idx="42">
                  <c:v>0.81876296753210298</c:v>
                </c:pt>
                <c:pt idx="43">
                  <c:v>0.83788482027701405</c:v>
                </c:pt>
                <c:pt idx="44">
                  <c:v>0.84853922503224288</c:v>
                </c:pt>
                <c:pt idx="45">
                  <c:v>0.85992261537598813</c:v>
                </c:pt>
                <c:pt idx="46">
                  <c:v>0.8599786911904892</c:v>
                </c:pt>
                <c:pt idx="47">
                  <c:v>0.86003476700499004</c:v>
                </c:pt>
                <c:pt idx="48">
                  <c:v>0.88162395558795392</c:v>
                </c:pt>
                <c:pt idx="49">
                  <c:v>0.89025963102114003</c:v>
                </c:pt>
                <c:pt idx="50">
                  <c:v>0.911736667975102</c:v>
                </c:pt>
                <c:pt idx="51">
                  <c:v>0.9220546178433241</c:v>
                </c:pt>
                <c:pt idx="52">
                  <c:v>0.93007345931699603</c:v>
                </c:pt>
                <c:pt idx="53">
                  <c:v>0.94039140918521802</c:v>
                </c:pt>
                <c:pt idx="54">
                  <c:v>0.950989738125946</c:v>
                </c:pt>
                <c:pt idx="55">
                  <c:v>0.96781248247630802</c:v>
                </c:pt>
                <c:pt idx="56">
                  <c:v>0.97790612908652397</c:v>
                </c:pt>
                <c:pt idx="57">
                  <c:v>0.9813267537710979</c:v>
                </c:pt>
                <c:pt idx="58">
                  <c:v>0.98799977569674202</c:v>
                </c:pt>
                <c:pt idx="59">
                  <c:v>0.99108394549430789</c:v>
                </c:pt>
                <c:pt idx="60">
                  <c:v>0.99416811529187399</c:v>
                </c:pt>
                <c:pt idx="61">
                  <c:v>0.99742051253294384</c:v>
                </c:pt>
                <c:pt idx="62">
                  <c:v>0.99747658834744479</c:v>
                </c:pt>
                <c:pt idx="63">
                  <c:v>0.99770089160544995</c:v>
                </c:pt>
                <c:pt idx="64">
                  <c:v>0.9977569674199509</c:v>
                </c:pt>
                <c:pt idx="65">
                  <c:v>0.99781304323445197</c:v>
                </c:pt>
                <c:pt idx="66">
                  <c:v>0.99786911904895392</c:v>
                </c:pt>
                <c:pt idx="67">
                  <c:v>0.99792519486345499</c:v>
                </c:pt>
                <c:pt idx="68">
                  <c:v>0.99798127067795583</c:v>
                </c:pt>
                <c:pt idx="69">
                  <c:v>0.9980373464924569</c:v>
                </c:pt>
                <c:pt idx="70">
                  <c:v>0.99809342230695897</c:v>
                </c:pt>
                <c:pt idx="71">
                  <c:v>0.99814949812146003</c:v>
                </c:pt>
                <c:pt idx="72">
                  <c:v>0.99820557393596088</c:v>
                </c:pt>
                <c:pt idx="73">
                  <c:v>0.99826164975046183</c:v>
                </c:pt>
                <c:pt idx="74">
                  <c:v>0.99831772556496279</c:v>
                </c:pt>
                <c:pt idx="75">
                  <c:v>0.99921493859698296</c:v>
                </c:pt>
                <c:pt idx="76">
                  <c:v>1</c:v>
                </c:pt>
                <c:pt idx="77">
                  <c:v>1</c:v>
                </c:pt>
              </c:numCache>
            </c:numRef>
          </c:yVal>
        </c:ser>
        <c:dLbls/>
        <c:axId val="57095680"/>
        <c:axId val="57097216"/>
      </c:scatterChart>
      <c:valAx>
        <c:axId val="57095680"/>
        <c:scaling>
          <c:orientation val="minMax"/>
          <c:max val="5.0000000000000018E-3"/>
        </c:scaling>
        <c:axPos val="b"/>
        <c:numFmt formatCode="@" sourceLinked="0"/>
        <c:tickLblPos val="nextTo"/>
        <c:txPr>
          <a:bodyPr/>
          <a:lstStyle/>
          <a:p>
            <a:pPr>
              <a:defRPr sz="2400"/>
            </a:pPr>
            <a:endParaRPr lang="en-US"/>
          </a:p>
        </c:txPr>
        <c:crossAx val="57097216"/>
        <c:crosses val="autoZero"/>
        <c:crossBetween val="midCat"/>
        <c:majorUnit val="1.0000000000000005E-3"/>
      </c:valAx>
      <c:valAx>
        <c:axId val="57097216"/>
        <c:scaling>
          <c:orientation val="minMax"/>
          <c:max val="1"/>
        </c:scaling>
        <c:axPos val="l"/>
        <c:numFmt formatCode="General" sourceLinked="1"/>
        <c:tickLblPos val="nextTo"/>
        <c:txPr>
          <a:bodyPr/>
          <a:lstStyle/>
          <a:p>
            <a:pPr>
              <a:defRPr sz="2400"/>
            </a:pPr>
            <a:endParaRPr lang="en-US"/>
          </a:p>
        </c:txPr>
        <c:crossAx val="57095680"/>
        <c:crosses val="autoZero"/>
        <c:crossBetween val="midCat"/>
        <c:majorUnit val="0.2"/>
      </c:valAx>
    </c:plotArea>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plotArea>
      <c:layout/>
      <c:scatterChart>
        <c:scatterStyle val="lineMarker"/>
        <c:ser>
          <c:idx val="0"/>
          <c:order val="0"/>
          <c:spPr>
            <a:ln w="50800">
              <a:noFill/>
            </a:ln>
          </c:spPr>
          <c:marker>
            <c:symbol val="none"/>
          </c:marker>
          <c:xVal>
            <c:numRef>
              <c:f>Sheet3!$D$1:$D$4</c:f>
              <c:numCache>
                <c:formatCode>General</c:formatCode>
                <c:ptCount val="4"/>
                <c:pt idx="0">
                  <c:v>1</c:v>
                </c:pt>
                <c:pt idx="1">
                  <c:v>2</c:v>
                </c:pt>
                <c:pt idx="2">
                  <c:v>3</c:v>
                </c:pt>
                <c:pt idx="3">
                  <c:v>4</c:v>
                </c:pt>
              </c:numCache>
            </c:numRef>
          </c:xVal>
          <c:yVal>
            <c:numRef>
              <c:f>Sheet3!$E$1:$E$4</c:f>
              <c:numCache>
                <c:formatCode>General</c:formatCode>
                <c:ptCount val="4"/>
                <c:pt idx="0">
                  <c:v>0.6100000000000001</c:v>
                </c:pt>
                <c:pt idx="1">
                  <c:v>0.89</c:v>
                </c:pt>
                <c:pt idx="2">
                  <c:v>0.98</c:v>
                </c:pt>
                <c:pt idx="3">
                  <c:v>1</c:v>
                </c:pt>
              </c:numCache>
            </c:numRef>
          </c:yVal>
        </c:ser>
        <c:dLbls/>
        <c:axId val="57117312"/>
        <c:axId val="57196928"/>
      </c:scatterChart>
      <c:valAx>
        <c:axId val="57117312"/>
        <c:scaling>
          <c:orientation val="minMax"/>
          <c:max val="4"/>
          <c:min val="1"/>
        </c:scaling>
        <c:axPos val="b"/>
        <c:numFmt formatCode="General" sourceLinked="1"/>
        <c:tickLblPos val="nextTo"/>
        <c:txPr>
          <a:bodyPr/>
          <a:lstStyle/>
          <a:p>
            <a:pPr>
              <a:defRPr sz="2400"/>
            </a:pPr>
            <a:endParaRPr lang="en-US"/>
          </a:p>
        </c:txPr>
        <c:crossAx val="57196928"/>
        <c:crosses val="autoZero"/>
        <c:crossBetween val="midCat"/>
        <c:majorUnit val="1"/>
      </c:valAx>
      <c:valAx>
        <c:axId val="57196928"/>
        <c:scaling>
          <c:orientation val="minMax"/>
          <c:max val="1"/>
          <c:min val="0"/>
        </c:scaling>
        <c:axPos val="l"/>
        <c:numFmt formatCode="General" sourceLinked="1"/>
        <c:tickLblPos val="nextTo"/>
        <c:txPr>
          <a:bodyPr/>
          <a:lstStyle/>
          <a:p>
            <a:pPr>
              <a:defRPr sz="2400"/>
            </a:pPr>
            <a:endParaRPr lang="en-US"/>
          </a:p>
        </c:txPr>
        <c:crossAx val="57117312"/>
        <c:crosses val="autoZero"/>
        <c:crossBetween val="midCat"/>
        <c:majorUnit val="0.2"/>
      </c:valAx>
    </c:plotArea>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plotArea>
      <c:layout/>
      <c:scatterChart>
        <c:scatterStyle val="lineMarker"/>
        <c:ser>
          <c:idx val="0"/>
          <c:order val="0"/>
          <c:spPr>
            <a:ln w="50800">
              <a:solidFill>
                <a:srgbClr val="0000FF"/>
              </a:solidFill>
            </a:ln>
          </c:spPr>
          <c:marker>
            <c:symbol val="none"/>
          </c:marker>
          <c:xVal>
            <c:numRef>
              <c:f>Sheet3!$D$1:$D$4</c:f>
              <c:numCache>
                <c:formatCode>General</c:formatCode>
                <c:ptCount val="4"/>
                <c:pt idx="0">
                  <c:v>1</c:v>
                </c:pt>
                <c:pt idx="1">
                  <c:v>2</c:v>
                </c:pt>
                <c:pt idx="2">
                  <c:v>3</c:v>
                </c:pt>
                <c:pt idx="3">
                  <c:v>4</c:v>
                </c:pt>
              </c:numCache>
            </c:numRef>
          </c:xVal>
          <c:yVal>
            <c:numRef>
              <c:f>Sheet3!$E$1:$E$4</c:f>
              <c:numCache>
                <c:formatCode>General</c:formatCode>
                <c:ptCount val="4"/>
                <c:pt idx="0">
                  <c:v>0.6100000000000001</c:v>
                </c:pt>
                <c:pt idx="1">
                  <c:v>0.89</c:v>
                </c:pt>
                <c:pt idx="2">
                  <c:v>0.98</c:v>
                </c:pt>
                <c:pt idx="3">
                  <c:v>1</c:v>
                </c:pt>
              </c:numCache>
            </c:numRef>
          </c:yVal>
        </c:ser>
        <c:dLbls/>
        <c:axId val="56287616"/>
        <c:axId val="56289152"/>
      </c:scatterChart>
      <c:valAx>
        <c:axId val="56287616"/>
        <c:scaling>
          <c:orientation val="minMax"/>
          <c:max val="4"/>
          <c:min val="1"/>
        </c:scaling>
        <c:axPos val="b"/>
        <c:numFmt formatCode="General" sourceLinked="1"/>
        <c:tickLblPos val="nextTo"/>
        <c:txPr>
          <a:bodyPr/>
          <a:lstStyle/>
          <a:p>
            <a:pPr>
              <a:defRPr sz="2400"/>
            </a:pPr>
            <a:endParaRPr lang="en-US"/>
          </a:p>
        </c:txPr>
        <c:crossAx val="56289152"/>
        <c:crosses val="autoZero"/>
        <c:crossBetween val="midCat"/>
        <c:majorUnit val="1"/>
      </c:valAx>
      <c:valAx>
        <c:axId val="56289152"/>
        <c:scaling>
          <c:orientation val="minMax"/>
          <c:max val="1"/>
          <c:min val="0"/>
        </c:scaling>
        <c:axPos val="l"/>
        <c:numFmt formatCode="General" sourceLinked="1"/>
        <c:tickLblPos val="nextTo"/>
        <c:txPr>
          <a:bodyPr/>
          <a:lstStyle/>
          <a:p>
            <a:pPr>
              <a:defRPr sz="2400"/>
            </a:pPr>
            <a:endParaRPr lang="en-US"/>
          </a:p>
        </c:txPr>
        <c:crossAx val="56287616"/>
        <c:crosses val="autoZero"/>
        <c:crossBetween val="midCat"/>
        <c:majorUnit val="0.2"/>
      </c:valAx>
    </c:plotArea>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111FF8-0FA7-C14D-9B9E-E3672BC9CBF1}" type="datetimeFigureOut">
              <a:rPr lang="en-US" smtClean="0"/>
              <a:pPr/>
              <a:t>8/29/2011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512C98-7ABB-554D-A908-746B5A8F3E0B}" type="slidenum">
              <a:rPr lang="en-US" smtClean="0"/>
              <a:pPr/>
              <a:t>‹#›</a:t>
            </a:fld>
            <a:endParaRPr lang="en-US" dirty="0"/>
          </a:p>
        </p:txBody>
      </p:sp>
    </p:spTree>
    <p:extLst>
      <p:ext uri="{BB962C8B-B14F-4D97-AF65-F5344CB8AC3E}">
        <p14:creationId xmlns:p14="http://schemas.microsoft.com/office/powerpoint/2010/main" xmlns="" val="336958077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noFill/>
          <a:ln cap="flat">
            <a:solidFill>
              <a:schemeClr val="tx1"/>
            </a:solidFill>
            <a:miter lim="800000"/>
            <a:headEnd type="none" w="med" len="med"/>
            <a:tailEnd type="none" w="med" len="med"/>
          </a:ln>
        </p:spPr>
      </p:sp>
      <p:sp>
        <p:nvSpPr>
          <p:cNvPr id="28675" name="Rectangle 3"/>
          <p:cNvSpPr>
            <a:spLocks noGrp="1" noChangeArrowheads="1"/>
          </p:cNvSpPr>
          <p:nvPr>
            <p:ph type="body" idx="1"/>
          </p:nvPr>
        </p:nvSpPr>
        <p:spPr>
          <a:noFill/>
          <a:ln/>
        </p:spPr>
        <p:txBody>
          <a:bodyPr/>
          <a:lstStyle/>
          <a:p>
            <a:pPr eaLnBrk="1" hangingPunct="1"/>
            <a:endParaRPr lang="en-US" baseline="0"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baseline="0" dirty="0" smtClean="0"/>
          </a:p>
        </p:txBody>
      </p:sp>
      <p:sp>
        <p:nvSpPr>
          <p:cNvPr id="4" name="Slide Number Placeholder 3"/>
          <p:cNvSpPr>
            <a:spLocks noGrp="1"/>
          </p:cNvSpPr>
          <p:nvPr>
            <p:ph type="sldNum" sz="quarter" idx="10"/>
          </p:nvPr>
        </p:nvSpPr>
        <p:spPr/>
        <p:txBody>
          <a:bodyPr/>
          <a:lstStyle/>
          <a:p>
            <a:fld id="{8B512C98-7ABB-554D-A908-746B5A8F3E0B}"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aseline="0" dirty="0" smtClean="0"/>
              <a:t>Second, an adversary can hide the fact that Alice send the </a:t>
            </a:r>
            <a:r>
              <a:rPr lang="en-US" baseline="0" dirty="0" err="1" smtClean="0"/>
              <a:t>Diffie</a:t>
            </a:r>
            <a:r>
              <a:rPr lang="en-US" baseline="0" dirty="0" smtClean="0"/>
              <a:t>- Hellman message by transmitting concurrently with Alice and creating a collision at bob. Since collisions are typical in wireless networks, Bob would ignore it and hence would miss that Alice has sent a message attempting to pair. The adversary can then send its own </a:t>
            </a:r>
            <a:r>
              <a:rPr lang="en-US" baseline="0" dirty="0" err="1" smtClean="0"/>
              <a:t>diffie-hellman</a:t>
            </a:r>
            <a:r>
              <a:rPr lang="en-US" baseline="0" dirty="0" smtClean="0"/>
              <a:t> message and end up pairing with Bob.</a:t>
            </a:r>
          </a:p>
        </p:txBody>
      </p:sp>
      <p:sp>
        <p:nvSpPr>
          <p:cNvPr id="4" name="Slide Number Placeholder 3"/>
          <p:cNvSpPr>
            <a:spLocks noGrp="1"/>
          </p:cNvSpPr>
          <p:nvPr>
            <p:ph type="sldNum" sz="quarter" idx="10"/>
          </p:nvPr>
        </p:nvSpPr>
        <p:spPr/>
        <p:txBody>
          <a:bodyPr/>
          <a:lstStyle/>
          <a:p>
            <a:fld id="{8B512C98-7ABB-554D-A908-746B5A8F3E0B}"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aseline="0" dirty="0" smtClean="0"/>
              <a:t>Finally, an adversary can prevent the message from being sent by occupying the wireless medium all the time.  Since 802.11 devices would wait for the medium to be free before transmitting, Alice never gets to transmit her message. </a:t>
            </a:r>
          </a:p>
          <a:p>
            <a:endParaRPr lang="en-US" baseline="0" dirty="0" smtClean="0"/>
          </a:p>
          <a:p>
            <a:r>
              <a:rPr lang="en-US" baseline="0" dirty="0" smtClean="0"/>
              <a:t>To address these three problem, we introduce a new primitive we call tamper evident messages. It has three main properties.</a:t>
            </a:r>
          </a:p>
          <a:p>
            <a:endParaRPr lang="en-US" baseline="0" dirty="0" smtClean="0"/>
          </a:p>
          <a:p>
            <a:r>
              <a:rPr lang="en-US" baseline="0" dirty="0" smtClean="0"/>
              <a:t>First, it cannot be altered without being detected at wireless receivers.</a:t>
            </a:r>
          </a:p>
          <a:p>
            <a:endParaRPr lang="en-US" baseline="0" dirty="0" smtClean="0"/>
          </a:p>
          <a:p>
            <a:r>
              <a:rPr lang="en-US" baseline="0" dirty="0" smtClean="0"/>
              <a:t>Second, it can’t be hidden by the receiver.</a:t>
            </a:r>
          </a:p>
          <a:p>
            <a:endParaRPr lang="en-US" baseline="0" dirty="0" smtClean="0"/>
          </a:p>
          <a:p>
            <a:r>
              <a:rPr lang="en-US" baseline="0" dirty="0" smtClean="0"/>
              <a:t>Finally, it can’t be prevented from being sent on the wireless medium.</a:t>
            </a:r>
          </a:p>
          <a:p>
            <a:endParaRPr lang="en-US" baseline="0" dirty="0" smtClean="0"/>
          </a:p>
          <a:p>
            <a:endParaRPr lang="en-US" baseline="0" dirty="0" smtClean="0"/>
          </a:p>
          <a:p>
            <a:endParaRPr lang="en-US" b="1" baseline="0" dirty="0" smtClean="0"/>
          </a:p>
        </p:txBody>
      </p:sp>
      <p:sp>
        <p:nvSpPr>
          <p:cNvPr id="4" name="Slide Number Placeholder 3"/>
          <p:cNvSpPr>
            <a:spLocks noGrp="1"/>
          </p:cNvSpPr>
          <p:nvPr>
            <p:ph type="sldNum" sz="quarter" idx="10"/>
          </p:nvPr>
        </p:nvSpPr>
        <p:spPr/>
        <p:txBody>
          <a:bodyPr/>
          <a:lstStyle/>
          <a:p>
            <a:fld id="{8B512C98-7ABB-554D-A908-746B5A8F3E0B}"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Lets</a:t>
            </a:r>
            <a:r>
              <a:rPr lang="en-US" sz="1200" b="0" i="0" kern="1200" baseline="0" dirty="0" smtClean="0">
                <a:solidFill>
                  <a:schemeClr val="tx1"/>
                </a:solidFill>
                <a:effectLst/>
                <a:latin typeface="+mn-lt"/>
                <a:ea typeface="+mn-ea"/>
                <a:cs typeface="+mn-cs"/>
              </a:rPr>
              <a:t> see how we can provide each of these properties.</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First, how do we protect against message altering?</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We are going to leverage a known wireless property that we can not generate silence from energy, i.e., we cannot cancel out energy on the wireless medium.</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Say, this is Alice’s message. We are going to force Alice to follow her message with a message-specific pattern of silence periods.</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To compute the silence pattern, Alice  compute that hash of her message such that the output has an equal number of zeros and ones.</a:t>
            </a:r>
          </a:p>
          <a:p>
            <a:r>
              <a:rPr lang="en-US" sz="1200" b="0" i="0" kern="1200" baseline="0" dirty="0" smtClean="0">
                <a:solidFill>
                  <a:schemeClr val="tx1"/>
                </a:solidFill>
                <a:effectLst/>
                <a:latin typeface="+mn-lt"/>
                <a:ea typeface="+mn-ea"/>
                <a:cs typeface="+mn-cs"/>
              </a:rPr>
              <a:t>Say, this is the hash of Alice’s message.</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Now, for every 1 in the hash, Alice is going to send a random packet and for every 0 she is going to remain silent.</a:t>
            </a:r>
          </a:p>
          <a:p>
            <a:r>
              <a:rPr lang="en-US" sz="1200" b="0" i="0" kern="1200" baseline="0" dirty="0" smtClean="0">
                <a:solidFill>
                  <a:schemeClr val="tx1"/>
                </a:solidFill>
                <a:effectLst/>
                <a:latin typeface="+mn-lt"/>
                <a:ea typeface="+mn-ea"/>
                <a:cs typeface="+mn-cs"/>
              </a:rPr>
              <a:t>So in our example,  the first bits is a 1, so Alice sends a packet, the second bit is a 0, so she remains silence, the third is a 1 so she sends a packet and so on.</a:t>
            </a:r>
          </a:p>
          <a:p>
            <a:r>
              <a:rPr lang="en-US" sz="1200" b="0" i="0" kern="1200" baseline="0" dirty="0" smtClean="0">
                <a:solidFill>
                  <a:schemeClr val="tx1"/>
                </a:solidFill>
                <a:effectLst/>
                <a:latin typeface="+mn-lt"/>
                <a:ea typeface="+mn-ea"/>
                <a:cs typeface="+mn-cs"/>
              </a:rPr>
              <a:t> </a:t>
            </a:r>
            <a:endParaRPr lang="en-US"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B512C98-7ABB-554D-A908-746B5A8F3E0B}" type="slidenum">
              <a:rPr lang="en-US" smtClean="0"/>
              <a:pPr/>
              <a:t>13</a:t>
            </a:fld>
            <a:endParaRPr lang="en-US" dirty="0"/>
          </a:p>
        </p:txBody>
      </p:sp>
    </p:spTree>
    <p:extLst>
      <p:ext uri="{BB962C8B-B14F-4D97-AF65-F5344CB8AC3E}">
        <p14:creationId xmlns:p14="http://schemas.microsoft.com/office/powerpoint/2010/main" xmlns="" val="33223344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To see why this protects from</a:t>
            </a:r>
            <a:r>
              <a:rPr lang="en-US" sz="1200" b="0" i="0" kern="1200" baseline="0" dirty="0" smtClean="0">
                <a:solidFill>
                  <a:schemeClr val="tx1"/>
                </a:solidFill>
                <a:effectLst/>
                <a:latin typeface="+mn-lt"/>
                <a:ea typeface="+mn-ea"/>
                <a:cs typeface="+mn-cs"/>
              </a:rPr>
              <a:t> message altering, say the adversary wants to alter the content of Alice’s message. It has to now follow it with a new silence pattern which </a:t>
            </a:r>
          </a:p>
          <a:p>
            <a:r>
              <a:rPr lang="en-US" sz="1200" b="0" i="0" kern="1200" baseline="0" dirty="0" smtClean="0">
                <a:solidFill>
                  <a:schemeClr val="tx1"/>
                </a:solidFill>
                <a:effectLst/>
                <a:latin typeface="+mn-lt"/>
                <a:ea typeface="+mn-ea"/>
                <a:cs typeface="+mn-cs"/>
              </a:rPr>
              <a:t>corresponds to the altered contents.</a:t>
            </a:r>
          </a:p>
          <a:p>
            <a:endParaRPr lang="en-US" sz="1200" b="0" i="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However, since the hash value of Alice’s original message wouldn’t match that of the altered message, Alice’s 1 bits show up during the adversary’s silence period.</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Since from our wireless property, the adversary cannot generate silence from these 1 bits, bob would detect tampering.</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So, all</a:t>
            </a:r>
            <a:r>
              <a:rPr lang="en-US" sz="1200" b="0" i="0" kern="1200" dirty="0" smtClean="0">
                <a:solidFill>
                  <a:schemeClr val="tx1"/>
                </a:solidFill>
                <a:effectLst/>
                <a:latin typeface="+mn-lt"/>
                <a:ea typeface="+mn-ea"/>
                <a:cs typeface="+mn-cs"/>
              </a:rPr>
              <a:t> the adversary can do is </a:t>
            </a:r>
            <a:r>
              <a:rPr lang="en-US" sz="1200" b="0" i="0" kern="1200" baseline="0" dirty="0" smtClean="0">
                <a:solidFill>
                  <a:schemeClr val="tx1"/>
                </a:solidFill>
                <a:effectLst/>
                <a:latin typeface="+mn-lt"/>
                <a:ea typeface="+mn-ea"/>
                <a:cs typeface="+mn-cs"/>
              </a:rPr>
              <a:t>amplify or confirm Alice’s message but cannot alter it</a:t>
            </a:r>
            <a:r>
              <a:rPr lang="en-US" sz="1200" b="1" i="0" kern="1200" baseline="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B512C98-7ABB-554D-A908-746B5A8F3E0B}" type="slidenum">
              <a:rPr lang="en-US" smtClean="0"/>
              <a:pPr/>
              <a:t>14</a:t>
            </a:fld>
            <a:endParaRPr lang="en-US" dirty="0"/>
          </a:p>
        </p:txBody>
      </p:sp>
    </p:spTree>
    <p:extLst>
      <p:ext uri="{BB962C8B-B14F-4D97-AF65-F5344CB8AC3E}">
        <p14:creationId xmlns:p14="http://schemas.microsoft.com/office/powerpoint/2010/main" xmlns="" val="33223344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baseline="0" dirty="0" smtClean="0">
              <a:solidFill>
                <a:schemeClr val="tx1"/>
              </a:solidFill>
              <a:effectLst/>
              <a:latin typeface="+mn-lt"/>
              <a:ea typeface="+mn-ea"/>
              <a:cs typeface="+mn-cs"/>
            </a:endParaRP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Thus,  this message structure allows receivers to successfully detect any altering of the messages.</a:t>
            </a:r>
          </a:p>
          <a:p>
            <a:r>
              <a:rPr lang="en-US" sz="1200" b="0" i="0" kern="1200" baseline="0" dirty="0" smtClean="0">
                <a:solidFill>
                  <a:schemeClr val="tx1"/>
                </a:solidFill>
                <a:effectLst/>
                <a:latin typeface="+mn-lt"/>
                <a:ea typeface="+mn-ea"/>
                <a:cs typeface="+mn-cs"/>
              </a:rPr>
              <a:t> </a:t>
            </a:r>
          </a:p>
          <a:p>
            <a:endParaRPr lang="en-US" sz="1200" b="1"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B512C98-7ABB-554D-A908-746B5A8F3E0B}" type="slidenum">
              <a:rPr lang="en-US" smtClean="0"/>
              <a:pPr/>
              <a:t>15</a:t>
            </a:fld>
            <a:endParaRPr lang="en-US" dirty="0"/>
          </a:p>
        </p:txBody>
      </p:sp>
    </p:spTree>
    <p:extLst>
      <p:ext uri="{BB962C8B-B14F-4D97-AF65-F5344CB8AC3E}">
        <p14:creationId xmlns:p14="http://schemas.microsoft.com/office/powerpoint/2010/main" xmlns="" val="33223344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Next, how do we protect from an adversary hiding this message.</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All the adversary has to do is send its own packets and create collisions with Alice’s transmission. Since the adversary has created something usual on the wireless medium like collisions, Bob would ignore it and hence end up missing the message</a:t>
            </a:r>
          </a:p>
        </p:txBody>
      </p:sp>
      <p:sp>
        <p:nvSpPr>
          <p:cNvPr id="4" name="Slide Number Placeholder 3"/>
          <p:cNvSpPr>
            <a:spLocks noGrp="1"/>
          </p:cNvSpPr>
          <p:nvPr>
            <p:ph type="sldNum" sz="quarter" idx="10"/>
          </p:nvPr>
        </p:nvSpPr>
        <p:spPr/>
        <p:txBody>
          <a:bodyPr/>
          <a:lstStyle/>
          <a:p>
            <a:fld id="{8B512C98-7ABB-554D-A908-746B5A8F3E0B}" type="slidenum">
              <a:rPr lang="en-US" smtClean="0"/>
              <a:pPr/>
              <a:t>16</a:t>
            </a:fld>
            <a:endParaRPr lang="en-US" dirty="0"/>
          </a:p>
        </p:txBody>
      </p:sp>
    </p:spTree>
    <p:extLst>
      <p:ext uri="{BB962C8B-B14F-4D97-AF65-F5344CB8AC3E}">
        <p14:creationId xmlns:p14="http://schemas.microsoft.com/office/powerpoint/2010/main" xmlns="" val="3322334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To prevent this, we are going to associate our message with some which usually long. </a:t>
            </a:r>
          </a:p>
          <a:p>
            <a:r>
              <a:rPr lang="en-US" sz="1200" b="0" i="0" kern="1200" baseline="0" dirty="0" smtClean="0">
                <a:solidFill>
                  <a:schemeClr val="tx1"/>
                </a:solidFill>
                <a:effectLst/>
                <a:latin typeface="+mn-lt"/>
                <a:ea typeface="+mn-ea"/>
                <a:cs typeface="+mn-cs"/>
              </a:rPr>
              <a:t>In particular, before sending the message, Alice sends an synchronization packet that is an usually long packet longer than any typical collision. Bob would look for such unusually long periods of energy, and consider it as an attempt for pairing.</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Since the content of packet is random, the adversary can’t try to cancel the packet on the medium.</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Also the attacker cannot hide the occurrence of this packet by a collision because the packet is much longer than any typical collision. </a:t>
            </a:r>
            <a:r>
              <a:rPr lang="en-US" sz="1200" b="0" i="0" kern="1200" baseline="0" dirty="0" err="1" smtClean="0">
                <a:solidFill>
                  <a:schemeClr val="tx1"/>
                </a:solidFill>
                <a:effectLst/>
                <a:latin typeface="+mn-lt"/>
                <a:ea typeface="+mn-ea"/>
                <a:cs typeface="+mn-cs"/>
              </a:rPr>
              <a:t>Ofcourse</a:t>
            </a:r>
            <a:r>
              <a:rPr lang="en-US" sz="1200" b="0" i="0" kern="1200" baseline="0" dirty="0" smtClean="0">
                <a:solidFill>
                  <a:schemeClr val="tx1"/>
                </a:solidFill>
                <a:effectLst/>
                <a:latin typeface="+mn-lt"/>
                <a:ea typeface="+mn-ea"/>
                <a:cs typeface="+mn-cs"/>
              </a:rPr>
              <a:t> an adversary can send his own long sync packet, but this would be detected as an unusual message and wouldn’t hide that some pairing message was being sent.</a:t>
            </a:r>
          </a:p>
          <a:p>
            <a:endParaRPr lang="en-US" sz="1200" b="1" i="0" kern="1200" baseline="0" dirty="0" smtClean="0">
              <a:solidFill>
                <a:schemeClr val="tx1"/>
              </a:solidFill>
              <a:effectLst/>
              <a:latin typeface="+mn-lt"/>
              <a:ea typeface="+mn-ea"/>
              <a:cs typeface="+mn-cs"/>
            </a:endParaRPr>
          </a:p>
          <a:p>
            <a:endParaRPr lang="en-US" sz="1200" b="1" i="1" kern="1200" dirty="0" smtClean="0">
              <a:solidFill>
                <a:schemeClr val="tx1"/>
              </a:solidFill>
              <a:effectLst/>
              <a:latin typeface="+mn-lt"/>
              <a:ea typeface="+mn-ea"/>
              <a:cs typeface="+mn-cs"/>
            </a:endParaRPr>
          </a:p>
          <a:p>
            <a:endParaRPr lang="en-US" sz="1200" b="1"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B512C98-7ABB-554D-A908-746B5A8F3E0B}" type="slidenum">
              <a:rPr lang="en-US" smtClean="0"/>
              <a:pPr/>
              <a:t>17</a:t>
            </a:fld>
            <a:endParaRPr lang="en-US" dirty="0"/>
          </a:p>
        </p:txBody>
      </p:sp>
    </p:spTree>
    <p:extLst>
      <p:ext uri="{BB962C8B-B14F-4D97-AF65-F5344CB8AC3E}">
        <p14:creationId xmlns:p14="http://schemas.microsoft.com/office/powerpoint/2010/main" xmlns="" val="3322334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Finally, how do we ensure that </a:t>
            </a:r>
            <a:r>
              <a:rPr lang="en-US" sz="1200" b="0" i="0" kern="1200" baseline="0" dirty="0" smtClean="0">
                <a:solidFill>
                  <a:schemeClr val="tx1"/>
                </a:solidFill>
                <a:effectLst/>
                <a:latin typeface="+mn-lt"/>
                <a:ea typeface="+mn-ea"/>
                <a:cs typeface="+mn-cs"/>
              </a:rPr>
              <a:t>an attacker cannot prevent Alice from sending this message?</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This is </a:t>
            </a:r>
            <a:r>
              <a:rPr lang="en-US" sz="1200" b="0" i="0" kern="1200" baseline="0" dirty="0" err="1" smtClean="0">
                <a:solidFill>
                  <a:schemeClr val="tx1"/>
                </a:solidFill>
                <a:effectLst/>
                <a:latin typeface="+mn-lt"/>
                <a:ea typeface="+mn-ea"/>
                <a:cs typeface="+mn-cs"/>
              </a:rPr>
              <a:t>infact</a:t>
            </a:r>
            <a:r>
              <a:rPr lang="en-US" sz="1200" b="0" i="0" kern="1200" baseline="0" dirty="0" smtClean="0">
                <a:solidFill>
                  <a:schemeClr val="tx1"/>
                </a:solidFill>
                <a:effectLst/>
                <a:latin typeface="+mn-lt"/>
                <a:ea typeface="+mn-ea"/>
                <a:cs typeface="+mn-cs"/>
              </a:rPr>
              <a:t> easy, the device timeouts after a known interval and transmit its message even if the channel is occupied. Thus, even adversary always occupies the medium, Alice will eventually transmit her  message.</a:t>
            </a:r>
          </a:p>
          <a:p>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Thus we have a message</a:t>
            </a:r>
            <a:r>
              <a:rPr lang="en-US" sz="1200" b="0" i="0" kern="1200" baseline="0" dirty="0" smtClean="0">
                <a:solidFill>
                  <a:schemeClr val="tx1"/>
                </a:solidFill>
                <a:effectLst/>
                <a:latin typeface="+mn-lt"/>
                <a:ea typeface="+mn-ea"/>
                <a:cs typeface="+mn-cs"/>
              </a:rPr>
              <a:t> which can’t be either altered, hidden or prevented, without being detected at the receivers</a:t>
            </a:r>
            <a:endParaRPr lang="en-US"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B512C98-7ABB-554D-A908-746B5A8F3E0B}" type="slidenum">
              <a:rPr lang="en-US" smtClean="0"/>
              <a:pPr/>
              <a:t>18</a:t>
            </a:fld>
            <a:endParaRPr lang="en-US" dirty="0"/>
          </a:p>
        </p:txBody>
      </p:sp>
    </p:spTree>
    <p:extLst>
      <p:ext uri="{BB962C8B-B14F-4D97-AF65-F5344CB8AC3E}">
        <p14:creationId xmlns:p14="http://schemas.microsoft.com/office/powerpoint/2010/main" xmlns="" val="33223344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baseline="0" dirty="0" smtClean="0">
                <a:solidFill>
                  <a:schemeClr val="tx1"/>
                </a:solidFill>
                <a:effectLst/>
                <a:latin typeface="+mn-lt"/>
                <a:ea typeface="+mn-ea"/>
                <a:cs typeface="+mn-cs"/>
              </a:rPr>
              <a:t>However there is one issue with this message in that it is susceptible to unintentional tampering.</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802.11 devices with traffic transmit when they see that the channel is unoccupied.</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Since our tamper evident message has silence periods during its hash bits, other 802.11 devices in the vicinity would assume that the medium is unoccupied and start transmitting.  This would be detected as tampering, since the receiver can not distinguish unintentional tampering from an adversary and so it can create a number of false positives.</a:t>
            </a:r>
          </a:p>
        </p:txBody>
      </p:sp>
      <p:sp>
        <p:nvSpPr>
          <p:cNvPr id="4" name="Slide Number Placeholder 3"/>
          <p:cNvSpPr>
            <a:spLocks noGrp="1"/>
          </p:cNvSpPr>
          <p:nvPr>
            <p:ph type="sldNum" sz="quarter" idx="10"/>
          </p:nvPr>
        </p:nvSpPr>
        <p:spPr/>
        <p:txBody>
          <a:bodyPr/>
          <a:lstStyle/>
          <a:p>
            <a:fld id="{8B512C98-7ABB-554D-A908-746B5A8F3E0B}" type="slidenum">
              <a:rPr lang="en-US" smtClean="0"/>
              <a:pPr/>
              <a:t>19</a:t>
            </a:fld>
            <a:endParaRPr lang="en-US" dirty="0"/>
          </a:p>
        </p:txBody>
      </p:sp>
    </p:spTree>
    <p:extLst>
      <p:ext uri="{BB962C8B-B14F-4D97-AF65-F5344CB8AC3E}">
        <p14:creationId xmlns:p14="http://schemas.microsoft.com/office/powerpoint/2010/main" xmlns="" val="3322334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Establishing a secure wireless connection between two devices is an important problem.</a:t>
            </a:r>
          </a:p>
          <a:p>
            <a:endParaRPr lang="en-US" baseline="0" dirty="0" smtClean="0"/>
          </a:p>
          <a:p>
            <a:r>
              <a:rPr lang="en-US" baseline="0" dirty="0" smtClean="0"/>
              <a:t>We run into it when we pair our laptop with the wireless router, or the Bluetooth headset with the cellphone or even the medical sensor with its reader, </a:t>
            </a:r>
          </a:p>
          <a:p>
            <a:endParaRPr lang="en-US" b="0" baseline="0" dirty="0" smtClean="0"/>
          </a:p>
          <a:p>
            <a:r>
              <a:rPr lang="en-US" b="0" baseline="0" dirty="0" smtClean="0"/>
              <a:t>The goal of secure pairing is to ensure that an adversary cannot connect and access to either your laptop, headset or your medical sensor.</a:t>
            </a:r>
          </a:p>
          <a:p>
            <a:endParaRPr lang="en-US" b="0" baseline="0" dirty="0" smtClean="0"/>
          </a:p>
          <a:p>
            <a:r>
              <a:rPr lang="en-US" b="0" baseline="0" dirty="0" smtClean="0"/>
              <a:t>The traditional way to achieve this requires the user to enter or validate some form of a shared secret such as a password.</a:t>
            </a:r>
          </a:p>
          <a:p>
            <a:endParaRPr lang="en-US" baseline="0" dirty="0" smtClean="0"/>
          </a:p>
        </p:txBody>
      </p:sp>
      <p:sp>
        <p:nvSpPr>
          <p:cNvPr id="4" name="Slide Number Placeholder 3"/>
          <p:cNvSpPr>
            <a:spLocks noGrp="1"/>
          </p:cNvSpPr>
          <p:nvPr>
            <p:ph type="sldNum" sz="quarter" idx="10"/>
          </p:nvPr>
        </p:nvSpPr>
        <p:spPr/>
        <p:txBody>
          <a:bodyPr/>
          <a:lstStyle/>
          <a:p>
            <a:fld id="{8B512C98-7ABB-554D-A908-746B5A8F3E0B}"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B512C98-7ABB-554D-A908-746B5A8F3E0B}" type="slidenum">
              <a:rPr lang="en-US" smtClean="0"/>
              <a:pPr/>
              <a:t>20</a:t>
            </a:fld>
            <a:endParaRPr lang="en-US" dirty="0"/>
          </a:p>
        </p:txBody>
      </p:sp>
    </p:spTree>
    <p:extLst>
      <p:ext uri="{BB962C8B-B14F-4D97-AF65-F5344CB8AC3E}">
        <p14:creationId xmlns:p14="http://schemas.microsoft.com/office/powerpoint/2010/main" xmlns="" val="33223344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baseline="0" dirty="0" smtClean="0">
                <a:solidFill>
                  <a:schemeClr val="tx1"/>
                </a:solidFill>
                <a:effectLst/>
                <a:latin typeface="+mn-lt"/>
                <a:ea typeface="+mn-ea"/>
                <a:cs typeface="+mn-cs"/>
              </a:rPr>
              <a:t>To prevent this kind of unintentional tampering, we leverage a feature of 802.11 protocol called CTS which can be used to reserve the channel. So Alice follows her message with the CTS packet which reserve the channel for the duration of the hash bits.</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Non-malicious devices will respect 802.11 protocol and abstain from transmitting in the silence periods, thus addressing the problem of unintentional tampering.</a:t>
            </a:r>
          </a:p>
          <a:p>
            <a:endParaRPr lang="en-US" sz="1200" b="0"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B512C98-7ABB-554D-A908-746B5A8F3E0B}" type="slidenum">
              <a:rPr lang="en-US" smtClean="0"/>
              <a:pPr/>
              <a:t>21</a:t>
            </a:fld>
            <a:endParaRPr lang="en-US" dirty="0"/>
          </a:p>
        </p:txBody>
      </p:sp>
    </p:spTree>
    <p:extLst>
      <p:ext uri="{BB962C8B-B14F-4D97-AF65-F5344CB8AC3E}">
        <p14:creationId xmlns:p14="http://schemas.microsoft.com/office/powerpoint/2010/main" xmlns="" val="33223344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Now</a:t>
            </a:r>
            <a:r>
              <a:rPr lang="en-US" sz="1200" b="0" i="0" kern="1200" baseline="0" dirty="0" smtClean="0">
                <a:solidFill>
                  <a:schemeClr val="tx1"/>
                </a:solidFill>
                <a:effectLst/>
                <a:latin typeface="+mn-lt"/>
                <a:ea typeface="+mn-ea"/>
                <a:cs typeface="+mn-cs"/>
              </a:rPr>
              <a:t> that we have this tamper evident message let me tell you at a high level how we can use it to construct a in-band secure pairing protocol.</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Say we have our you devices Alice and Bob. Lets see what happens with time. The industry has push buttons on their wireless devices to initiate the pairing protocol and assumes that the user would buttons of both the devices within 120 seconds from each other.</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So say the user pushes the button on Alice. She is going to send out a request message using our tamper evident message primitive. Now, the user has to push the button on Bob within 120 seconds. Once the button is pushed, Bob sends out a reply message again using our tampering evident message primitive.</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Alice is going to timeout after a time period greater than 120 seconds. In this window of time, if Alice receives only one reply and does not detect any tampering, she proceeds with pairing. Otherwise she aborts.</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Bob is also going to timeout after a time period and use the same rule as Alice</a:t>
            </a:r>
            <a:r>
              <a:rPr lang="en-US" sz="1200" b="0" i="0" kern="1200" baseline="0" dirty="0" smtClean="0">
                <a:solidFill>
                  <a:schemeClr val="tx1"/>
                </a:solidFill>
                <a:effectLst/>
                <a:latin typeface="+mn-lt"/>
                <a:ea typeface="+mn-ea"/>
                <a:cs typeface="+mn-cs"/>
              </a:rPr>
              <a:t>.</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(In the paper, we eliminate the need to wait for 120 seconds.)</a:t>
            </a:r>
            <a:endParaRPr lang="en-US" sz="1200" b="0"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B512C98-7ABB-554D-A908-746B5A8F3E0B}" type="slidenum">
              <a:rPr lang="en-US" smtClean="0"/>
              <a:pPr/>
              <a:t>22</a:t>
            </a:fld>
            <a:endParaRPr lang="en-US" dirty="0"/>
          </a:p>
        </p:txBody>
      </p:sp>
    </p:spTree>
    <p:extLst>
      <p:ext uri="{BB962C8B-B14F-4D97-AF65-F5344CB8AC3E}">
        <p14:creationId xmlns:p14="http://schemas.microsoft.com/office/powerpoint/2010/main" xmlns="" val="33223344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To see why this is secure against MITM attacks, say we have adversary who sends the reply packet even before the user pushes the button on Bob.</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Since Alice waits for the timeout period before pairing, she is going to see two reply messages, one each from Adversary and Bob and hence does not pair.</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Say, now the adversary tries to tamper Bob’s reply message either by colliding with it or altering it.  Since the reply message is sent using our tamper evident message primitive, Alice would detect this tampering and hence again would not pair with the adversary.</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In the paper we talk about other details of the protocol to cover all the corner cases and prove the following theorem.</a:t>
            </a:r>
          </a:p>
        </p:txBody>
      </p:sp>
      <p:sp>
        <p:nvSpPr>
          <p:cNvPr id="4" name="Slide Number Placeholder 3"/>
          <p:cNvSpPr>
            <a:spLocks noGrp="1"/>
          </p:cNvSpPr>
          <p:nvPr>
            <p:ph type="sldNum" sz="quarter" idx="10"/>
          </p:nvPr>
        </p:nvSpPr>
        <p:spPr/>
        <p:txBody>
          <a:bodyPr/>
          <a:lstStyle/>
          <a:p>
            <a:fld id="{8B512C98-7ABB-554D-A908-746B5A8F3E0B}" type="slidenum">
              <a:rPr lang="en-US" smtClean="0"/>
              <a:pPr/>
              <a:t>23</a:t>
            </a:fld>
            <a:endParaRPr lang="en-US" dirty="0"/>
          </a:p>
        </p:txBody>
      </p:sp>
    </p:spTree>
    <p:extLst>
      <p:ext uri="{BB962C8B-B14F-4D97-AF65-F5344CB8AC3E}">
        <p14:creationId xmlns:p14="http://schemas.microsoft.com/office/powerpoint/2010/main" xmlns="" val="33223344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B512C98-7ABB-554D-A908-746B5A8F3E0B}" type="slidenum">
              <a:rPr lang="en-US" smtClean="0"/>
              <a:pPr/>
              <a:t>24</a:t>
            </a:fld>
            <a:endParaRPr lang="en-US" dirty="0"/>
          </a:p>
        </p:txBody>
      </p:sp>
    </p:spTree>
    <p:extLst>
      <p:ext uri="{BB962C8B-B14F-4D97-AF65-F5344CB8AC3E}">
        <p14:creationId xmlns:p14="http://schemas.microsoft.com/office/powerpoint/2010/main" xmlns="" val="33223344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r>
              <a:rPr lang="en-US" baseline="0" dirty="0" smtClean="0"/>
              <a:t>If Alice and Bob are within range of each other and the users press the buttons, then an adversary can’t convince either of them to pair with it.</a:t>
            </a:r>
          </a:p>
          <a:p>
            <a:endParaRPr lang="en-US" baseline="0" dirty="0" smtClean="0"/>
          </a:p>
          <a:p>
            <a:r>
              <a:rPr lang="en-US" baseline="0" dirty="0" smtClean="0"/>
              <a:t>There are two main assumptions we make in proving this theorem.</a:t>
            </a:r>
          </a:p>
          <a:p>
            <a:endParaRPr lang="en-US" baseline="0" dirty="0" smtClean="0"/>
          </a:p>
          <a:p>
            <a:r>
              <a:rPr lang="en-US" baseline="0" dirty="0" smtClean="0"/>
              <a:t>First, we assume that the receiver doesn’t confuse 1 hash bits for silence.</a:t>
            </a:r>
          </a:p>
          <a:p>
            <a:endParaRPr lang="en-US" baseline="0" dirty="0" smtClean="0"/>
          </a:p>
          <a:p>
            <a:r>
              <a:rPr lang="en-US" baseline="0" dirty="0" smtClean="0"/>
              <a:t>Second, we assume that the receiver can detect the unusually long synchronization packet.</a:t>
            </a:r>
          </a:p>
          <a:p>
            <a:endParaRPr lang="en-US" baseline="0" dirty="0" smtClean="0"/>
          </a:p>
          <a:p>
            <a:r>
              <a:rPr lang="en-US" baseline="0" dirty="0" smtClean="0"/>
              <a:t>Thus, as long as these two assumptions hold, TEP is secure against MITM attacks.</a:t>
            </a:r>
          </a:p>
        </p:txBody>
      </p:sp>
      <p:sp>
        <p:nvSpPr>
          <p:cNvPr id="4" name="Slide Number Placeholder 3"/>
          <p:cNvSpPr>
            <a:spLocks noGrp="1"/>
          </p:cNvSpPr>
          <p:nvPr>
            <p:ph type="sldNum" sz="quarter" idx="10"/>
          </p:nvPr>
        </p:nvSpPr>
        <p:spPr/>
        <p:txBody>
          <a:bodyPr/>
          <a:lstStyle/>
          <a:p>
            <a:fld id="{8B512C98-7ABB-554D-A908-746B5A8F3E0B}"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implement TEP</a:t>
            </a:r>
            <a:r>
              <a:rPr lang="en-US" baseline="0" dirty="0" smtClean="0"/>
              <a:t> in the 802.11 </a:t>
            </a:r>
            <a:r>
              <a:rPr lang="en-US" baseline="0" dirty="0" err="1" smtClean="0"/>
              <a:t>linux</a:t>
            </a:r>
            <a:r>
              <a:rPr lang="en-US" baseline="0" dirty="0" smtClean="0"/>
              <a:t> driver using off-the shelf </a:t>
            </a:r>
            <a:r>
              <a:rPr lang="en-US" baseline="0" dirty="0" err="1" smtClean="0"/>
              <a:t>atheros</a:t>
            </a:r>
            <a:r>
              <a:rPr lang="en-US" baseline="0" dirty="0" smtClean="0"/>
              <a:t> cards.</a:t>
            </a:r>
            <a:endParaRPr lang="en-US" dirty="0" smtClean="0"/>
          </a:p>
        </p:txBody>
      </p:sp>
      <p:sp>
        <p:nvSpPr>
          <p:cNvPr id="4" name="Slide Number Placeholder 3"/>
          <p:cNvSpPr>
            <a:spLocks noGrp="1"/>
          </p:cNvSpPr>
          <p:nvPr>
            <p:ph type="sldNum" sz="quarter" idx="10"/>
          </p:nvPr>
        </p:nvSpPr>
        <p:spPr/>
        <p:txBody>
          <a:bodyPr/>
          <a:lstStyle/>
          <a:p>
            <a:fld id="{8B512C98-7ABB-554D-A908-746B5A8F3E0B}"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baseline="0" dirty="0" smtClean="0"/>
              <a:t>We have to address a couple of challenges for TEP to work in practice.</a:t>
            </a:r>
          </a:p>
          <a:p>
            <a:endParaRPr lang="en-US" b="0" baseline="0" dirty="0" smtClean="0"/>
          </a:p>
          <a:p>
            <a:r>
              <a:rPr lang="en-US" b="0" baseline="0" dirty="0" smtClean="0"/>
              <a:t>First, in order to identify the synchronization packet and the hash bits, the receive should be able to detect the presence of energy in software. To do this, we leverage channel occupancy firmware registers that are exposed to the kernel.</a:t>
            </a:r>
          </a:p>
          <a:p>
            <a:endParaRPr lang="en-US" b="0" baseline="0" dirty="0" smtClean="0"/>
          </a:p>
          <a:p>
            <a:r>
              <a:rPr lang="en-US" b="0" baseline="0" dirty="0" smtClean="0"/>
              <a:t>Next, to maximize the efficiency on the wireless medium, we need to minimize the duration of the hash bits to the smallest size possible. To be able to schedule these small hash bits in software we use high-definition timers in the kernels and as a result can achieve a 40 us hash bits.</a:t>
            </a:r>
          </a:p>
          <a:p>
            <a:endParaRPr lang="en-US" b="0" baseline="0" dirty="0" smtClean="0"/>
          </a:p>
          <a:p>
            <a:r>
              <a:rPr lang="en-US" b="0" baseline="0" dirty="0" smtClean="0"/>
              <a:t>Just if we have a 128 bit hash function, it would take less than 5 </a:t>
            </a:r>
            <a:r>
              <a:rPr lang="en-US" b="0" baseline="0" dirty="0" err="1" smtClean="0"/>
              <a:t>milli</a:t>
            </a:r>
            <a:r>
              <a:rPr lang="en-US" b="0" baseline="0" dirty="0" smtClean="0"/>
              <a:t> seconds to sends all the hash bits.</a:t>
            </a:r>
          </a:p>
          <a:p>
            <a:endParaRPr lang="en-US" b="0" baseline="0" dirty="0" smtClean="0"/>
          </a:p>
          <a:p>
            <a:r>
              <a:rPr lang="en-US" b="0" baseline="0" dirty="0" smtClean="0"/>
              <a:t>Finally, we need to se the synchronization packet to be longer than the duration of packet on the wireless medium.</a:t>
            </a:r>
          </a:p>
          <a:p>
            <a:endParaRPr lang="en-US" b="0" baseline="0" dirty="0" smtClean="0"/>
          </a:p>
          <a:p>
            <a:r>
              <a:rPr lang="en-US" b="0" baseline="0" dirty="0" smtClean="0"/>
              <a:t>The maximum duration packet is given by the ratio of the maximum size of the IP packet and the minimum bit rate used by 802.11. This translated to about 12 </a:t>
            </a:r>
            <a:r>
              <a:rPr lang="en-US" b="0" baseline="0" dirty="0" err="1" smtClean="0"/>
              <a:t>ms.</a:t>
            </a:r>
            <a:r>
              <a:rPr lang="en-US" b="0" baseline="0" dirty="0" smtClean="0"/>
              <a:t> So we pick the synchronization packet duration to be 17 </a:t>
            </a:r>
            <a:r>
              <a:rPr lang="en-US" b="0" baseline="0" dirty="0" err="1" smtClean="0"/>
              <a:t>ms.</a:t>
            </a:r>
            <a:endParaRPr lang="en-US" b="0" baseline="0" dirty="0" smtClean="0"/>
          </a:p>
          <a:p>
            <a:endParaRPr lang="en-US" b="0" baseline="0" dirty="0" smtClean="0"/>
          </a:p>
          <a:p>
            <a:r>
              <a:rPr lang="en-US" b="0" baseline="0" dirty="0" smtClean="0"/>
              <a:t>Thus, if we include both the hash bits and the sync packet, the overhead is less than 23 </a:t>
            </a:r>
            <a:r>
              <a:rPr lang="en-US" b="0" baseline="0" dirty="0" err="1" smtClean="0"/>
              <a:t>milli</a:t>
            </a:r>
            <a:r>
              <a:rPr lang="en-US" b="0" baseline="0" dirty="0" smtClean="0"/>
              <a:t> seconds for a tamper evident message.</a:t>
            </a:r>
          </a:p>
          <a:p>
            <a:endParaRPr lang="en-US" b="1" baseline="0" dirty="0" smtClean="0"/>
          </a:p>
          <a:p>
            <a:endParaRPr lang="en-US" baseline="0" dirty="0" smtClean="0"/>
          </a:p>
        </p:txBody>
      </p:sp>
      <p:sp>
        <p:nvSpPr>
          <p:cNvPr id="4" name="Slide Number Placeholder 3"/>
          <p:cNvSpPr>
            <a:spLocks noGrp="1"/>
          </p:cNvSpPr>
          <p:nvPr>
            <p:ph type="sldNum" sz="quarter" idx="10"/>
          </p:nvPr>
        </p:nvSpPr>
        <p:spPr/>
        <p:txBody>
          <a:bodyPr/>
          <a:lstStyle/>
          <a:p>
            <a:fld id="{8B512C98-7ABB-554D-A908-746B5A8F3E0B}"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r>
              <a:rPr lang="en-US" baseline="0" dirty="0" smtClean="0"/>
              <a:t>are going to evaluate the false negatives and false positives associated with TEP.</a:t>
            </a:r>
          </a:p>
          <a:p>
            <a:endParaRPr lang="en-US" baseline="0" dirty="0" smtClean="0"/>
          </a:p>
          <a:p>
            <a:r>
              <a:rPr lang="en-US" baseline="0" dirty="0" smtClean="0"/>
              <a:t>False negative happen when an adversary can successfully mount the packet. However, can I mentioned earlier, TEP is provably secure against MITM either. Thus, we have proved that the probability of false negatives is 0 as long as the following two assumptions hold. First, the receiver should distinguish between the zero and one hash bits. Second, it can detect the synchronization packet. We will evaluate the validity of these assumption.</a:t>
            </a:r>
          </a:p>
          <a:p>
            <a:endParaRPr lang="en-US" baseline="0" dirty="0" smtClean="0"/>
          </a:p>
          <a:p>
            <a:r>
              <a:rPr lang="en-US" baseline="0" dirty="0" smtClean="0"/>
              <a:t>Next false positives happen when an tampering is detected in the absence of an adversary. We will empirical estimate the probability of such false positive.</a:t>
            </a:r>
          </a:p>
          <a:p>
            <a:endParaRPr lang="en-US" b="0" baseline="0" dirty="0" smtClean="0"/>
          </a:p>
          <a:p>
            <a:r>
              <a:rPr lang="en-US" b="0" baseline="0" dirty="0" smtClean="0"/>
              <a:t>Alright so lets focus on the false negatives. Both these assumptions require detecting energy. So as long as we can detect energy during the short hash packets we can use the same detection mechanism to detect energy during  the long sync packet.</a:t>
            </a:r>
          </a:p>
          <a:p>
            <a:endParaRPr lang="en-US" baseline="0" dirty="0" smtClean="0"/>
          </a:p>
          <a:p>
            <a:r>
              <a:rPr lang="en-US" baseline="0" dirty="0" smtClean="0"/>
              <a:t> </a:t>
            </a:r>
          </a:p>
          <a:p>
            <a:endParaRPr lang="en-US" baseline="0" dirty="0" smtClean="0"/>
          </a:p>
        </p:txBody>
      </p:sp>
      <p:sp>
        <p:nvSpPr>
          <p:cNvPr id="4" name="Slide Number Placeholder 3"/>
          <p:cNvSpPr>
            <a:spLocks noGrp="1"/>
          </p:cNvSpPr>
          <p:nvPr>
            <p:ph type="sldNum" sz="quarter" idx="10"/>
          </p:nvPr>
        </p:nvSpPr>
        <p:spPr/>
        <p:txBody>
          <a:bodyPr/>
          <a:lstStyle/>
          <a:p>
            <a:fld id="{8B512C98-7ABB-554D-A908-746B5A8F3E0B}"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a:lstStyle/>
          <a:p>
            <a:r>
              <a:rPr lang="en-US" baseline="0" dirty="0" smtClean="0"/>
              <a:t>We evaluate TEP over a </a:t>
            </a:r>
            <a:r>
              <a:rPr lang="en-US" baseline="0" dirty="0" err="1" smtClean="0"/>
              <a:t>testbed</a:t>
            </a:r>
            <a:r>
              <a:rPr lang="en-US" baseline="0" dirty="0" smtClean="0"/>
              <a:t> of 12 locations over a </a:t>
            </a:r>
            <a:r>
              <a:rPr lang="en-US" baseline="0" dirty="0" err="1" smtClean="0"/>
              <a:t>testbed</a:t>
            </a:r>
            <a:r>
              <a:rPr lang="en-US" baseline="0" dirty="0" smtClean="0"/>
              <a:t> which spans more than 21000 square feet.</a:t>
            </a:r>
          </a:p>
          <a:p>
            <a:r>
              <a:rPr lang="en-US" baseline="0" dirty="0" smtClean="0"/>
              <a:t>In every run of the experiment, we randomly pick two nodes in the </a:t>
            </a:r>
            <a:r>
              <a:rPr lang="en-US" baseline="0" dirty="0" err="1" smtClean="0"/>
              <a:t>testbed</a:t>
            </a:r>
            <a:r>
              <a:rPr lang="en-US" baseline="0" dirty="0" smtClean="0"/>
              <a:t> to perform pairing.</a:t>
            </a:r>
          </a:p>
        </p:txBody>
      </p:sp>
      <p:sp>
        <p:nvSpPr>
          <p:cNvPr id="75780" name="Slide Number Placeholder 3"/>
          <p:cNvSpPr>
            <a:spLocks noGrp="1"/>
          </p:cNvSpPr>
          <p:nvPr>
            <p:ph type="sldNum" sz="quarter" idx="5"/>
          </p:nvPr>
        </p:nvSpPr>
        <p:spPr bwMode="auto">
          <a:ln>
            <a:miter lim="800000"/>
            <a:headEnd/>
            <a:tailEnd/>
          </a:ln>
        </p:spPr>
        <p:txBody>
          <a:bodyPr/>
          <a:lstStyle/>
          <a:p>
            <a:fld id="{45A1B539-8FEC-4CA3-B8F8-651CA285FE9D}" type="slidenum">
              <a:rPr lang="en-US"/>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However, having the user enter or validate passwords is difficult for two main reasons.</a:t>
            </a:r>
          </a:p>
          <a:p>
            <a:r>
              <a:rPr lang="en-US" baseline="0" dirty="0" smtClean="0"/>
              <a:t> </a:t>
            </a:r>
          </a:p>
          <a:p>
            <a:r>
              <a:rPr lang="en-US" baseline="0" dirty="0" smtClean="0"/>
              <a:t>First, ordinary users struggle with picking long and random password. Instead they pick easy to remember passwords which can easily be broken.</a:t>
            </a:r>
          </a:p>
          <a:p>
            <a:endParaRPr lang="en-US" baseline="0" dirty="0" smtClean="0"/>
          </a:p>
          <a:p>
            <a:r>
              <a:rPr lang="en-US" baseline="0" dirty="0" smtClean="0"/>
              <a:t>Second, even if the user can pick the right kind of password, there are many devices which do not have the interface to enter these passwords.</a:t>
            </a:r>
          </a:p>
          <a:p>
            <a:endParaRPr lang="en-US" baseline="0" dirty="0" smtClean="0"/>
          </a:p>
          <a:p>
            <a:r>
              <a:rPr lang="en-US" baseline="0" dirty="0" smtClean="0"/>
              <a:t>This includes devices such as headsets, medical sensor and home surveillance sensors.</a:t>
            </a:r>
          </a:p>
          <a:p>
            <a:endParaRPr lang="en-US" baseline="0" dirty="0" smtClean="0"/>
          </a:p>
          <a:p>
            <a:r>
              <a:rPr lang="en-US" baseline="0" dirty="0" smtClean="0"/>
              <a:t>So the problem we consider is how we perform pairing without requiring the user to enter or validate passwords? </a:t>
            </a:r>
          </a:p>
        </p:txBody>
      </p:sp>
      <p:sp>
        <p:nvSpPr>
          <p:cNvPr id="4" name="Slide Number Placeholder 3"/>
          <p:cNvSpPr>
            <a:spLocks noGrp="1"/>
          </p:cNvSpPr>
          <p:nvPr>
            <p:ph type="sldNum" sz="quarter" idx="10"/>
          </p:nvPr>
        </p:nvSpPr>
        <p:spPr/>
        <p:txBody>
          <a:bodyPr/>
          <a:lstStyle/>
          <a:p>
            <a:fld id="{8B512C98-7ABB-554D-A908-746B5A8F3E0B}"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a:lstStyle/>
          <a:p>
            <a:r>
              <a:rPr lang="en-US" dirty="0" smtClean="0"/>
              <a:t>So lets see if we can distinguish</a:t>
            </a:r>
            <a:r>
              <a:rPr lang="en-US" baseline="0" dirty="0" smtClean="0"/>
              <a:t> between the one and zero hash bits.</a:t>
            </a:r>
            <a:endParaRPr lang="en-US" dirty="0" smtClean="0"/>
          </a:p>
          <a:p>
            <a:endParaRPr lang="en-US" dirty="0" smtClean="0"/>
          </a:p>
          <a:p>
            <a:r>
              <a:rPr lang="en-US" dirty="0" smtClean="0"/>
              <a:t>On the x</a:t>
            </a:r>
            <a:r>
              <a:rPr lang="en-US" baseline="0" dirty="0" smtClean="0"/>
              <a:t> axis I am going to plot the normalized received power and on the y axis I am going to plot the CDF over all pairing locations.</a:t>
            </a:r>
          </a:p>
          <a:p>
            <a:endParaRPr lang="en-US" baseline="0" dirty="0" smtClean="0"/>
          </a:p>
          <a:p>
            <a:r>
              <a:rPr lang="en-US" baseline="0" dirty="0" smtClean="0"/>
              <a:t>Here are the results for the zero bit and here are the results for the one bit.</a:t>
            </a:r>
          </a:p>
          <a:p>
            <a:endParaRPr lang="en-US" baseline="0" dirty="0" smtClean="0"/>
          </a:p>
          <a:p>
            <a:r>
              <a:rPr lang="en-US" baseline="0" dirty="0" smtClean="0"/>
              <a:t>As we can see there is a huge gap between the possible values for the received power for the zero and one bits.</a:t>
            </a:r>
          </a:p>
          <a:p>
            <a:endParaRPr lang="en-US" baseline="0" dirty="0" smtClean="0"/>
          </a:p>
          <a:p>
            <a:r>
              <a:rPr lang="en-US" baseline="0" dirty="0" smtClean="0"/>
              <a:t>Thus, a receiver can easily distinguish between the one and zero bits.</a:t>
            </a:r>
          </a:p>
          <a:p>
            <a:endParaRPr lang="en-US" baseline="0" dirty="0" smtClean="0"/>
          </a:p>
          <a:p>
            <a:r>
              <a:rPr lang="en-US" baseline="0" dirty="0" smtClean="0"/>
              <a:t>Since this is the hardest assumption underlying the security of TEP, we conclude that TEP is secure in practice.</a:t>
            </a:r>
          </a:p>
          <a:p>
            <a:endParaRPr lang="en-US" baseline="0" dirty="0" smtClean="0"/>
          </a:p>
        </p:txBody>
      </p:sp>
      <p:sp>
        <p:nvSpPr>
          <p:cNvPr id="75780" name="Slide Number Placeholder 3"/>
          <p:cNvSpPr>
            <a:spLocks noGrp="1"/>
          </p:cNvSpPr>
          <p:nvPr>
            <p:ph type="sldNum" sz="quarter" idx="5"/>
          </p:nvPr>
        </p:nvSpPr>
        <p:spPr bwMode="auto">
          <a:ln>
            <a:miter lim="800000"/>
            <a:headEnd/>
            <a:tailEnd/>
          </a:ln>
        </p:spPr>
        <p:txBody>
          <a:bodyPr/>
          <a:lstStyle/>
          <a:p>
            <a:fld id="{45A1B539-8FEC-4CA3-B8F8-651CA285FE9D}" type="slidenum">
              <a:rPr lang="en-US"/>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a:lstStyle/>
          <a:p>
            <a:endParaRPr lang="en-US" baseline="0" dirty="0" smtClean="0"/>
          </a:p>
          <a:p>
            <a:r>
              <a:rPr lang="en-US" baseline="0" dirty="0" smtClean="0"/>
              <a:t> </a:t>
            </a:r>
          </a:p>
          <a:p>
            <a:endParaRPr lang="en-US" dirty="0" smtClean="0"/>
          </a:p>
        </p:txBody>
      </p:sp>
      <p:sp>
        <p:nvSpPr>
          <p:cNvPr id="75780" name="Slide Number Placeholder 3"/>
          <p:cNvSpPr>
            <a:spLocks noGrp="1"/>
          </p:cNvSpPr>
          <p:nvPr>
            <p:ph type="sldNum" sz="quarter" idx="5"/>
          </p:nvPr>
        </p:nvSpPr>
        <p:spPr bwMode="auto">
          <a:ln>
            <a:miter lim="800000"/>
            <a:headEnd/>
            <a:tailEnd/>
          </a:ln>
        </p:spPr>
        <p:txBody>
          <a:bodyPr/>
          <a:lstStyle/>
          <a:p>
            <a:fld id="{45A1B539-8FEC-4CA3-B8F8-651CA285FE9D}" type="slidenum">
              <a:rPr lang="en-US"/>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a:lstStyle/>
          <a:p>
            <a:endParaRPr lang="en-US" dirty="0" smtClean="0"/>
          </a:p>
        </p:txBody>
      </p:sp>
      <p:sp>
        <p:nvSpPr>
          <p:cNvPr id="75780" name="Slide Number Placeholder 3"/>
          <p:cNvSpPr>
            <a:spLocks noGrp="1"/>
          </p:cNvSpPr>
          <p:nvPr>
            <p:ph type="sldNum" sz="quarter" idx="5"/>
          </p:nvPr>
        </p:nvSpPr>
        <p:spPr bwMode="auto">
          <a:ln>
            <a:miter lim="800000"/>
            <a:headEnd/>
            <a:tailEnd/>
          </a:ln>
        </p:spPr>
        <p:txBody>
          <a:bodyPr/>
          <a:lstStyle/>
          <a:p>
            <a:fld id="{45A1B539-8FEC-4CA3-B8F8-651CA285FE9D}" type="slidenum">
              <a:rPr lang="en-US"/>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a:lstStyle/>
          <a:p>
            <a:r>
              <a:rPr lang="en-US" baseline="0" dirty="0" smtClean="0"/>
              <a:t>Next, lets evaluate the false positives.</a:t>
            </a:r>
          </a:p>
          <a:p>
            <a:endParaRPr lang="en-US" baseline="0" dirty="0" smtClean="0"/>
          </a:p>
          <a:p>
            <a:r>
              <a:rPr lang="en-US" baseline="0" dirty="0" smtClean="0"/>
              <a:t>There are two possible false positives. </a:t>
            </a:r>
          </a:p>
          <a:p>
            <a:endParaRPr lang="en-US" baseline="0" dirty="0" smtClean="0"/>
          </a:p>
          <a:p>
            <a:r>
              <a:rPr lang="en-US" baseline="0" dirty="0" smtClean="0"/>
              <a:t>First, the receiver could mistakes energy corresponding to cross-traffic for the synchronization packet.</a:t>
            </a:r>
          </a:p>
          <a:p>
            <a:r>
              <a:rPr lang="en-US" baseline="0" dirty="0" smtClean="0"/>
              <a:t>Second, the receiver mistakes cross-traffic which corrupts the hash bits  for an attack</a:t>
            </a:r>
          </a:p>
          <a:p>
            <a:endParaRPr lang="en-US" baseline="0" dirty="0" smtClean="0"/>
          </a:p>
          <a:p>
            <a:r>
              <a:rPr lang="en-US" baseline="0" dirty="0" smtClean="0"/>
              <a:t>Lets first evaluate the first case.</a:t>
            </a:r>
          </a:p>
        </p:txBody>
      </p:sp>
      <p:sp>
        <p:nvSpPr>
          <p:cNvPr id="75780" name="Slide Number Placeholder 3"/>
          <p:cNvSpPr>
            <a:spLocks noGrp="1"/>
          </p:cNvSpPr>
          <p:nvPr>
            <p:ph type="sldNum" sz="quarter" idx="5"/>
          </p:nvPr>
        </p:nvSpPr>
        <p:spPr bwMode="auto">
          <a:ln>
            <a:miter lim="800000"/>
            <a:headEnd/>
            <a:tailEnd/>
          </a:ln>
        </p:spPr>
        <p:txBody>
          <a:bodyPr/>
          <a:lstStyle/>
          <a:p>
            <a:fld id="{45A1B539-8FEC-4CA3-B8F8-651CA285FE9D}" type="slidenum">
              <a:rPr lang="en-US"/>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a:lstStyle/>
          <a:p>
            <a:r>
              <a:rPr lang="en-US" baseline="0" dirty="0" smtClean="0"/>
              <a:t>To check if energy belonging to cross-traffic can be mistaking for synchronization packet, we are going to look at the behavior of two operational networks, one during </a:t>
            </a:r>
            <a:r>
              <a:rPr lang="en-US" baseline="0" dirty="0" err="1" smtClean="0"/>
              <a:t>sigcomm</a:t>
            </a:r>
            <a:r>
              <a:rPr lang="en-US" baseline="0" dirty="0" smtClean="0"/>
              <a:t> 2010 which is a heavily loaded network and the other at the MIT network which is a moderately loaded network.</a:t>
            </a:r>
          </a:p>
          <a:p>
            <a:endParaRPr lang="en-US" baseline="0" dirty="0" smtClean="0"/>
          </a:p>
          <a:p>
            <a:r>
              <a:rPr lang="en-US" baseline="0" dirty="0" smtClean="0"/>
              <a:t>I am going to plot the duration of energy seen in these networks on the x axis and the CDF on the y axis.</a:t>
            </a:r>
          </a:p>
          <a:p>
            <a:r>
              <a:rPr lang="en-US" baseline="0" dirty="0" smtClean="0"/>
              <a:t>Here are the results for MIT and here are the results for </a:t>
            </a:r>
            <a:r>
              <a:rPr lang="en-US" baseline="0" dirty="0" err="1" smtClean="0"/>
              <a:t>sigcomm</a:t>
            </a:r>
            <a:r>
              <a:rPr lang="en-US" baseline="0" dirty="0" smtClean="0"/>
              <a:t> 2010.</a:t>
            </a:r>
          </a:p>
          <a:p>
            <a:endParaRPr lang="en-US" baseline="0" dirty="0" smtClean="0"/>
          </a:p>
          <a:p>
            <a:r>
              <a:rPr lang="en-US" baseline="0" dirty="0" smtClean="0"/>
              <a:t>As we can see in both these network, the maximum continuous energy duration is much smaller than the 17 </a:t>
            </a:r>
            <a:r>
              <a:rPr lang="en-US" baseline="0" dirty="0" err="1" smtClean="0"/>
              <a:t>ms</a:t>
            </a:r>
            <a:r>
              <a:rPr lang="en-US" baseline="0" dirty="0" smtClean="0"/>
              <a:t> duration corresponding to the sync packet.</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Thus, the studied networks show zero probability of mistaking cross-traffic for sync packets.</a:t>
            </a:r>
          </a:p>
        </p:txBody>
      </p:sp>
      <p:sp>
        <p:nvSpPr>
          <p:cNvPr id="75780" name="Slide Number Placeholder 3"/>
          <p:cNvSpPr>
            <a:spLocks noGrp="1"/>
          </p:cNvSpPr>
          <p:nvPr>
            <p:ph type="sldNum" sz="quarter" idx="5"/>
          </p:nvPr>
        </p:nvSpPr>
        <p:spPr bwMode="auto">
          <a:ln>
            <a:miter lim="800000"/>
            <a:headEnd/>
            <a:tailEnd/>
          </a:ln>
        </p:spPr>
        <p:txBody>
          <a:bodyPr/>
          <a:lstStyle/>
          <a:p>
            <a:fld id="{45A1B539-8FEC-4CA3-B8F8-651CA285FE9D}" type="slidenum">
              <a:rPr lang="en-US"/>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a:lstStyle/>
          <a:p>
            <a:endParaRPr lang="en-US" baseline="0" dirty="0" smtClean="0"/>
          </a:p>
        </p:txBody>
      </p:sp>
      <p:sp>
        <p:nvSpPr>
          <p:cNvPr id="75780" name="Slide Number Placeholder 3"/>
          <p:cNvSpPr>
            <a:spLocks noGrp="1"/>
          </p:cNvSpPr>
          <p:nvPr>
            <p:ph type="sldNum" sz="quarter" idx="5"/>
          </p:nvPr>
        </p:nvSpPr>
        <p:spPr bwMode="auto">
          <a:ln>
            <a:miter lim="800000"/>
            <a:headEnd/>
            <a:tailEnd/>
          </a:ln>
        </p:spPr>
        <p:txBody>
          <a:bodyPr/>
          <a:lstStyle/>
          <a:p>
            <a:fld id="{45A1B539-8FEC-4CA3-B8F8-651CA285FE9D}" type="slidenum">
              <a:rPr lang="en-US"/>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a:lstStyle/>
          <a:p>
            <a:endParaRPr lang="en-US" baseline="0" dirty="0" smtClean="0"/>
          </a:p>
        </p:txBody>
      </p:sp>
      <p:sp>
        <p:nvSpPr>
          <p:cNvPr id="75780" name="Slide Number Placeholder 3"/>
          <p:cNvSpPr>
            <a:spLocks noGrp="1"/>
          </p:cNvSpPr>
          <p:nvPr>
            <p:ph type="sldNum" sz="quarter" idx="5"/>
          </p:nvPr>
        </p:nvSpPr>
        <p:spPr bwMode="auto">
          <a:ln>
            <a:miter lim="800000"/>
            <a:headEnd/>
            <a:tailEnd/>
          </a:ln>
        </p:spPr>
        <p:txBody>
          <a:bodyPr/>
          <a:lstStyle/>
          <a:p>
            <a:fld id="{45A1B539-8FEC-4CA3-B8F8-651CA285FE9D}" type="slidenum">
              <a:rPr lang="en-US">
                <a:solidFill>
                  <a:prstClr val="black"/>
                </a:solidFill>
              </a:rPr>
              <a:pPr/>
              <a:t>36</a:t>
            </a:fld>
            <a:endParaRPr lang="en-US">
              <a:solidFill>
                <a:prstClr val="black"/>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a:lstStyle/>
          <a:p>
            <a:r>
              <a:rPr lang="en-US" baseline="0" dirty="0" smtClean="0"/>
              <a:t>Next, the receiver would mistake cross-traffic which corrupts the hash bits for an attack</a:t>
            </a:r>
          </a:p>
          <a:p>
            <a:endParaRPr lang="en-US" baseline="0" dirty="0" smtClean="0"/>
          </a:p>
          <a:p>
            <a:r>
              <a:rPr lang="en-US" baseline="0" dirty="0" smtClean="0"/>
              <a:t>Remember that we used the CTS packet to prevent other </a:t>
            </a:r>
            <a:r>
              <a:rPr lang="en-US" baseline="0" dirty="0" err="1" smtClean="0"/>
              <a:t>WiFi</a:t>
            </a:r>
            <a:r>
              <a:rPr lang="en-US" baseline="0" dirty="0" smtClean="0"/>
              <a:t> devices from transmitting during the hash bits. However, non </a:t>
            </a:r>
            <a:r>
              <a:rPr lang="en-US" baseline="0" dirty="0" err="1" smtClean="0"/>
              <a:t>wifi</a:t>
            </a:r>
            <a:r>
              <a:rPr lang="en-US" baseline="0" dirty="0" smtClean="0"/>
              <a:t> devices such as </a:t>
            </a:r>
            <a:r>
              <a:rPr lang="en-US" baseline="0" dirty="0" err="1" smtClean="0"/>
              <a:t>bluetooth</a:t>
            </a:r>
            <a:r>
              <a:rPr lang="en-US" baseline="0" dirty="0" smtClean="0"/>
              <a:t> need comply with the CTS packet and hence may still transmit.</a:t>
            </a:r>
          </a:p>
          <a:p>
            <a:endParaRPr lang="en-US" baseline="0" dirty="0" smtClean="0"/>
          </a:p>
          <a:p>
            <a:r>
              <a:rPr lang="en-US" baseline="0" dirty="0" smtClean="0"/>
              <a:t>To evaluate this we use two android phones and do a bulk file transfer between the two phones using </a:t>
            </a:r>
            <a:r>
              <a:rPr lang="en-US" baseline="0" dirty="0" err="1" smtClean="0"/>
              <a:t>bluetooth</a:t>
            </a:r>
            <a:r>
              <a:rPr lang="en-US" baseline="0" dirty="0" smtClean="0"/>
              <a:t>.</a:t>
            </a:r>
          </a:p>
          <a:p>
            <a:endParaRPr lang="en-US" baseline="0" dirty="0" smtClean="0"/>
          </a:p>
          <a:p>
            <a:r>
              <a:rPr lang="en-US" baseline="0" dirty="0" smtClean="0"/>
              <a:t>Lets plot the number of attempts TEP requires in the presence of </a:t>
            </a:r>
            <a:r>
              <a:rPr lang="en-US" baseline="0" dirty="0" err="1" smtClean="0"/>
              <a:t>bluetooth</a:t>
            </a:r>
            <a:r>
              <a:rPr lang="en-US" baseline="0" dirty="0" smtClean="0"/>
              <a:t> on the x axis and the CDF on the y axis.</a:t>
            </a:r>
          </a:p>
          <a:p>
            <a:r>
              <a:rPr lang="en-US" baseline="0" dirty="0" smtClean="0"/>
              <a:t>Here are the results. Interestingly, for more than 60 percent of the cases, TEP performs pairing in just one attempt. Further, it does not take more than four attempts to pair even in the worst case.</a:t>
            </a:r>
          </a:p>
          <a:p>
            <a:endParaRPr lang="en-US" baseline="0" dirty="0" smtClean="0"/>
          </a:p>
          <a:p>
            <a:r>
              <a:rPr lang="en-US" baseline="0" dirty="0" smtClean="0"/>
              <a:t>The reason for this is that </a:t>
            </a:r>
            <a:r>
              <a:rPr lang="en-US" baseline="0" dirty="0" err="1" smtClean="0"/>
              <a:t>bluetooth</a:t>
            </a:r>
            <a:r>
              <a:rPr lang="en-US" baseline="0" dirty="0" smtClean="0"/>
              <a:t> devices are not synchronized with our pairing protocol and hence doesn’t interferer in every attempt of the protocol.</a:t>
            </a:r>
          </a:p>
          <a:p>
            <a:r>
              <a:rPr lang="en-US" baseline="0" dirty="0" smtClean="0"/>
              <a:t>For people you understand </a:t>
            </a:r>
            <a:r>
              <a:rPr lang="en-US" baseline="0" dirty="0" err="1" smtClean="0"/>
              <a:t>bluetooth</a:t>
            </a:r>
            <a:r>
              <a:rPr lang="en-US" baseline="0" dirty="0" smtClean="0"/>
              <a:t>, it uses frequency hopping where the hopping patterns in different in each of the pairing attempts. Thus, it doesn’t interferer with every pairing attempt. Thus, we conclude that TEP works even in the presence of interference from non-</a:t>
            </a:r>
            <a:r>
              <a:rPr lang="en-US" baseline="0" dirty="0" err="1" smtClean="0"/>
              <a:t>WiFi</a:t>
            </a:r>
            <a:r>
              <a:rPr lang="en-US" baseline="0" dirty="0" smtClean="0"/>
              <a:t> devices such as </a:t>
            </a:r>
            <a:r>
              <a:rPr lang="en-US" baseline="0" dirty="0" err="1" smtClean="0"/>
              <a:t>bluetooth</a:t>
            </a:r>
            <a:r>
              <a:rPr lang="en-US" baseline="0" dirty="0" smtClean="0"/>
              <a:t>.</a:t>
            </a:r>
          </a:p>
        </p:txBody>
      </p:sp>
      <p:sp>
        <p:nvSpPr>
          <p:cNvPr id="75780" name="Slide Number Placeholder 3"/>
          <p:cNvSpPr>
            <a:spLocks noGrp="1"/>
          </p:cNvSpPr>
          <p:nvPr>
            <p:ph type="sldNum" sz="quarter" idx="5"/>
          </p:nvPr>
        </p:nvSpPr>
        <p:spPr bwMode="auto">
          <a:ln>
            <a:miter lim="800000"/>
            <a:headEnd/>
            <a:tailEnd/>
          </a:ln>
        </p:spPr>
        <p:txBody>
          <a:bodyPr/>
          <a:lstStyle/>
          <a:p>
            <a:fld id="{45A1B539-8FEC-4CA3-B8F8-651CA285FE9D}" type="slidenum">
              <a:rPr lang="en-US"/>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a:lstStyle/>
          <a:p>
            <a:endParaRPr lang="en-US" baseline="0" dirty="0" smtClean="0"/>
          </a:p>
        </p:txBody>
      </p:sp>
      <p:sp>
        <p:nvSpPr>
          <p:cNvPr id="75780" name="Slide Number Placeholder 3"/>
          <p:cNvSpPr>
            <a:spLocks noGrp="1"/>
          </p:cNvSpPr>
          <p:nvPr>
            <p:ph type="sldNum" sz="quarter" idx="5"/>
          </p:nvPr>
        </p:nvSpPr>
        <p:spPr bwMode="auto">
          <a:ln>
            <a:miter lim="800000"/>
            <a:headEnd/>
            <a:tailEnd/>
          </a:ln>
        </p:spPr>
        <p:txBody>
          <a:bodyPr/>
          <a:lstStyle/>
          <a:p>
            <a:fld id="{45A1B539-8FEC-4CA3-B8F8-651CA285FE9D}" type="slidenum">
              <a:rPr lang="en-US"/>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Finally, TEP is related to work on wireless pairing using out-of-band channels. This includes work on using cameras and display,  audio channel, tactile channels, etc.</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In contrast, TEP is a secure pairing protocol which doesn’t require any out-of-band channels.</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TEP also builds on work on integrity codes which ensures the integrity of the transmitted message. However, Integrity codes still requires out-of-band wireless channels for pairing.</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In contrast, we introduce a more powerful primitive called tamper evident messages which not only protects the integrity of the message but also protects the fact that the message was sent in the first place. This allows us to build a purely in-band pairing protocol.</a:t>
            </a:r>
          </a:p>
        </p:txBody>
      </p:sp>
      <p:sp>
        <p:nvSpPr>
          <p:cNvPr id="4" name="Slide Number Placeholder 3"/>
          <p:cNvSpPr>
            <a:spLocks noGrp="1"/>
          </p:cNvSpPr>
          <p:nvPr>
            <p:ph type="sldNum" sz="quarter" idx="10"/>
          </p:nvPr>
        </p:nvSpPr>
        <p:spPr/>
        <p:txBody>
          <a:bodyPr/>
          <a:lstStyle/>
          <a:p>
            <a:fld id="{8B512C98-7ABB-554D-A908-746B5A8F3E0B}" type="slidenum">
              <a:rPr lang="en-US" smtClean="0"/>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8B512C98-7ABB-554D-A908-746B5A8F3E0B}" type="slidenum">
              <a:rPr lang="en-US" smtClean="0"/>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this work, we introduce Tamper evident pairing or TEP.</a:t>
            </a:r>
          </a:p>
          <a:p>
            <a:endParaRPr lang="en-US" baseline="0" dirty="0" smtClean="0"/>
          </a:p>
          <a:p>
            <a:r>
              <a:rPr lang="en-US" baseline="0" dirty="0" smtClean="0"/>
              <a:t>TEP is the first secure pairing protocol that does not require the user to enter or validate passwords but still protects from MITM attacks without using any out-of-band channels.</a:t>
            </a:r>
          </a:p>
          <a:p>
            <a:endParaRPr lang="en-US" baseline="0" dirty="0" smtClean="0"/>
          </a:p>
          <a:p>
            <a:r>
              <a:rPr lang="en-US" baseline="0" dirty="0" smtClean="0"/>
              <a:t>We formally prove that TEP is secure against Man in the middle attacks. </a:t>
            </a:r>
          </a:p>
          <a:p>
            <a:endParaRPr lang="en-US" baseline="0" dirty="0" smtClean="0"/>
          </a:p>
          <a:p>
            <a:r>
              <a:rPr lang="en-US" baseline="0" dirty="0" smtClean="0"/>
              <a:t>We also show that TEP can work on existing  802.11 cards and operating systems.</a:t>
            </a:r>
          </a:p>
          <a:p>
            <a:endParaRPr lang="en-US" baseline="0" dirty="0" smtClean="0"/>
          </a:p>
          <a:p>
            <a:r>
              <a:rPr lang="en-US" baseline="0" dirty="0" smtClean="0"/>
              <a:t>Finally, we implement and evaluate TEP over operational wireless networks.</a:t>
            </a:r>
          </a:p>
        </p:txBody>
      </p:sp>
      <p:sp>
        <p:nvSpPr>
          <p:cNvPr id="4" name="Slide Number Placeholder 3"/>
          <p:cNvSpPr>
            <a:spLocks noGrp="1"/>
          </p:cNvSpPr>
          <p:nvPr>
            <p:ph type="sldNum" sz="quarter" idx="10"/>
          </p:nvPr>
        </p:nvSpPr>
        <p:spPr/>
        <p:txBody>
          <a:bodyPr/>
          <a:lstStyle/>
          <a:p>
            <a:fld id="{8B512C98-7ABB-554D-A908-746B5A8F3E0B}" type="slidenum">
              <a:rPr lang="en-US" smtClean="0"/>
              <a:pPr/>
              <a:t>40</a:t>
            </a:fld>
            <a:endParaRPr lang="en-US" dirty="0"/>
          </a:p>
        </p:txBody>
      </p:sp>
    </p:spTree>
    <p:extLst>
      <p:ext uri="{BB962C8B-B14F-4D97-AF65-F5344CB8AC3E}">
        <p14:creationId xmlns:p14="http://schemas.microsoft.com/office/powerpoint/2010/main" xmlns="" val="3322334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Here is a tentative solution. Just use the </a:t>
            </a:r>
            <a:r>
              <a:rPr lang="en-US" baseline="0" dirty="0" err="1" smtClean="0"/>
              <a:t>Diffie</a:t>
            </a:r>
            <a:r>
              <a:rPr lang="en-US" baseline="0" dirty="0" smtClean="0"/>
              <a:t>-Hellman key Exchange. In particular, say we have Alice and Bob. Alice first sends her </a:t>
            </a:r>
            <a:r>
              <a:rPr lang="en-US" baseline="0" dirty="0" err="1" smtClean="0"/>
              <a:t>Diffie</a:t>
            </a:r>
            <a:r>
              <a:rPr lang="en-US" baseline="0" dirty="0" smtClean="0"/>
              <a:t>-Hellman message. Bob then responds with his </a:t>
            </a:r>
            <a:r>
              <a:rPr lang="en-US" baseline="0" dirty="0" err="1" smtClean="0"/>
              <a:t>Diffie-hellman</a:t>
            </a:r>
            <a:r>
              <a:rPr lang="en-US" baseline="0" dirty="0" smtClean="0"/>
              <a:t> message. The secret key is then constructed using the exchanged messages.</a:t>
            </a:r>
          </a:p>
          <a:p>
            <a:endParaRPr lang="en-US" baseline="0" dirty="0" smtClean="0"/>
          </a:p>
          <a:p>
            <a:r>
              <a:rPr lang="en-US" baseline="0" dirty="0" smtClean="0"/>
              <a:t>The problem however, is that wireless is an open medium and hence anyone can receive or transmit on it. Thus, an adversary can sit on the wireless medium and mount the well known man in the middle attack. That is he can send his own </a:t>
            </a:r>
            <a:r>
              <a:rPr lang="en-US" baseline="0" dirty="0" err="1" smtClean="0"/>
              <a:t>diffie</a:t>
            </a:r>
            <a:r>
              <a:rPr lang="en-US" baseline="0" dirty="0" smtClean="0"/>
              <a:t> </a:t>
            </a:r>
            <a:r>
              <a:rPr lang="en-US" baseline="0" dirty="0" err="1" smtClean="0"/>
              <a:t>hellman</a:t>
            </a:r>
            <a:r>
              <a:rPr lang="en-US" baseline="0" dirty="0" smtClean="0"/>
              <a:t> message, impersonating Alice, pair with Bob and then get access to Bob’s device.</a:t>
            </a:r>
          </a:p>
          <a:p>
            <a:endParaRPr lang="en-US" baseline="0" dirty="0" smtClean="0"/>
          </a:p>
          <a:p>
            <a:r>
              <a:rPr lang="en-US" b="0" baseline="0" dirty="0" smtClean="0"/>
              <a:t>In fact, just two days back there was a full fledged man-in-the-middle attack on CDM and 4G network at DEFCON.</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8B512C98-7ABB-554D-A908-746B5A8F3E0B}"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baseline="0" dirty="0" smtClean="0"/>
              <a:t>Today, there are two ways to address secure pairing without passwords. On one hand, the industry has adopted solutions where the users simply pushes buttons on the two devices to initiate </a:t>
            </a:r>
            <a:r>
              <a:rPr lang="en-US" b="0" baseline="0" dirty="0" err="1" smtClean="0"/>
              <a:t>diffie-hellman</a:t>
            </a:r>
            <a:r>
              <a:rPr lang="en-US" b="0" baseline="0" dirty="0" smtClean="0"/>
              <a:t> pairing. This includes solutions such as the Push button configuration from </a:t>
            </a:r>
            <a:r>
              <a:rPr lang="en-US" b="0" baseline="0" dirty="0" err="1" smtClean="0"/>
              <a:t>WiFi</a:t>
            </a:r>
            <a:r>
              <a:rPr lang="en-US" b="0" baseline="0" dirty="0" smtClean="0"/>
              <a:t> or the simple pairing protocol from Bluetooth.</a:t>
            </a:r>
          </a:p>
          <a:p>
            <a:endParaRPr lang="en-US" baseline="0" dirty="0" smtClean="0"/>
          </a:p>
          <a:p>
            <a:r>
              <a:rPr lang="en-US" baseline="0" dirty="0" smtClean="0"/>
              <a:t>Since they use just the </a:t>
            </a:r>
            <a:r>
              <a:rPr lang="en-US" baseline="0" dirty="0" err="1" smtClean="0"/>
              <a:t>Diffie</a:t>
            </a:r>
            <a:r>
              <a:rPr lang="en-US" baseline="0" dirty="0" smtClean="0"/>
              <a:t>-Hellman solution, these industry solutions are susceptible to man in the middle attacks.</a:t>
            </a:r>
          </a:p>
          <a:p>
            <a:endParaRPr lang="en-US" baseline="0" dirty="0" smtClean="0"/>
          </a:p>
          <a:p>
            <a:r>
              <a:rPr lang="en-US" baseline="0" dirty="0" smtClean="0"/>
              <a:t>On the other hand, the academic community has introduce solutions which use trusted out-of-band channels which are inaccessible to the adversary. This includes solutions such as using camera and displays or using the audio channels, the tactile channel or even infrared channels. Since these out-of-band channels are inaccessible to the adversary, these solutions are secret against Man in the middle attacks.</a:t>
            </a:r>
          </a:p>
          <a:p>
            <a:endParaRPr lang="en-US" baseline="0" dirty="0" smtClean="0"/>
          </a:p>
          <a:p>
            <a:r>
              <a:rPr lang="en-US" baseline="0" dirty="0" smtClean="0"/>
              <a:t>The problem however is that it may be infeasible to include these out of band channel into small devices such as medical and home sensors for both cost and size requirements.</a:t>
            </a:r>
          </a:p>
          <a:p>
            <a:endParaRPr lang="en-US" baseline="0" dirty="0" smtClean="0"/>
          </a:p>
          <a:p>
            <a:r>
              <a:rPr lang="en-US" baseline="0" dirty="0" smtClean="0"/>
              <a:t>Ideally, what we need is a solution which is the best of both the worlds. That is, it is secure against MITM attacks but does not require any out-of-band channels.</a:t>
            </a:r>
          </a:p>
          <a:p>
            <a:endParaRPr lang="en-US" baseline="0" dirty="0" smtClean="0"/>
          </a:p>
        </p:txBody>
      </p:sp>
      <p:sp>
        <p:nvSpPr>
          <p:cNvPr id="4" name="Slide Number Placeholder 3"/>
          <p:cNvSpPr>
            <a:spLocks noGrp="1"/>
          </p:cNvSpPr>
          <p:nvPr>
            <p:ph type="sldNum" sz="quarter" idx="10"/>
          </p:nvPr>
        </p:nvSpPr>
        <p:spPr/>
        <p:txBody>
          <a:bodyPr/>
          <a:lstStyle/>
          <a:p>
            <a:fld id="{8B512C98-7ABB-554D-A908-746B5A8F3E0B}"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baseline="0" dirty="0" smtClean="0"/>
              <a:t>In this work, we introduce Tamper evident pairing or TEP.</a:t>
            </a:r>
          </a:p>
          <a:p>
            <a:endParaRPr lang="en-US" b="0" baseline="0" dirty="0" smtClean="0"/>
          </a:p>
          <a:p>
            <a:r>
              <a:rPr lang="en-US" b="0" baseline="0" dirty="0" smtClean="0"/>
              <a:t>TEP is the first purely in band  secure pairing protocol.  TEP can protect from man-in-the middle attacks without requiring any out-of-band channels or user passwords.</a:t>
            </a:r>
          </a:p>
          <a:p>
            <a:endParaRPr lang="en-US" baseline="0" dirty="0" smtClean="0"/>
          </a:p>
          <a:p>
            <a:r>
              <a:rPr lang="en-US" baseline="0" dirty="0" smtClean="0"/>
              <a:t>We formally prove that TEP is secure against Man in the middle attacks. </a:t>
            </a:r>
          </a:p>
          <a:p>
            <a:endParaRPr lang="en-US" baseline="0" dirty="0" smtClean="0"/>
          </a:p>
          <a:p>
            <a:r>
              <a:rPr lang="en-US" baseline="0" dirty="0" smtClean="0"/>
              <a:t>We also show that TEP can work on existing  802.11 cards and operating systems.</a:t>
            </a:r>
          </a:p>
          <a:p>
            <a:endParaRPr lang="en-US" baseline="0" dirty="0" smtClean="0"/>
          </a:p>
          <a:p>
            <a:r>
              <a:rPr lang="en-US" baseline="0" dirty="0" smtClean="0"/>
              <a:t>Finally, we implement and evaluate TEP over multiple operational wireless networks.</a:t>
            </a:r>
          </a:p>
        </p:txBody>
      </p:sp>
      <p:sp>
        <p:nvSpPr>
          <p:cNvPr id="4" name="Slide Number Placeholder 3"/>
          <p:cNvSpPr>
            <a:spLocks noGrp="1"/>
          </p:cNvSpPr>
          <p:nvPr>
            <p:ph type="sldNum" sz="quarter" idx="10"/>
          </p:nvPr>
        </p:nvSpPr>
        <p:spPr/>
        <p:txBody>
          <a:bodyPr/>
          <a:lstStyle/>
          <a:p>
            <a:fld id="{8B512C98-7ABB-554D-A908-746B5A8F3E0B}" type="slidenum">
              <a:rPr lang="en-US" smtClean="0"/>
              <a:pPr/>
              <a:t>7</a:t>
            </a:fld>
            <a:endParaRPr lang="en-US" dirty="0"/>
          </a:p>
        </p:txBody>
      </p:sp>
    </p:spTree>
    <p:extLst>
      <p:ext uri="{BB962C8B-B14F-4D97-AF65-F5344CB8AC3E}">
        <p14:creationId xmlns:p14="http://schemas.microsoft.com/office/powerpoint/2010/main" xmlns="" val="3322334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Alright, so how</a:t>
            </a:r>
            <a:r>
              <a:rPr lang="en-US" sz="1200" b="0" i="0" kern="1200" baseline="0" dirty="0" smtClean="0">
                <a:solidFill>
                  <a:schemeClr val="tx1"/>
                </a:solidFill>
                <a:effectLst/>
                <a:latin typeface="+mn-lt"/>
                <a:ea typeface="+mn-ea"/>
                <a:cs typeface="+mn-cs"/>
              </a:rPr>
              <a:t> do we protect against MITM attacks without out-of-band channels?</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The key reasons why MITM attacks are possible is because messages can be tampered on the wireless medium.</a:t>
            </a:r>
          </a:p>
          <a:p>
            <a:endParaRPr lang="en-US" sz="1200" b="1"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Past work assumes that attacker can arbitrarily tamper with wireless messages and as a result they can’t trust any messages on the wireless channel and need to use out-of-band channels to address the problem.</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We take a completely different approach. We look more carefully at what is really happening on the wireless medium to gain an understanding of how messages are tampered with. With this understand, we then proposed ways in which we can detect tampering when it occurs. Since we can detect tampering, we can trust messages which are </a:t>
            </a:r>
            <a:r>
              <a:rPr lang="en-US" sz="1200" b="0" i="0" kern="1200" baseline="0" dirty="0" err="1" smtClean="0">
                <a:solidFill>
                  <a:schemeClr val="tx1"/>
                </a:solidFill>
                <a:effectLst/>
                <a:latin typeface="+mn-lt"/>
                <a:ea typeface="+mn-ea"/>
                <a:cs typeface="+mn-cs"/>
              </a:rPr>
              <a:t>untampered</a:t>
            </a:r>
            <a:r>
              <a:rPr lang="en-US" sz="1200" b="0" i="0" kern="1200" baseline="0" dirty="0" smtClean="0">
                <a:solidFill>
                  <a:schemeClr val="tx1"/>
                </a:solidFill>
                <a:effectLst/>
                <a:latin typeface="+mn-lt"/>
                <a:ea typeface="+mn-ea"/>
                <a:cs typeface="+mn-cs"/>
              </a:rPr>
              <a:t> with. At a very high level once we can trust </a:t>
            </a:r>
            <a:r>
              <a:rPr lang="en-US" sz="1200" b="0" i="0" kern="1200" baseline="0" dirty="0" err="1" smtClean="0">
                <a:solidFill>
                  <a:schemeClr val="tx1"/>
                </a:solidFill>
                <a:effectLst/>
                <a:latin typeface="+mn-lt"/>
                <a:ea typeface="+mn-ea"/>
                <a:cs typeface="+mn-cs"/>
              </a:rPr>
              <a:t>untampered</a:t>
            </a:r>
            <a:r>
              <a:rPr lang="en-US" sz="1200" b="0" i="0" kern="1200" baseline="0" dirty="0" smtClean="0">
                <a:solidFill>
                  <a:schemeClr val="tx1"/>
                </a:solidFill>
                <a:effectLst/>
                <a:latin typeface="+mn-lt"/>
                <a:ea typeface="+mn-ea"/>
                <a:cs typeface="+mn-cs"/>
              </a:rPr>
              <a:t> messages we can build a secure pairing protocol simply by collecting all the message received within a time window and pair only if you receive only one message and don’t detect tampering. </a:t>
            </a:r>
          </a:p>
        </p:txBody>
      </p:sp>
      <p:sp>
        <p:nvSpPr>
          <p:cNvPr id="4" name="Slide Number Placeholder 3"/>
          <p:cNvSpPr>
            <a:spLocks noGrp="1"/>
          </p:cNvSpPr>
          <p:nvPr>
            <p:ph type="sldNum" sz="quarter" idx="10"/>
          </p:nvPr>
        </p:nvSpPr>
        <p:spPr/>
        <p:txBody>
          <a:bodyPr/>
          <a:lstStyle/>
          <a:p>
            <a:fld id="{8B512C98-7ABB-554D-A908-746B5A8F3E0B}" type="slidenum">
              <a:rPr lang="en-US" smtClean="0"/>
              <a:pPr/>
              <a:t>8</a:t>
            </a:fld>
            <a:endParaRPr lang="en-US" dirty="0"/>
          </a:p>
        </p:txBody>
      </p:sp>
    </p:spTree>
    <p:extLst>
      <p:ext uri="{BB962C8B-B14F-4D97-AF65-F5344CB8AC3E}">
        <p14:creationId xmlns:p14="http://schemas.microsoft.com/office/powerpoint/2010/main" xmlns="" val="3322334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0" baseline="0" dirty="0" smtClean="0"/>
              <a:t>So lets start by understanding how an adversary can tamper with wireless messages?</a:t>
            </a:r>
          </a:p>
          <a:p>
            <a:endParaRPr lang="en-US" b="0" baseline="0" dirty="0" smtClean="0"/>
          </a:p>
          <a:p>
            <a:r>
              <a:rPr lang="en-US" b="0" baseline="0" dirty="0" smtClean="0"/>
              <a:t>Say, Alice is sending her </a:t>
            </a:r>
            <a:r>
              <a:rPr lang="en-US" b="0" baseline="0" dirty="0" err="1" smtClean="0"/>
              <a:t>Diffie</a:t>
            </a:r>
            <a:r>
              <a:rPr lang="en-US" b="0" baseline="0" dirty="0" smtClean="0"/>
              <a:t>-Hellman message to Bob. An adversary can tamper with this message in three ways.</a:t>
            </a:r>
          </a:p>
          <a:p>
            <a:endParaRPr lang="en-US" b="0" baseline="0" dirty="0" smtClean="0"/>
          </a:p>
          <a:p>
            <a:r>
              <a:rPr lang="en-US" b="0" baseline="0" dirty="0" smtClean="0"/>
              <a:t>First it could alter the message send by Alice to match its own </a:t>
            </a:r>
            <a:r>
              <a:rPr lang="en-US" b="0" baseline="0" dirty="0" err="1" smtClean="0"/>
              <a:t>Diffie-hellman</a:t>
            </a:r>
            <a:r>
              <a:rPr lang="en-US" b="0" baseline="0" dirty="0" smtClean="0"/>
              <a:t> key. Second, it could hide the fact that Alice send the message. Finally, it would simply  prevent the message from</a:t>
            </a:r>
          </a:p>
          <a:p>
            <a:r>
              <a:rPr lang="en-US" b="0" baseline="0" dirty="0" smtClean="0"/>
              <a:t>being sent in the first place.</a:t>
            </a:r>
          </a:p>
          <a:p>
            <a:endParaRPr lang="en-US" b="0" baseline="0" dirty="0" smtClean="0"/>
          </a:p>
          <a:p>
            <a:r>
              <a:rPr lang="en-US" b="0" baseline="0" dirty="0" smtClean="0"/>
              <a:t>Lets see how an adversary can </a:t>
            </a:r>
            <a:r>
              <a:rPr lang="en-US" baseline="0" dirty="0" smtClean="0"/>
              <a:t>alter Alice’s message. The simplest way to do this is if say this is Alice’s signal, the adversary sends its signal at high power. Now Alice’s signal looks like noise in comparison with the adversary’s signal. Thus,  Bob would decode the adversary’s altered message.</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8B512C98-7ABB-554D-A908-746B5A8F3E0B}"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AC5D7B-3276-124E-898C-A81CDBEC5011}" type="datetimeFigureOut">
              <a:rPr lang="en-US" smtClean="0"/>
              <a:pPr/>
              <a:t>8/29/2011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081DBD-7DA4-C443-9A7E-26FD2E73ED7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C5D7B-3276-124E-898C-A81CDBEC5011}" type="datetimeFigureOut">
              <a:rPr lang="en-US" smtClean="0"/>
              <a:pPr/>
              <a:t>8/29/2011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081DBD-7DA4-C443-9A7E-26FD2E73ED7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C5D7B-3276-124E-898C-A81CDBEC5011}" type="datetimeFigureOut">
              <a:rPr lang="en-US" smtClean="0"/>
              <a:pPr/>
              <a:t>8/29/2011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081DBD-7DA4-C443-9A7E-26FD2E73ED74}"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274638"/>
            <a:ext cx="8229600" cy="724429"/>
          </a:xfrm>
        </p:spPr>
        <p:txBody>
          <a:bodyPr rtlCol="0"/>
          <a:lstStyle>
            <a:lvl1pPr>
              <a:defRPr b="1">
                <a:solidFill>
                  <a:srgbClr val="0078C0"/>
                </a:solidFill>
              </a:defRPr>
            </a:lvl1pPr>
          </a:lstStyle>
          <a:p>
            <a:r>
              <a:rPr lang="en-US" dirty="0"/>
              <a:t>Click to edit Master title style</a:t>
            </a:r>
          </a:p>
        </p:txBody>
      </p:sp>
      <p:sp>
        <p:nvSpPr>
          <p:cNvPr id="3" name="Rectangle 2"/>
          <p:cNvSpPr>
            <a:spLocks noGrp="1"/>
          </p:cNvSpPr>
          <p:nvPr>
            <p:ph type="body" idx="1"/>
          </p:nvPr>
        </p:nvSpPr>
        <p:spPr>
          <a:xfrm>
            <a:off x="457200" y="1286934"/>
            <a:ext cx="8229600" cy="4839230"/>
          </a:xfrm>
        </p:spPr>
        <p:txBody>
          <a:bodyPr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6E3E026C-9B7C-964A-9AB0-21B2B0C30D0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66CC"/>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9AC5D7B-3276-124E-898C-A81CDBEC5011}" type="datetimeFigureOut">
              <a:rPr lang="en-US" smtClean="0"/>
              <a:pPr/>
              <a:t>8/29/2011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081DBD-7DA4-C443-9A7E-26FD2E73ED74}"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AC5D7B-3276-124E-898C-A81CDBEC5011}" type="datetimeFigureOut">
              <a:rPr lang="en-US" smtClean="0"/>
              <a:pPr/>
              <a:t>8/29/2011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081DBD-7DA4-C443-9A7E-26FD2E73ED7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AC5D7B-3276-124E-898C-A81CDBEC5011}" type="datetimeFigureOut">
              <a:rPr lang="en-US" smtClean="0"/>
              <a:pPr/>
              <a:t>8/29/2011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081DBD-7DA4-C443-9A7E-26FD2E73ED7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AC5D7B-3276-124E-898C-A81CDBEC5011}" type="datetimeFigureOut">
              <a:rPr lang="en-US" smtClean="0"/>
              <a:pPr/>
              <a:t>8/29/2011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1081DBD-7DA4-C443-9A7E-26FD2E73ED7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AC5D7B-3276-124E-898C-A81CDBEC5011}" type="datetimeFigureOut">
              <a:rPr lang="en-US" smtClean="0"/>
              <a:pPr/>
              <a:t>8/29/2011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1081DBD-7DA4-C443-9A7E-26FD2E73ED7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AC5D7B-3276-124E-898C-A81CDBEC5011}" type="datetimeFigureOut">
              <a:rPr lang="en-US" smtClean="0"/>
              <a:pPr/>
              <a:t>8/29/2011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1081DBD-7DA4-C443-9A7E-26FD2E73ED7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AC5D7B-3276-124E-898C-A81CDBEC5011}" type="datetimeFigureOut">
              <a:rPr lang="en-US" smtClean="0"/>
              <a:pPr/>
              <a:t>8/29/2011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081DBD-7DA4-C443-9A7E-26FD2E73ED7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AC5D7B-3276-124E-898C-A81CDBEC5011}" type="datetimeFigureOut">
              <a:rPr lang="en-US" smtClean="0"/>
              <a:pPr/>
              <a:t>8/29/2011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081DBD-7DA4-C443-9A7E-26FD2E73ED7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AC5D7B-3276-124E-898C-A81CDBEC5011}" type="datetimeFigureOut">
              <a:rPr lang="en-US" smtClean="0"/>
              <a:pPr/>
              <a:t>8/29/2011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081DBD-7DA4-C443-9A7E-26FD2E73ED7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3600" kern="1200">
          <a:solidFill>
            <a:srgbClr val="3366FF"/>
          </a:solidFill>
          <a:latin typeface="Comic Sans MS"/>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omic Sans M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omic Sans M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omic Sans M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2.xml"/><Relationship Id="rId1" Type="http://schemas.openxmlformats.org/officeDocument/2006/relationships/tags" Target="../tags/tag1.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image" Target="../media/image9.jpe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2.xml"/><Relationship Id="rId1" Type="http://schemas.openxmlformats.org/officeDocument/2006/relationships/tags" Target="../tags/tag2.xml"/><Relationship Id="rId4" Type="http://schemas.openxmlformats.org/officeDocument/2006/relationships/chart" Target="../charts/chart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2.xml"/><Relationship Id="rId1" Type="http://schemas.openxmlformats.org/officeDocument/2006/relationships/tags" Target="../tags/tag3.xml"/><Relationship Id="rId4" Type="http://schemas.openxmlformats.org/officeDocument/2006/relationships/chart" Target="../charts/char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2.xml"/><Relationship Id="rId1" Type="http://schemas.openxmlformats.org/officeDocument/2006/relationships/tags" Target="../tags/tag4.xml"/><Relationship Id="rId4" Type="http://schemas.openxmlformats.org/officeDocument/2006/relationships/chart" Target="../charts/chart3.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2.xml"/><Relationship Id="rId1" Type="http://schemas.openxmlformats.org/officeDocument/2006/relationships/tags" Target="../tags/tag5.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2.xml"/><Relationship Id="rId1" Type="http://schemas.openxmlformats.org/officeDocument/2006/relationships/tags" Target="../tags/tag6.xml"/><Relationship Id="rId4" Type="http://schemas.openxmlformats.org/officeDocument/2006/relationships/chart" Target="../charts/chart4.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2.xml"/><Relationship Id="rId1" Type="http://schemas.openxmlformats.org/officeDocument/2006/relationships/tags" Target="../tags/tag7.xml"/><Relationship Id="rId4" Type="http://schemas.openxmlformats.org/officeDocument/2006/relationships/chart" Target="../charts/chart5.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2.xml"/><Relationship Id="rId1" Type="http://schemas.openxmlformats.org/officeDocument/2006/relationships/tags" Target="../tags/tag8.xml"/><Relationship Id="rId4" Type="http://schemas.openxmlformats.org/officeDocument/2006/relationships/chart" Target="../charts/chart6.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2.xml"/><Relationship Id="rId1" Type="http://schemas.openxmlformats.org/officeDocument/2006/relationships/tags" Target="../tags/tag9.xml"/><Relationship Id="rId4" Type="http://schemas.openxmlformats.org/officeDocument/2006/relationships/chart" Target="../charts/chart7.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12.xml"/><Relationship Id="rId1" Type="http://schemas.openxmlformats.org/officeDocument/2006/relationships/tags" Target="../tags/tag10.xml"/><Relationship Id="rId4" Type="http://schemas.openxmlformats.org/officeDocument/2006/relationships/chart" Target="../charts/chart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ChangeArrowheads="1"/>
          </p:cNvSpPr>
          <p:nvPr/>
        </p:nvSpPr>
        <p:spPr bwMode="auto">
          <a:xfrm>
            <a:off x="298450" y="1427046"/>
            <a:ext cx="8443913" cy="1752600"/>
          </a:xfrm>
          <a:prstGeom prst="rect">
            <a:avLst/>
          </a:prstGeom>
          <a:noFill/>
          <a:ln w="9525">
            <a:noFill/>
            <a:miter lim="800000"/>
            <a:headEnd/>
            <a:tailEnd/>
          </a:ln>
        </p:spPr>
        <p:txBody>
          <a:bodyPr lIns="92075" tIns="46038" rIns="92075" bIns="46038">
            <a:prstTxWarp prst="textNoShape">
              <a:avLst/>
            </a:prstTxWarp>
          </a:bodyPr>
          <a:lstStyle/>
          <a:p>
            <a:pPr algn="ctr" eaLnBrk="0" hangingPunct="0"/>
            <a:r>
              <a:rPr lang="en-US" sz="3600" b="1" dirty="0" smtClean="0">
                <a:solidFill>
                  <a:srgbClr val="0070C0"/>
                </a:solidFill>
                <a:latin typeface="Calibri" pitchFamily="34" charset="0"/>
                <a:cs typeface="Calibri" pitchFamily="34" charset="0"/>
              </a:rPr>
              <a:t>Secure In-Band Wireless Pairing</a:t>
            </a:r>
            <a:endParaRPr lang="en-US" sz="3600" b="1" dirty="0">
              <a:solidFill>
                <a:srgbClr val="0070C0"/>
              </a:solidFill>
              <a:latin typeface="Calibri" pitchFamily="34" charset="0"/>
              <a:cs typeface="Calibri" pitchFamily="34" charset="0"/>
            </a:endParaRPr>
          </a:p>
        </p:txBody>
      </p:sp>
      <p:sp>
        <p:nvSpPr>
          <p:cNvPr id="27651" name="Rectangle 5"/>
          <p:cNvSpPr>
            <a:spLocks noChangeArrowheads="1"/>
          </p:cNvSpPr>
          <p:nvPr/>
        </p:nvSpPr>
        <p:spPr bwMode="auto">
          <a:xfrm>
            <a:off x="116963" y="2719480"/>
            <a:ext cx="8874125" cy="3109185"/>
          </a:xfrm>
          <a:prstGeom prst="rect">
            <a:avLst/>
          </a:prstGeom>
          <a:noFill/>
          <a:ln w="9525">
            <a:noFill/>
            <a:miter lim="800000"/>
            <a:headEnd/>
            <a:tailEnd/>
          </a:ln>
        </p:spPr>
        <p:txBody>
          <a:bodyPr lIns="92075" tIns="46038" rIns="92075" bIns="46038">
            <a:prstTxWarp prst="textNoShape">
              <a:avLst/>
            </a:prstTxWarp>
            <a:spAutoFit/>
          </a:bodyPr>
          <a:lstStyle/>
          <a:p>
            <a:pPr algn="ctr" eaLnBrk="0" hangingPunct="0"/>
            <a:r>
              <a:rPr lang="en-US" sz="3200" dirty="0" err="1" smtClean="0">
                <a:latin typeface="+mj-lt"/>
              </a:rPr>
              <a:t>Shyamnath</a:t>
            </a:r>
            <a:r>
              <a:rPr lang="en-US" sz="3200" dirty="0" smtClean="0">
                <a:latin typeface="+mj-lt"/>
              </a:rPr>
              <a:t> </a:t>
            </a:r>
            <a:r>
              <a:rPr lang="en-US" sz="3200" dirty="0" err="1" smtClean="0">
                <a:latin typeface="+mj-lt"/>
              </a:rPr>
              <a:t>Gollakota</a:t>
            </a:r>
            <a:endParaRPr lang="en-US" sz="3200" dirty="0">
              <a:latin typeface="+mj-lt"/>
            </a:endParaRPr>
          </a:p>
          <a:p>
            <a:pPr algn="ctr" eaLnBrk="0" hangingPunct="0"/>
            <a:endParaRPr lang="en-US" sz="3600" b="1" dirty="0">
              <a:latin typeface="+mj-lt"/>
            </a:endParaRPr>
          </a:p>
          <a:p>
            <a:pPr algn="ctr" eaLnBrk="0" hangingPunct="0"/>
            <a:r>
              <a:rPr lang="en-US" sz="3200" dirty="0" err="1" smtClean="0">
                <a:latin typeface="+mj-lt"/>
              </a:rPr>
              <a:t>Nabeel</a:t>
            </a:r>
            <a:r>
              <a:rPr lang="en-US" sz="3200" dirty="0" smtClean="0">
                <a:latin typeface="+mj-lt"/>
              </a:rPr>
              <a:t> Ahmed</a:t>
            </a:r>
          </a:p>
          <a:p>
            <a:pPr algn="ctr" eaLnBrk="0" hangingPunct="0"/>
            <a:r>
              <a:rPr lang="en-US" sz="3200" dirty="0" err="1" smtClean="0">
                <a:latin typeface="+mj-lt"/>
              </a:rPr>
              <a:t>Nickolai</a:t>
            </a:r>
            <a:r>
              <a:rPr lang="en-US" sz="3200" dirty="0" smtClean="0">
                <a:latin typeface="+mj-lt"/>
              </a:rPr>
              <a:t> </a:t>
            </a:r>
            <a:r>
              <a:rPr lang="en-US" sz="3200" dirty="0" err="1" smtClean="0">
                <a:latin typeface="+mj-lt"/>
              </a:rPr>
              <a:t>Zeldovich</a:t>
            </a:r>
            <a:endParaRPr lang="en-US" sz="3200" dirty="0" smtClean="0">
              <a:latin typeface="+mj-lt"/>
            </a:endParaRPr>
          </a:p>
          <a:p>
            <a:pPr algn="ctr" eaLnBrk="0" hangingPunct="0"/>
            <a:r>
              <a:rPr lang="en-US" sz="3200" dirty="0" smtClean="0">
                <a:latin typeface="+mj-lt"/>
              </a:rPr>
              <a:t>Dina </a:t>
            </a:r>
            <a:r>
              <a:rPr lang="en-US" sz="3200" dirty="0" err="1" smtClean="0">
                <a:latin typeface="+mj-lt"/>
              </a:rPr>
              <a:t>Katabi</a:t>
            </a:r>
            <a:endParaRPr lang="en-US" sz="3200" dirty="0">
              <a:latin typeface="+mj-lt"/>
            </a:endParaRPr>
          </a:p>
          <a:p>
            <a:pPr algn="ctr" eaLnBrk="0" hangingPunct="0"/>
            <a:r>
              <a:rPr lang="en-US" sz="3200" dirty="0" smtClean="0">
                <a:latin typeface="+mj-lt"/>
              </a:rPr>
              <a:t> </a:t>
            </a:r>
            <a:endParaRPr lang="en-US" sz="3200" dirty="0">
              <a:latin typeface="+mj-lt"/>
            </a:endParaRPr>
          </a:p>
        </p:txBody>
      </p:sp>
      <p:pic>
        <p:nvPicPr>
          <p:cNvPr id="1028" name="Picture 4" descr="C:\Users\gshyam\Desktop\MI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0283" y="5584525"/>
            <a:ext cx="2153797" cy="127347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advTm="5407"/>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3"/>
          <p:cNvSpPr txBox="1">
            <a:spLocks/>
          </p:cNvSpPr>
          <p:nvPr/>
        </p:nvSpPr>
        <p:spPr>
          <a:xfrm>
            <a:off x="765" y="839734"/>
            <a:ext cx="4591784" cy="517065"/>
          </a:xfrm>
          <a:prstGeom prst="rect">
            <a:avLst/>
          </a:prstGeom>
          <a:noFill/>
        </p:spPr>
        <p:txBody>
          <a:bodyPr vert="horz" wrap="square" lIns="91440" tIns="45720" rIns="91440" bIns="4572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Comic Sans M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omic Sans M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omic Sans M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500" dirty="0" smtClean="0">
                <a:latin typeface="Calibri" pitchFamily="34" charset="0"/>
                <a:cs typeface="Calibri" pitchFamily="34" charset="0"/>
                <a:sym typeface="Wingdings" pitchFamily="2" charset="2"/>
              </a:rPr>
              <a:t>1. Adversary </a:t>
            </a:r>
            <a:r>
              <a:rPr lang="en-US" sz="2500" dirty="0" smtClean="0">
                <a:solidFill>
                  <a:srgbClr val="0000FF"/>
                </a:solidFill>
                <a:latin typeface="Calibri" pitchFamily="34" charset="0"/>
                <a:cs typeface="Calibri" pitchFamily="34" charset="0"/>
                <a:sym typeface="Wingdings" pitchFamily="2" charset="2"/>
              </a:rPr>
              <a:t>alters</a:t>
            </a:r>
            <a:r>
              <a:rPr lang="en-US" sz="2500" dirty="0" smtClean="0">
                <a:latin typeface="Calibri" pitchFamily="34" charset="0"/>
                <a:cs typeface="Calibri" pitchFamily="34" charset="0"/>
                <a:sym typeface="Wingdings" pitchFamily="2" charset="2"/>
              </a:rPr>
              <a:t> message</a:t>
            </a:r>
            <a:endParaRPr lang="en-US" sz="2500" dirty="0" smtClean="0">
              <a:latin typeface="Calibri" pitchFamily="34" charset="0"/>
              <a:cs typeface="Calibri" pitchFamily="34" charset="0"/>
            </a:endParaRPr>
          </a:p>
          <a:p>
            <a:pPr marL="685800" lvl="1">
              <a:buFont typeface="Arial" pitchFamily="34" charset="0"/>
              <a:buChar char="•"/>
            </a:pPr>
            <a:endParaRPr lang="en-US" sz="100" dirty="0">
              <a:latin typeface="Calibri" pitchFamily="34" charset="0"/>
              <a:cs typeface="Calibri" pitchFamily="34" charset="0"/>
            </a:endParaRPr>
          </a:p>
          <a:p>
            <a:pPr marL="685800" lvl="1">
              <a:buFont typeface="Arial" pitchFamily="34" charset="0"/>
              <a:buChar char="•"/>
            </a:pPr>
            <a:endParaRPr lang="en-US" sz="100" dirty="0" smtClean="0">
              <a:latin typeface="Calibri" pitchFamily="34" charset="0"/>
              <a:cs typeface="Calibri" pitchFamily="34" charset="0"/>
            </a:endParaRPr>
          </a:p>
        </p:txBody>
      </p:sp>
      <p:sp>
        <p:nvSpPr>
          <p:cNvPr id="19" name="Title 1"/>
          <p:cNvSpPr txBox="1">
            <a:spLocks/>
          </p:cNvSpPr>
          <p:nvPr/>
        </p:nvSpPr>
        <p:spPr>
          <a:xfrm>
            <a:off x="0" y="-11575"/>
            <a:ext cx="9144000" cy="7292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66CC"/>
                </a:solidFill>
                <a:latin typeface="Comic Sans MS"/>
                <a:ea typeface="+mj-ea"/>
                <a:cs typeface="+mj-cs"/>
              </a:defRPr>
            </a:lvl1pPr>
          </a:lstStyle>
          <a:p>
            <a:r>
              <a:rPr lang="en-US" sz="3000" b="0" dirty="0" smtClean="0">
                <a:solidFill>
                  <a:srgbClr val="0078C0"/>
                </a:solidFill>
                <a:latin typeface="Calibri" pitchFamily="34" charset="0"/>
                <a:cs typeface="Calibri" pitchFamily="34" charset="0"/>
              </a:rPr>
              <a:t>How Can Adversary Tamper with Wireless Messages?</a:t>
            </a:r>
            <a:endParaRPr lang="en-US" sz="3000" b="0" dirty="0">
              <a:solidFill>
                <a:srgbClr val="0078C0"/>
              </a:solidFill>
              <a:latin typeface="Calibri" pitchFamily="34" charset="0"/>
              <a:cs typeface="Calibri" pitchFamily="34" charset="0"/>
            </a:endParaRPr>
          </a:p>
        </p:txBody>
      </p:sp>
      <p:sp>
        <p:nvSpPr>
          <p:cNvPr id="26" name="Text Box 75"/>
          <p:cNvSpPr txBox="1">
            <a:spLocks noChangeArrowheads="1"/>
          </p:cNvSpPr>
          <p:nvPr/>
        </p:nvSpPr>
        <p:spPr bwMode="auto">
          <a:xfrm>
            <a:off x="1148865" y="3360960"/>
            <a:ext cx="1189037" cy="459100"/>
          </a:xfrm>
          <a:prstGeom prst="rect">
            <a:avLst/>
          </a:prstGeom>
          <a:noFill/>
          <a:ln w="9525">
            <a:noFill/>
            <a:miter lim="800000"/>
            <a:headEnd/>
            <a:tailEnd/>
          </a:ln>
          <a:effectLst/>
        </p:spPr>
        <p:txBody>
          <a:bodyPr lIns="90488" tIns="44450" rIns="90488" bIns="44450">
            <a:prstTxWarp prst="textNoShape">
              <a:avLst/>
            </a:prstTxWarp>
            <a:spAutoFit/>
          </a:bodyPr>
          <a:lstStyle/>
          <a:p>
            <a:pPr>
              <a:spcBef>
                <a:spcPct val="50000"/>
              </a:spcBef>
            </a:pPr>
            <a:r>
              <a:rPr lang="en-US" sz="2400" b="0" i="0" dirty="0">
                <a:latin typeface="Arial" pitchFamily="-112" charset="0"/>
                <a:ea typeface="Arial" pitchFamily="-112" charset="0"/>
                <a:cs typeface="Arial" pitchFamily="-112" charset="0"/>
              </a:rPr>
              <a:t>Alice</a:t>
            </a:r>
          </a:p>
        </p:txBody>
      </p:sp>
      <p:sp>
        <p:nvSpPr>
          <p:cNvPr id="27" name="Text Box 76"/>
          <p:cNvSpPr txBox="1">
            <a:spLocks noChangeArrowheads="1"/>
          </p:cNvSpPr>
          <p:nvPr/>
        </p:nvSpPr>
        <p:spPr bwMode="auto">
          <a:xfrm>
            <a:off x="7386373" y="3349623"/>
            <a:ext cx="1189037" cy="459100"/>
          </a:xfrm>
          <a:prstGeom prst="rect">
            <a:avLst/>
          </a:prstGeom>
          <a:noFill/>
          <a:ln w="9525">
            <a:noFill/>
            <a:miter lim="800000"/>
            <a:headEnd/>
            <a:tailEnd/>
          </a:ln>
          <a:effectLst/>
        </p:spPr>
        <p:txBody>
          <a:bodyPr lIns="90488" tIns="44450" rIns="90488" bIns="44450">
            <a:prstTxWarp prst="textNoShape">
              <a:avLst/>
            </a:prstTxWarp>
            <a:spAutoFit/>
          </a:bodyPr>
          <a:lstStyle/>
          <a:p>
            <a:pPr>
              <a:spcBef>
                <a:spcPct val="50000"/>
              </a:spcBef>
            </a:pPr>
            <a:r>
              <a:rPr lang="en-US" sz="2400" b="0" i="0" dirty="0">
                <a:latin typeface="Arial" pitchFamily="-112" charset="0"/>
                <a:ea typeface="Arial" pitchFamily="-112" charset="0"/>
                <a:cs typeface="Arial" pitchFamily="-112" charset="0"/>
              </a:rPr>
              <a:t>Bob</a:t>
            </a:r>
          </a:p>
        </p:txBody>
      </p:sp>
      <p:sp>
        <p:nvSpPr>
          <p:cNvPr id="28" name="Oval 27"/>
          <p:cNvSpPr/>
          <p:nvPr/>
        </p:nvSpPr>
        <p:spPr>
          <a:xfrm>
            <a:off x="1783864" y="3721782"/>
            <a:ext cx="449943" cy="464459"/>
          </a:xfrm>
          <a:prstGeom prst="ellipse">
            <a:avLst/>
          </a:prstGeom>
          <a:solidFill>
            <a:srgbClr val="FFD1F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Oval 28"/>
          <p:cNvSpPr/>
          <p:nvPr/>
        </p:nvSpPr>
        <p:spPr>
          <a:xfrm>
            <a:off x="6972725" y="3743554"/>
            <a:ext cx="449943" cy="464458"/>
          </a:xfrm>
          <a:prstGeom prst="ellipse">
            <a:avLst/>
          </a:prstGeom>
          <a:solidFill>
            <a:srgbClr val="C2F3FF"/>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Oval 29"/>
          <p:cNvSpPr/>
          <p:nvPr/>
        </p:nvSpPr>
        <p:spPr>
          <a:xfrm>
            <a:off x="3966552" y="4683764"/>
            <a:ext cx="449943" cy="464459"/>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31" name="Group 30"/>
          <p:cNvGrpSpPr/>
          <p:nvPr/>
        </p:nvGrpSpPr>
        <p:grpSpPr>
          <a:xfrm>
            <a:off x="4738064" y="2607129"/>
            <a:ext cx="2859839" cy="2272850"/>
            <a:chOff x="-245416" y="3947386"/>
            <a:chExt cx="4000609" cy="3414005"/>
          </a:xfrm>
        </p:grpSpPr>
        <p:sp>
          <p:nvSpPr>
            <p:cNvPr id="32" name="Freeform 10"/>
            <p:cNvSpPr>
              <a:spLocks/>
            </p:cNvSpPr>
            <p:nvPr/>
          </p:nvSpPr>
          <p:spPr bwMode="auto">
            <a:xfrm>
              <a:off x="-245416" y="5564430"/>
              <a:ext cx="2006130" cy="1253477"/>
            </a:xfrm>
            <a:custGeom>
              <a:avLst/>
              <a:gdLst>
                <a:gd name="T0" fmla="*/ 0 w 1932"/>
                <a:gd name="T1" fmla="*/ 1349324273 h 566"/>
                <a:gd name="T2" fmla="*/ 30707191 w 1932"/>
                <a:gd name="T3" fmla="*/ 445649105 h 566"/>
                <a:gd name="T4" fmla="*/ 184247337 w 1932"/>
                <a:gd name="T5" fmla="*/ 200540996 h 566"/>
                <a:gd name="T6" fmla="*/ 833500954 w 1932"/>
                <a:gd name="T7" fmla="*/ 79226053 h 566"/>
                <a:gd name="T8" fmla="*/ 1447661536 w 1932"/>
                <a:gd name="T9" fmla="*/ 339187769 h 566"/>
                <a:gd name="T10" fmla="*/ 2147483647 w 1932"/>
                <a:gd name="T11" fmla="*/ 79226053 h 566"/>
                <a:gd name="T12" fmla="*/ 2147483647 w 1932"/>
                <a:gd name="T13" fmla="*/ 321857512 h 566"/>
                <a:gd name="T14" fmla="*/ 2147483647 w 1932"/>
                <a:gd name="T15" fmla="*/ 79226053 h 566"/>
                <a:gd name="T16" fmla="*/ 2147483647 w 1932"/>
                <a:gd name="T17" fmla="*/ 269865169 h 566"/>
                <a:gd name="T18" fmla="*/ 2147483647 w 1932"/>
                <a:gd name="T19" fmla="*/ 27233710 h 566"/>
                <a:gd name="T20" fmla="*/ 2147483647 w 1932"/>
                <a:gd name="T21" fmla="*/ 304525682 h 566"/>
                <a:gd name="T22" fmla="*/ 2147483647 w 1932"/>
                <a:gd name="T23" fmla="*/ 183210739 h 566"/>
                <a:gd name="T24" fmla="*/ 2147483647 w 1932"/>
                <a:gd name="T25" fmla="*/ 1401316616 h 5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32"/>
                <a:gd name="T40" fmla="*/ 0 h 566"/>
                <a:gd name="T41" fmla="*/ 1932 w 1932"/>
                <a:gd name="T42" fmla="*/ 566 h 56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32" h="566">
                  <a:moveTo>
                    <a:pt x="0" y="545"/>
                  </a:moveTo>
                  <a:cubicBezTo>
                    <a:pt x="0" y="401"/>
                    <a:pt x="0" y="257"/>
                    <a:pt x="7" y="180"/>
                  </a:cubicBezTo>
                  <a:cubicBezTo>
                    <a:pt x="14" y="103"/>
                    <a:pt x="12" y="106"/>
                    <a:pt x="42" y="81"/>
                  </a:cubicBezTo>
                  <a:cubicBezTo>
                    <a:pt x="72" y="56"/>
                    <a:pt x="142" y="23"/>
                    <a:pt x="190" y="32"/>
                  </a:cubicBezTo>
                  <a:cubicBezTo>
                    <a:pt x="238" y="41"/>
                    <a:pt x="274" y="137"/>
                    <a:pt x="330" y="137"/>
                  </a:cubicBezTo>
                  <a:cubicBezTo>
                    <a:pt x="386" y="137"/>
                    <a:pt x="451" y="33"/>
                    <a:pt x="527" y="32"/>
                  </a:cubicBezTo>
                  <a:cubicBezTo>
                    <a:pt x="603" y="31"/>
                    <a:pt x="725" y="130"/>
                    <a:pt x="787" y="130"/>
                  </a:cubicBezTo>
                  <a:cubicBezTo>
                    <a:pt x="849" y="130"/>
                    <a:pt x="834" y="35"/>
                    <a:pt x="899" y="32"/>
                  </a:cubicBezTo>
                  <a:cubicBezTo>
                    <a:pt x="964" y="29"/>
                    <a:pt x="1097" y="112"/>
                    <a:pt x="1180" y="109"/>
                  </a:cubicBezTo>
                  <a:cubicBezTo>
                    <a:pt x="1263" y="106"/>
                    <a:pt x="1314" y="9"/>
                    <a:pt x="1398" y="11"/>
                  </a:cubicBezTo>
                  <a:cubicBezTo>
                    <a:pt x="1482" y="13"/>
                    <a:pt x="1615" y="112"/>
                    <a:pt x="1686" y="123"/>
                  </a:cubicBezTo>
                  <a:cubicBezTo>
                    <a:pt x="1757" y="134"/>
                    <a:pt x="1785" y="0"/>
                    <a:pt x="1826" y="74"/>
                  </a:cubicBezTo>
                  <a:cubicBezTo>
                    <a:pt x="1867" y="148"/>
                    <a:pt x="1899" y="357"/>
                    <a:pt x="1932" y="566"/>
                  </a:cubicBezTo>
                </a:path>
              </a:pathLst>
            </a:custGeom>
            <a:solidFill>
              <a:srgbClr val="F9D7F2"/>
            </a:solidFill>
            <a:ln w="31750">
              <a:solidFill>
                <a:schemeClr val="tx1">
                  <a:lumMod val="50000"/>
                  <a:lumOff val="50000"/>
                </a:schemeClr>
              </a:solidFill>
              <a:round/>
              <a:headEnd/>
              <a:tailEnd/>
            </a:ln>
          </p:spPr>
          <p:txBody>
            <a:bodyPr lIns="90488" tIns="44450" rIns="90488" bIns="44450">
              <a:prstTxWarp prst="textNoShape">
                <a:avLst/>
              </a:prstTxWarp>
            </a:bodyPr>
            <a:lstStyle/>
            <a:p>
              <a:endParaRPr lang="en-US">
                <a:latin typeface="GoudySans" charset="0"/>
              </a:endParaRPr>
            </a:p>
          </p:txBody>
        </p:sp>
        <p:cxnSp>
          <p:nvCxnSpPr>
            <p:cNvPr id="33" name="Straight Arrow Connector 32"/>
            <p:cNvCxnSpPr/>
            <p:nvPr/>
          </p:nvCxnSpPr>
          <p:spPr>
            <a:xfrm>
              <a:off x="-241361" y="6801348"/>
              <a:ext cx="2687141" cy="0"/>
            </a:xfrm>
            <a:prstGeom prst="straightConnector1">
              <a:avLst/>
            </a:prstGeom>
            <a:ln w="254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V="1">
              <a:off x="-245416" y="3947386"/>
              <a:ext cx="0" cy="2872334"/>
            </a:xfrm>
            <a:prstGeom prst="straightConnector1">
              <a:avLst/>
            </a:prstGeom>
            <a:ln w="254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sp>
          <p:nvSpPr>
            <p:cNvPr id="35" name="TextBox 34"/>
            <p:cNvSpPr txBox="1"/>
            <p:nvPr/>
          </p:nvSpPr>
          <p:spPr>
            <a:xfrm>
              <a:off x="2445782" y="6667933"/>
              <a:ext cx="1309411" cy="693458"/>
            </a:xfrm>
            <a:prstGeom prst="rect">
              <a:avLst/>
            </a:prstGeom>
            <a:noFill/>
          </p:spPr>
          <p:txBody>
            <a:bodyPr wrap="square" rtlCol="0">
              <a:spAutoFit/>
            </a:bodyPr>
            <a:lstStyle/>
            <a:p>
              <a:r>
                <a:rPr lang="en-US" sz="2400" dirty="0"/>
                <a:t>T</a:t>
              </a:r>
              <a:r>
                <a:rPr lang="en-US" sz="2400" dirty="0" smtClean="0"/>
                <a:t>ime</a:t>
              </a:r>
              <a:endParaRPr lang="en-US" sz="2400" dirty="0"/>
            </a:p>
          </p:txBody>
        </p:sp>
      </p:grpSp>
      <p:sp>
        <p:nvSpPr>
          <p:cNvPr id="36" name="Freeform 35"/>
          <p:cNvSpPr/>
          <p:nvPr/>
        </p:nvSpPr>
        <p:spPr>
          <a:xfrm>
            <a:off x="4738064" y="2989185"/>
            <a:ext cx="1434084" cy="1528676"/>
          </a:xfrm>
          <a:custGeom>
            <a:avLst/>
            <a:gdLst>
              <a:gd name="connsiteX0" fmla="*/ 996 w 2447112"/>
              <a:gd name="connsiteY0" fmla="*/ 1054083 h 1054083"/>
              <a:gd name="connsiteX1" fmla="*/ 24146 w 2447112"/>
              <a:gd name="connsiteY1" fmla="*/ 452199 h 1054083"/>
              <a:gd name="connsiteX2" fmla="*/ 163042 w 2447112"/>
              <a:gd name="connsiteY2" fmla="*/ 787 h 1054083"/>
              <a:gd name="connsiteX3" fmla="*/ 301938 w 2447112"/>
              <a:gd name="connsiteY3" fmla="*/ 336453 h 1054083"/>
              <a:gd name="connsiteX4" fmla="*/ 429260 w 2447112"/>
              <a:gd name="connsiteY4" fmla="*/ 81810 h 1054083"/>
              <a:gd name="connsiteX5" fmla="*/ 799649 w 2447112"/>
              <a:gd name="connsiteY5" fmla="*/ 58660 h 1054083"/>
              <a:gd name="connsiteX6" fmla="*/ 996419 w 2447112"/>
              <a:gd name="connsiteY6" fmla="*/ 290154 h 1054083"/>
              <a:gd name="connsiteX7" fmla="*/ 1146890 w 2447112"/>
              <a:gd name="connsiteY7" fmla="*/ 70235 h 1054083"/>
              <a:gd name="connsiteX8" fmla="*/ 1366809 w 2447112"/>
              <a:gd name="connsiteY8" fmla="*/ 35511 h 1054083"/>
              <a:gd name="connsiteX9" fmla="*/ 1575153 w 2447112"/>
              <a:gd name="connsiteY9" fmla="*/ 243855 h 1054083"/>
              <a:gd name="connsiteX10" fmla="*/ 1760348 w 2447112"/>
              <a:gd name="connsiteY10" fmla="*/ 267004 h 1054083"/>
              <a:gd name="connsiteX11" fmla="*/ 2003416 w 2447112"/>
              <a:gd name="connsiteY11" fmla="*/ 255430 h 1054083"/>
              <a:gd name="connsiteX12" fmla="*/ 2165462 w 2447112"/>
              <a:gd name="connsiteY12" fmla="*/ 12361 h 1054083"/>
              <a:gd name="connsiteX13" fmla="*/ 2408530 w 2447112"/>
              <a:gd name="connsiteY13" fmla="*/ 220706 h 1054083"/>
              <a:gd name="connsiteX14" fmla="*/ 2443254 w 2447112"/>
              <a:gd name="connsiteY14" fmla="*/ 1042508 h 1054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47112" h="1054083">
                <a:moveTo>
                  <a:pt x="996" y="1054083"/>
                </a:moveTo>
                <a:cubicBezTo>
                  <a:pt x="-933" y="840915"/>
                  <a:pt x="-2862" y="627748"/>
                  <a:pt x="24146" y="452199"/>
                </a:cubicBezTo>
                <a:cubicBezTo>
                  <a:pt x="51154" y="276650"/>
                  <a:pt x="116743" y="20078"/>
                  <a:pt x="163042" y="787"/>
                </a:cubicBezTo>
                <a:cubicBezTo>
                  <a:pt x="209341" y="-18504"/>
                  <a:pt x="257568" y="322949"/>
                  <a:pt x="301938" y="336453"/>
                </a:cubicBezTo>
                <a:cubicBezTo>
                  <a:pt x="346308" y="349957"/>
                  <a:pt x="346308" y="128109"/>
                  <a:pt x="429260" y="81810"/>
                </a:cubicBezTo>
                <a:cubicBezTo>
                  <a:pt x="512212" y="35511"/>
                  <a:pt x="705123" y="23936"/>
                  <a:pt x="799649" y="58660"/>
                </a:cubicBezTo>
                <a:cubicBezTo>
                  <a:pt x="894175" y="93384"/>
                  <a:pt x="938546" y="288225"/>
                  <a:pt x="996419" y="290154"/>
                </a:cubicBezTo>
                <a:cubicBezTo>
                  <a:pt x="1054292" y="292083"/>
                  <a:pt x="1085158" y="112675"/>
                  <a:pt x="1146890" y="70235"/>
                </a:cubicBezTo>
                <a:cubicBezTo>
                  <a:pt x="1208622" y="27795"/>
                  <a:pt x="1295432" y="6574"/>
                  <a:pt x="1366809" y="35511"/>
                </a:cubicBezTo>
                <a:cubicBezTo>
                  <a:pt x="1438186" y="64448"/>
                  <a:pt x="1509563" y="205273"/>
                  <a:pt x="1575153" y="243855"/>
                </a:cubicBezTo>
                <a:cubicBezTo>
                  <a:pt x="1640743" y="282437"/>
                  <a:pt x="1688971" y="265075"/>
                  <a:pt x="1760348" y="267004"/>
                </a:cubicBezTo>
                <a:cubicBezTo>
                  <a:pt x="1831725" y="268933"/>
                  <a:pt x="1935897" y="297870"/>
                  <a:pt x="2003416" y="255430"/>
                </a:cubicBezTo>
                <a:cubicBezTo>
                  <a:pt x="2070935" y="212989"/>
                  <a:pt x="2097943" y="18148"/>
                  <a:pt x="2165462" y="12361"/>
                </a:cubicBezTo>
                <a:cubicBezTo>
                  <a:pt x="2232981" y="6574"/>
                  <a:pt x="2362231" y="49015"/>
                  <a:pt x="2408530" y="220706"/>
                </a:cubicBezTo>
                <a:cubicBezTo>
                  <a:pt x="2454829" y="392397"/>
                  <a:pt x="2449041" y="717452"/>
                  <a:pt x="2443254" y="1042508"/>
                </a:cubicBezTo>
              </a:path>
            </a:pathLst>
          </a:custGeom>
          <a:solidFill>
            <a:srgbClr val="FF0000">
              <a:alpha val="41000"/>
            </a:srgbClr>
          </a:solidFill>
          <a:ln w="31750">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7" name="Text Box 75"/>
          <p:cNvSpPr txBox="1">
            <a:spLocks noChangeArrowheads="1"/>
          </p:cNvSpPr>
          <p:nvPr/>
        </p:nvSpPr>
        <p:spPr bwMode="auto">
          <a:xfrm>
            <a:off x="2352936" y="4566711"/>
            <a:ext cx="1598192" cy="459100"/>
          </a:xfrm>
          <a:prstGeom prst="rect">
            <a:avLst/>
          </a:prstGeom>
          <a:noFill/>
          <a:ln w="9525">
            <a:noFill/>
            <a:miter lim="800000"/>
            <a:headEnd/>
            <a:tailEnd/>
          </a:ln>
          <a:effectLst/>
        </p:spPr>
        <p:txBody>
          <a:bodyPr wrap="square" lIns="90488" tIns="44450" rIns="90488" bIns="44450">
            <a:prstTxWarp prst="textNoShape">
              <a:avLst/>
            </a:prstTxWarp>
            <a:spAutoFit/>
          </a:bodyPr>
          <a:lstStyle/>
          <a:p>
            <a:pPr>
              <a:spcBef>
                <a:spcPct val="50000"/>
              </a:spcBef>
            </a:pPr>
            <a:r>
              <a:rPr lang="en-US" sz="2400" b="0" i="0" dirty="0" smtClean="0">
                <a:latin typeface="Arial" pitchFamily="-112" charset="0"/>
                <a:ea typeface="Arial" pitchFamily="-112" charset="0"/>
                <a:cs typeface="Arial" pitchFamily="-112" charset="0"/>
              </a:rPr>
              <a:t>Adversary</a:t>
            </a:r>
            <a:endParaRPr lang="en-US" sz="2400" b="0" i="0" dirty="0">
              <a:latin typeface="Arial" pitchFamily="-112" charset="0"/>
              <a:ea typeface="Arial" pitchFamily="-112" charset="0"/>
              <a:cs typeface="Arial" pitchFamily="-112" charset="0"/>
            </a:endParaRPr>
          </a:p>
        </p:txBody>
      </p:sp>
      <p:sp>
        <p:nvSpPr>
          <p:cNvPr id="38" name="Rectangle 48"/>
          <p:cNvSpPr>
            <a:spLocks noChangeArrowheads="1"/>
          </p:cNvSpPr>
          <p:nvPr/>
        </p:nvSpPr>
        <p:spPr bwMode="auto">
          <a:xfrm rot="19833042">
            <a:off x="2242652" y="3534005"/>
            <a:ext cx="427038" cy="188913"/>
          </a:xfrm>
          <a:prstGeom prst="rect">
            <a:avLst/>
          </a:prstGeom>
          <a:solidFill>
            <a:srgbClr val="FFD1F6"/>
          </a:solidFill>
          <a:ln w="9525">
            <a:noFill/>
            <a:miter lim="800000"/>
            <a:headEnd/>
            <a:tailEnd/>
          </a:ln>
          <a:effectLst/>
        </p:spPr>
        <p:txBody>
          <a:bodyPr wrap="none" lIns="90488" tIns="44450" rIns="90488" bIns="44450" anchor="ctr">
            <a:prstTxWarp prst="textNoShape">
              <a:avLst/>
            </a:prstTxWarp>
          </a:bodyPr>
          <a:lstStyle/>
          <a:p>
            <a:endParaRPr lang="en-US" dirty="0"/>
          </a:p>
        </p:txBody>
      </p:sp>
      <p:sp>
        <p:nvSpPr>
          <p:cNvPr id="20" name="Text Placeholder 3"/>
          <p:cNvSpPr txBox="1">
            <a:spLocks/>
          </p:cNvSpPr>
          <p:nvPr/>
        </p:nvSpPr>
        <p:spPr>
          <a:xfrm>
            <a:off x="5684" y="1390330"/>
            <a:ext cx="5683915" cy="513987"/>
          </a:xfrm>
          <a:prstGeom prst="rect">
            <a:avLst/>
          </a:prstGeom>
          <a:noFill/>
        </p:spPr>
        <p:txBody>
          <a:bodyPr vert="horz" wrap="square" lIns="91440" tIns="45720" rIns="91440" bIns="4572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Comic Sans M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omic Sans M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omic Sans M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500" dirty="0" smtClean="0">
                <a:solidFill>
                  <a:schemeClr val="bg1">
                    <a:lumMod val="65000"/>
                  </a:schemeClr>
                </a:solidFill>
                <a:latin typeface="Calibri" pitchFamily="34" charset="0"/>
                <a:cs typeface="Calibri" pitchFamily="34" charset="0"/>
              </a:rPr>
              <a:t>2. Adversary hides that message was sent</a:t>
            </a:r>
          </a:p>
          <a:p>
            <a:pPr marL="685800" lvl="1">
              <a:buFont typeface="Arial" pitchFamily="34" charset="0"/>
              <a:buChar char="•"/>
            </a:pPr>
            <a:endParaRPr lang="en-US" sz="100" dirty="0">
              <a:latin typeface="Calibri" pitchFamily="34" charset="0"/>
              <a:cs typeface="Calibri" pitchFamily="34" charset="0"/>
            </a:endParaRPr>
          </a:p>
          <a:p>
            <a:pPr marL="685800" lvl="1">
              <a:buFont typeface="Arial" pitchFamily="34" charset="0"/>
              <a:buChar char="•"/>
            </a:pPr>
            <a:endParaRPr lang="en-US" sz="100" dirty="0" smtClean="0">
              <a:latin typeface="Calibri" pitchFamily="34" charset="0"/>
              <a:cs typeface="Calibri" pitchFamily="34" charset="0"/>
            </a:endParaRPr>
          </a:p>
        </p:txBody>
      </p:sp>
      <p:sp>
        <p:nvSpPr>
          <p:cNvPr id="21" name="Text Placeholder 3"/>
          <p:cNvSpPr txBox="1">
            <a:spLocks/>
          </p:cNvSpPr>
          <p:nvPr/>
        </p:nvSpPr>
        <p:spPr>
          <a:xfrm>
            <a:off x="12944" y="1920094"/>
            <a:ext cx="6562027" cy="513987"/>
          </a:xfrm>
          <a:prstGeom prst="rect">
            <a:avLst/>
          </a:prstGeom>
          <a:noFill/>
        </p:spPr>
        <p:txBody>
          <a:bodyPr vert="horz" wrap="square" lIns="91440" tIns="45720" rIns="91440" bIns="4572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Comic Sans M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omic Sans M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omic Sans M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500" dirty="0" smtClean="0">
                <a:solidFill>
                  <a:schemeClr val="bg1">
                    <a:lumMod val="65000"/>
                  </a:schemeClr>
                </a:solidFill>
                <a:latin typeface="Calibri" pitchFamily="34" charset="0"/>
                <a:cs typeface="Calibri" pitchFamily="34" charset="0"/>
              </a:rPr>
              <a:t>3. Adversary prevents message from being sent</a:t>
            </a:r>
          </a:p>
          <a:p>
            <a:pPr marL="685800" lvl="1">
              <a:buFont typeface="Arial" pitchFamily="34" charset="0"/>
              <a:buChar char="•"/>
            </a:pPr>
            <a:endParaRPr lang="en-US" sz="100" dirty="0">
              <a:latin typeface="Calibri" pitchFamily="34" charset="0"/>
              <a:cs typeface="Calibri" pitchFamily="34" charset="0"/>
            </a:endParaRPr>
          </a:p>
          <a:p>
            <a:pPr marL="685800" lvl="1">
              <a:buFont typeface="Arial" pitchFamily="34" charset="0"/>
              <a:buChar char="•"/>
            </a:pPr>
            <a:endParaRPr lang="en-US" sz="100" dirty="0" smtClean="0">
              <a:latin typeface="Calibri" pitchFamily="34" charset="0"/>
              <a:cs typeface="Calibri" pitchFamily="34" charset="0"/>
            </a:endParaRPr>
          </a:p>
        </p:txBody>
      </p:sp>
    </p:spTree>
    <p:extLst>
      <p:ext uri="{BB962C8B-B14F-4D97-AF65-F5344CB8AC3E}">
        <p14:creationId xmlns:p14="http://schemas.microsoft.com/office/powerpoint/2010/main" xmlns="" val="207591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3"/>
          <p:cNvSpPr txBox="1">
            <a:spLocks/>
          </p:cNvSpPr>
          <p:nvPr/>
        </p:nvSpPr>
        <p:spPr>
          <a:xfrm>
            <a:off x="765" y="839734"/>
            <a:ext cx="4591784" cy="517065"/>
          </a:xfrm>
          <a:prstGeom prst="rect">
            <a:avLst/>
          </a:prstGeom>
          <a:noFill/>
        </p:spPr>
        <p:txBody>
          <a:bodyPr vert="horz" wrap="square" lIns="91440" tIns="45720" rIns="91440" bIns="4572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Comic Sans M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omic Sans M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omic Sans M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500" dirty="0" smtClean="0">
                <a:solidFill>
                  <a:schemeClr val="bg1">
                    <a:lumMod val="65000"/>
                  </a:schemeClr>
                </a:solidFill>
                <a:latin typeface="Calibri" pitchFamily="34" charset="0"/>
                <a:cs typeface="Calibri" pitchFamily="34" charset="0"/>
                <a:sym typeface="Wingdings" pitchFamily="2" charset="2"/>
              </a:rPr>
              <a:t>1. Adversary alters message</a:t>
            </a:r>
            <a:endParaRPr lang="en-US" sz="2500" dirty="0" smtClean="0">
              <a:solidFill>
                <a:schemeClr val="bg1">
                  <a:lumMod val="65000"/>
                </a:schemeClr>
              </a:solidFill>
              <a:latin typeface="Calibri" pitchFamily="34" charset="0"/>
              <a:cs typeface="Calibri" pitchFamily="34" charset="0"/>
            </a:endParaRPr>
          </a:p>
          <a:p>
            <a:pPr marL="685800" lvl="1">
              <a:buFont typeface="Arial" pitchFamily="34" charset="0"/>
              <a:buChar char="•"/>
            </a:pPr>
            <a:endParaRPr lang="en-US" sz="100" dirty="0">
              <a:latin typeface="Calibri" pitchFamily="34" charset="0"/>
              <a:cs typeface="Calibri" pitchFamily="34" charset="0"/>
            </a:endParaRPr>
          </a:p>
          <a:p>
            <a:pPr marL="685800" lvl="1">
              <a:buFont typeface="Arial" pitchFamily="34" charset="0"/>
              <a:buChar char="•"/>
            </a:pPr>
            <a:endParaRPr lang="en-US" sz="100" dirty="0" smtClean="0">
              <a:latin typeface="Calibri" pitchFamily="34" charset="0"/>
              <a:cs typeface="Calibri" pitchFamily="34" charset="0"/>
            </a:endParaRPr>
          </a:p>
        </p:txBody>
      </p:sp>
      <p:sp>
        <p:nvSpPr>
          <p:cNvPr id="19" name="Title 1"/>
          <p:cNvSpPr txBox="1">
            <a:spLocks/>
          </p:cNvSpPr>
          <p:nvPr/>
        </p:nvSpPr>
        <p:spPr>
          <a:xfrm>
            <a:off x="0" y="-11575"/>
            <a:ext cx="9144000" cy="7292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66CC"/>
                </a:solidFill>
                <a:latin typeface="Comic Sans MS"/>
                <a:ea typeface="+mj-ea"/>
                <a:cs typeface="+mj-cs"/>
              </a:defRPr>
            </a:lvl1pPr>
          </a:lstStyle>
          <a:p>
            <a:r>
              <a:rPr lang="en-US" sz="3000" b="0" dirty="0" smtClean="0">
                <a:solidFill>
                  <a:srgbClr val="0078C0"/>
                </a:solidFill>
                <a:latin typeface="Calibri" pitchFamily="34" charset="0"/>
                <a:cs typeface="Calibri" pitchFamily="34" charset="0"/>
              </a:rPr>
              <a:t>How Can Adversary Tamper with Wireless Messages?</a:t>
            </a:r>
            <a:endParaRPr lang="en-US" sz="3000" b="0" dirty="0">
              <a:solidFill>
                <a:srgbClr val="0078C0"/>
              </a:solidFill>
              <a:latin typeface="Calibri" pitchFamily="34" charset="0"/>
              <a:cs typeface="Calibri" pitchFamily="34" charset="0"/>
            </a:endParaRPr>
          </a:p>
        </p:txBody>
      </p:sp>
      <p:sp>
        <p:nvSpPr>
          <p:cNvPr id="5" name="Rectangle 48"/>
          <p:cNvSpPr>
            <a:spLocks noChangeArrowheads="1"/>
          </p:cNvSpPr>
          <p:nvPr/>
        </p:nvSpPr>
        <p:spPr bwMode="auto">
          <a:xfrm rot="19833042">
            <a:off x="2242652" y="3534005"/>
            <a:ext cx="427038" cy="188913"/>
          </a:xfrm>
          <a:prstGeom prst="rect">
            <a:avLst/>
          </a:prstGeom>
          <a:solidFill>
            <a:srgbClr val="FFD1F6"/>
          </a:solidFill>
          <a:ln w="9525">
            <a:noFill/>
            <a:miter lim="800000"/>
            <a:headEnd/>
            <a:tailEnd/>
          </a:ln>
          <a:effectLst/>
        </p:spPr>
        <p:txBody>
          <a:bodyPr wrap="none" lIns="90488" tIns="44450" rIns="90488" bIns="44450" anchor="ctr">
            <a:prstTxWarp prst="textNoShape">
              <a:avLst/>
            </a:prstTxWarp>
          </a:bodyPr>
          <a:lstStyle/>
          <a:p>
            <a:endParaRPr lang="en-US" dirty="0"/>
          </a:p>
        </p:txBody>
      </p:sp>
      <p:sp>
        <p:nvSpPr>
          <p:cNvPr id="6" name="Rectangle 49"/>
          <p:cNvSpPr>
            <a:spLocks noChangeArrowheads="1"/>
          </p:cNvSpPr>
          <p:nvPr/>
        </p:nvSpPr>
        <p:spPr bwMode="auto">
          <a:xfrm rot="1030775">
            <a:off x="4532465" y="4742616"/>
            <a:ext cx="427037" cy="188913"/>
          </a:xfrm>
          <a:prstGeom prst="rect">
            <a:avLst/>
          </a:prstGeom>
          <a:solidFill>
            <a:srgbClr val="FF0000"/>
          </a:solidFill>
          <a:ln w="9525">
            <a:noFill/>
            <a:miter lim="800000"/>
            <a:headEnd/>
            <a:tailEnd/>
          </a:ln>
          <a:effectLst/>
          <a:scene3d>
            <a:camera prst="orthographicFront">
              <a:rot lat="0" lon="0" rev="2400000"/>
            </a:camera>
            <a:lightRig rig="threePt" dir="t"/>
          </a:scene3d>
        </p:spPr>
        <p:txBody>
          <a:bodyPr wrap="none" lIns="90488" tIns="44450" rIns="90488" bIns="44450" anchor="ctr">
            <a:prstTxWarp prst="textNoShape">
              <a:avLst/>
            </a:prstTxWarp>
          </a:bodyPr>
          <a:lstStyle/>
          <a:p>
            <a:endParaRPr lang="en-US" dirty="0"/>
          </a:p>
        </p:txBody>
      </p:sp>
      <p:sp>
        <p:nvSpPr>
          <p:cNvPr id="8" name="Text Box 75"/>
          <p:cNvSpPr txBox="1">
            <a:spLocks noChangeArrowheads="1"/>
          </p:cNvSpPr>
          <p:nvPr/>
        </p:nvSpPr>
        <p:spPr bwMode="auto">
          <a:xfrm>
            <a:off x="1148865" y="3360960"/>
            <a:ext cx="1189037" cy="459100"/>
          </a:xfrm>
          <a:prstGeom prst="rect">
            <a:avLst/>
          </a:prstGeom>
          <a:noFill/>
          <a:ln w="9525">
            <a:noFill/>
            <a:miter lim="800000"/>
            <a:headEnd/>
            <a:tailEnd/>
          </a:ln>
          <a:effectLst/>
        </p:spPr>
        <p:txBody>
          <a:bodyPr lIns="90488" tIns="44450" rIns="90488" bIns="44450">
            <a:prstTxWarp prst="textNoShape">
              <a:avLst/>
            </a:prstTxWarp>
            <a:spAutoFit/>
          </a:bodyPr>
          <a:lstStyle/>
          <a:p>
            <a:pPr>
              <a:spcBef>
                <a:spcPct val="50000"/>
              </a:spcBef>
            </a:pPr>
            <a:r>
              <a:rPr lang="en-US" sz="2400" b="0" i="0" dirty="0">
                <a:latin typeface="Arial" pitchFamily="-112" charset="0"/>
                <a:ea typeface="Arial" pitchFamily="-112" charset="0"/>
                <a:cs typeface="Arial" pitchFamily="-112" charset="0"/>
              </a:rPr>
              <a:t>Alice</a:t>
            </a:r>
          </a:p>
        </p:txBody>
      </p:sp>
      <p:sp>
        <p:nvSpPr>
          <p:cNvPr id="9" name="Text Box 76"/>
          <p:cNvSpPr txBox="1">
            <a:spLocks noChangeArrowheads="1"/>
          </p:cNvSpPr>
          <p:nvPr/>
        </p:nvSpPr>
        <p:spPr bwMode="auto">
          <a:xfrm>
            <a:off x="7386373" y="3349623"/>
            <a:ext cx="1189037" cy="459100"/>
          </a:xfrm>
          <a:prstGeom prst="rect">
            <a:avLst/>
          </a:prstGeom>
          <a:noFill/>
          <a:ln w="9525">
            <a:noFill/>
            <a:miter lim="800000"/>
            <a:headEnd/>
            <a:tailEnd/>
          </a:ln>
          <a:effectLst/>
        </p:spPr>
        <p:txBody>
          <a:bodyPr lIns="90488" tIns="44450" rIns="90488" bIns="44450">
            <a:prstTxWarp prst="textNoShape">
              <a:avLst/>
            </a:prstTxWarp>
            <a:spAutoFit/>
          </a:bodyPr>
          <a:lstStyle/>
          <a:p>
            <a:pPr>
              <a:spcBef>
                <a:spcPct val="50000"/>
              </a:spcBef>
            </a:pPr>
            <a:r>
              <a:rPr lang="en-US" sz="2400" b="0" i="0" dirty="0">
                <a:latin typeface="Arial" pitchFamily="-112" charset="0"/>
                <a:ea typeface="Arial" pitchFamily="-112" charset="0"/>
                <a:cs typeface="Arial" pitchFamily="-112" charset="0"/>
              </a:rPr>
              <a:t>Bob</a:t>
            </a:r>
          </a:p>
        </p:txBody>
      </p:sp>
      <p:sp>
        <p:nvSpPr>
          <p:cNvPr id="10" name="Oval 9"/>
          <p:cNvSpPr/>
          <p:nvPr/>
        </p:nvSpPr>
        <p:spPr>
          <a:xfrm>
            <a:off x="1783864" y="3721782"/>
            <a:ext cx="449943" cy="464459"/>
          </a:xfrm>
          <a:prstGeom prst="ellipse">
            <a:avLst/>
          </a:prstGeom>
          <a:solidFill>
            <a:srgbClr val="FFD1F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Oval 10"/>
          <p:cNvSpPr/>
          <p:nvPr/>
        </p:nvSpPr>
        <p:spPr>
          <a:xfrm>
            <a:off x="6972725" y="3743554"/>
            <a:ext cx="449943" cy="464458"/>
          </a:xfrm>
          <a:prstGeom prst="ellipse">
            <a:avLst/>
          </a:prstGeom>
          <a:solidFill>
            <a:srgbClr val="C2F3FF"/>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2" name="Group 11"/>
          <p:cNvGrpSpPr/>
          <p:nvPr/>
        </p:nvGrpSpPr>
        <p:grpSpPr>
          <a:xfrm>
            <a:off x="6817121" y="3037969"/>
            <a:ext cx="619082" cy="308326"/>
            <a:chOff x="3102606" y="4671171"/>
            <a:chExt cx="619082" cy="308326"/>
          </a:xfrm>
        </p:grpSpPr>
        <p:sp>
          <p:nvSpPr>
            <p:cNvPr id="13" name="Rectangle 48"/>
            <p:cNvSpPr>
              <a:spLocks noChangeArrowheads="1"/>
            </p:cNvSpPr>
            <p:nvPr/>
          </p:nvSpPr>
          <p:spPr bwMode="auto">
            <a:xfrm rot="19833042">
              <a:off x="3102606" y="4671171"/>
              <a:ext cx="427038" cy="188913"/>
            </a:xfrm>
            <a:prstGeom prst="rect">
              <a:avLst/>
            </a:prstGeom>
            <a:solidFill>
              <a:srgbClr val="FFD1F6"/>
            </a:solidFill>
            <a:ln w="9525">
              <a:noFill/>
              <a:miter lim="800000"/>
              <a:headEnd/>
              <a:tailEnd/>
            </a:ln>
            <a:effectLst/>
          </p:spPr>
          <p:txBody>
            <a:bodyPr wrap="none" lIns="90488" tIns="44450" rIns="90488" bIns="44450" anchor="ctr">
              <a:prstTxWarp prst="textNoShape">
                <a:avLst/>
              </a:prstTxWarp>
            </a:bodyPr>
            <a:lstStyle/>
            <a:p>
              <a:endParaRPr lang="en-US" dirty="0"/>
            </a:p>
          </p:txBody>
        </p:sp>
        <p:sp>
          <p:nvSpPr>
            <p:cNvPr id="14" name="Rectangle 49"/>
            <p:cNvSpPr>
              <a:spLocks noChangeArrowheads="1"/>
            </p:cNvSpPr>
            <p:nvPr/>
          </p:nvSpPr>
          <p:spPr bwMode="auto">
            <a:xfrm rot="19800000">
              <a:off x="3294651" y="4790584"/>
              <a:ext cx="427037" cy="188913"/>
            </a:xfrm>
            <a:prstGeom prst="rect">
              <a:avLst/>
            </a:prstGeom>
            <a:solidFill>
              <a:srgbClr val="FF0000"/>
            </a:solidFill>
            <a:ln w="9525">
              <a:noFill/>
              <a:miter lim="800000"/>
              <a:headEnd/>
              <a:tailEnd/>
            </a:ln>
            <a:effectLst/>
          </p:spPr>
          <p:txBody>
            <a:bodyPr wrap="none" lIns="90488" tIns="44450" rIns="90488" bIns="44450" anchor="ctr">
              <a:prstTxWarp prst="textNoShape">
                <a:avLst/>
              </a:prstTxWarp>
            </a:bodyPr>
            <a:lstStyle/>
            <a:p>
              <a:endParaRPr lang="en-US" dirty="0"/>
            </a:p>
          </p:txBody>
        </p:sp>
      </p:grpSp>
      <p:sp>
        <p:nvSpPr>
          <p:cNvPr id="15" name="Oval 14"/>
          <p:cNvSpPr/>
          <p:nvPr/>
        </p:nvSpPr>
        <p:spPr>
          <a:xfrm>
            <a:off x="3966552" y="4683764"/>
            <a:ext cx="449943" cy="464459"/>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Text Box 75"/>
          <p:cNvSpPr txBox="1">
            <a:spLocks noChangeArrowheads="1"/>
          </p:cNvSpPr>
          <p:nvPr/>
        </p:nvSpPr>
        <p:spPr bwMode="auto">
          <a:xfrm>
            <a:off x="2352936" y="4566711"/>
            <a:ext cx="1598192" cy="459100"/>
          </a:xfrm>
          <a:prstGeom prst="rect">
            <a:avLst/>
          </a:prstGeom>
          <a:noFill/>
          <a:ln w="9525">
            <a:noFill/>
            <a:miter lim="800000"/>
            <a:headEnd/>
            <a:tailEnd/>
          </a:ln>
          <a:effectLst/>
        </p:spPr>
        <p:txBody>
          <a:bodyPr wrap="square" lIns="90488" tIns="44450" rIns="90488" bIns="44450">
            <a:prstTxWarp prst="textNoShape">
              <a:avLst/>
            </a:prstTxWarp>
            <a:spAutoFit/>
          </a:bodyPr>
          <a:lstStyle/>
          <a:p>
            <a:pPr>
              <a:spcBef>
                <a:spcPct val="50000"/>
              </a:spcBef>
            </a:pPr>
            <a:r>
              <a:rPr lang="en-US" sz="2400" b="0" i="0" dirty="0" smtClean="0">
                <a:latin typeface="Arial" pitchFamily="-112" charset="0"/>
                <a:ea typeface="Arial" pitchFamily="-112" charset="0"/>
                <a:cs typeface="Arial" pitchFamily="-112" charset="0"/>
              </a:rPr>
              <a:t>Adversary</a:t>
            </a:r>
            <a:endParaRPr lang="en-US" sz="2400" b="0" i="0" dirty="0">
              <a:latin typeface="Arial" pitchFamily="-112" charset="0"/>
              <a:ea typeface="Arial" pitchFamily="-112" charset="0"/>
              <a:cs typeface="Arial" pitchFamily="-112" charset="0"/>
            </a:endParaRPr>
          </a:p>
        </p:txBody>
      </p:sp>
      <p:sp>
        <p:nvSpPr>
          <p:cNvPr id="20" name="TextBox 19"/>
          <p:cNvSpPr txBox="1"/>
          <p:nvPr/>
        </p:nvSpPr>
        <p:spPr>
          <a:xfrm>
            <a:off x="6990542" y="2454704"/>
            <a:ext cx="1584868" cy="461665"/>
          </a:xfrm>
          <a:prstGeom prst="rect">
            <a:avLst/>
          </a:prstGeom>
          <a:noFill/>
        </p:spPr>
        <p:txBody>
          <a:bodyPr wrap="square" rtlCol="0">
            <a:spAutoFit/>
          </a:bodyPr>
          <a:lstStyle/>
          <a:p>
            <a:r>
              <a:rPr lang="en-US" sz="2400" dirty="0" smtClean="0"/>
              <a:t>Collision!</a:t>
            </a:r>
            <a:endParaRPr lang="en-US" sz="2400" dirty="0"/>
          </a:p>
        </p:txBody>
      </p:sp>
      <p:sp>
        <p:nvSpPr>
          <p:cNvPr id="21" name="Title 1"/>
          <p:cNvSpPr txBox="1">
            <a:spLocks/>
          </p:cNvSpPr>
          <p:nvPr/>
        </p:nvSpPr>
        <p:spPr>
          <a:xfrm>
            <a:off x="5310" y="5432308"/>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500" b="0" dirty="0" smtClean="0">
                <a:solidFill>
                  <a:srgbClr val="FF0000"/>
                </a:solidFill>
                <a:latin typeface="Calibri" pitchFamily="34" charset="0"/>
                <a:cs typeface="Calibri" pitchFamily="34" charset="0"/>
              </a:rPr>
              <a:t>Collisions are typical in wireless networks</a:t>
            </a:r>
          </a:p>
        </p:txBody>
      </p:sp>
      <p:sp>
        <p:nvSpPr>
          <p:cNvPr id="23" name="Text Placeholder 3"/>
          <p:cNvSpPr txBox="1">
            <a:spLocks/>
          </p:cNvSpPr>
          <p:nvPr/>
        </p:nvSpPr>
        <p:spPr>
          <a:xfrm>
            <a:off x="5684" y="1390330"/>
            <a:ext cx="5683915" cy="513987"/>
          </a:xfrm>
          <a:prstGeom prst="rect">
            <a:avLst/>
          </a:prstGeom>
          <a:noFill/>
        </p:spPr>
        <p:txBody>
          <a:bodyPr vert="horz" wrap="square" lIns="91440" tIns="45720" rIns="91440" bIns="4572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Comic Sans M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omic Sans M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omic Sans M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500" dirty="0" smtClean="0">
                <a:latin typeface="Calibri" pitchFamily="34" charset="0"/>
                <a:cs typeface="Calibri" pitchFamily="34" charset="0"/>
              </a:rPr>
              <a:t>2. Adversary </a:t>
            </a:r>
            <a:r>
              <a:rPr lang="en-US" sz="2500" dirty="0" smtClean="0">
                <a:solidFill>
                  <a:srgbClr val="0000FF"/>
                </a:solidFill>
                <a:latin typeface="Calibri" pitchFamily="34" charset="0"/>
                <a:cs typeface="Calibri" pitchFamily="34" charset="0"/>
              </a:rPr>
              <a:t>hides </a:t>
            </a:r>
            <a:r>
              <a:rPr lang="en-US" sz="2500" dirty="0" smtClean="0">
                <a:latin typeface="Calibri" pitchFamily="34" charset="0"/>
                <a:cs typeface="Calibri" pitchFamily="34" charset="0"/>
              </a:rPr>
              <a:t>that message was sent</a:t>
            </a:r>
          </a:p>
          <a:p>
            <a:pPr marL="685800" lvl="1">
              <a:buFont typeface="Arial" pitchFamily="34" charset="0"/>
              <a:buChar char="•"/>
            </a:pPr>
            <a:endParaRPr lang="en-US" sz="100" dirty="0">
              <a:latin typeface="Calibri" pitchFamily="34" charset="0"/>
              <a:cs typeface="Calibri" pitchFamily="34" charset="0"/>
            </a:endParaRPr>
          </a:p>
          <a:p>
            <a:pPr marL="685800" lvl="1">
              <a:buFont typeface="Arial" pitchFamily="34" charset="0"/>
              <a:buChar char="•"/>
            </a:pPr>
            <a:endParaRPr lang="en-US" sz="100" dirty="0" smtClean="0">
              <a:latin typeface="Calibri" pitchFamily="34" charset="0"/>
              <a:cs typeface="Calibri" pitchFamily="34" charset="0"/>
            </a:endParaRPr>
          </a:p>
        </p:txBody>
      </p:sp>
      <p:sp>
        <p:nvSpPr>
          <p:cNvPr id="25" name="Text Placeholder 3"/>
          <p:cNvSpPr txBox="1">
            <a:spLocks/>
          </p:cNvSpPr>
          <p:nvPr/>
        </p:nvSpPr>
        <p:spPr>
          <a:xfrm>
            <a:off x="12944" y="1920094"/>
            <a:ext cx="6562027" cy="513987"/>
          </a:xfrm>
          <a:prstGeom prst="rect">
            <a:avLst/>
          </a:prstGeom>
          <a:noFill/>
        </p:spPr>
        <p:txBody>
          <a:bodyPr vert="horz" wrap="square" lIns="91440" tIns="45720" rIns="91440" bIns="4572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Comic Sans M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omic Sans M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omic Sans M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500" dirty="0" smtClean="0">
                <a:solidFill>
                  <a:schemeClr val="bg1">
                    <a:lumMod val="65000"/>
                  </a:schemeClr>
                </a:solidFill>
                <a:latin typeface="Calibri" pitchFamily="34" charset="0"/>
                <a:cs typeface="Calibri" pitchFamily="34" charset="0"/>
              </a:rPr>
              <a:t>3. Adversary prevents message from being sent</a:t>
            </a:r>
          </a:p>
          <a:p>
            <a:pPr marL="685800" lvl="1">
              <a:buFont typeface="Arial" pitchFamily="34" charset="0"/>
              <a:buChar char="•"/>
            </a:pPr>
            <a:endParaRPr lang="en-US" sz="100" dirty="0">
              <a:latin typeface="Calibri" pitchFamily="34" charset="0"/>
              <a:cs typeface="Calibri" pitchFamily="34" charset="0"/>
            </a:endParaRPr>
          </a:p>
          <a:p>
            <a:pPr marL="685800" lvl="1">
              <a:buFont typeface="Arial" pitchFamily="34" charset="0"/>
              <a:buChar char="•"/>
            </a:pPr>
            <a:endParaRPr lang="en-US" sz="100" dirty="0" smtClean="0">
              <a:latin typeface="Calibri" pitchFamily="34" charset="0"/>
              <a:cs typeface="Calibri" pitchFamily="34" charset="0"/>
            </a:endParaRPr>
          </a:p>
        </p:txBody>
      </p:sp>
    </p:spTree>
    <p:extLst>
      <p:ext uri="{BB962C8B-B14F-4D97-AF65-F5344CB8AC3E}">
        <p14:creationId xmlns:p14="http://schemas.microsoft.com/office/powerpoint/2010/main" xmlns="" val="3011750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1" nodeType="clickEffect">
                                  <p:stCondLst>
                                    <p:cond delay="500"/>
                                  </p:stCondLst>
                                  <p:childTnLst>
                                    <p:animMotion origin="layout" path="M 3.61111E-6 4.81481E-6 C 0.19739 -0.00394 0.39583 -0.00788 0.47639 -0.00926 " pathEditMode="relative" rAng="0" ptsTypes="aA">
                                      <p:cBhvr>
                                        <p:cTn id="10" dur="1000" fill="hold"/>
                                        <p:tgtEl>
                                          <p:spTgt spid="5"/>
                                        </p:tgtEl>
                                        <p:attrNameLst>
                                          <p:attrName>ppt_x</p:attrName>
                                          <p:attrName>ppt_y</p:attrName>
                                        </p:attrNameLst>
                                      </p:cBhvr>
                                      <p:rCtr x="23819" y="-463"/>
                                    </p:animMotion>
                                  </p:childTnLst>
                                </p:cTn>
                              </p:par>
                              <p:par>
                                <p:cTn id="11" presetID="0" presetClass="path" presetSubtype="0" accel="50000" decel="50000" fill="hold" grpId="1" nodeType="withEffect">
                                  <p:stCondLst>
                                    <p:cond delay="500"/>
                                  </p:stCondLst>
                                  <p:childTnLst>
                                    <p:animMotion origin="layout" path="M -3.61111E-6 -2.59259E-6 C 0.10469 -0.07176 0.20938 -0.14236 0.25157 -0.17037 " pathEditMode="relative" rAng="0" ptsTypes="aA">
                                      <p:cBhvr>
                                        <p:cTn id="12" dur="1000" fill="hold"/>
                                        <p:tgtEl>
                                          <p:spTgt spid="6"/>
                                        </p:tgtEl>
                                        <p:attrNameLst>
                                          <p:attrName>ppt_x</p:attrName>
                                          <p:attrName>ppt_y</p:attrName>
                                        </p:attrNameLst>
                                      </p:cBhvr>
                                      <p:rCtr x="12569" y="-8519"/>
                                    </p:animMotion>
                                  </p:childTnLst>
                                </p:cTn>
                              </p:par>
                            </p:childTnLst>
                          </p:cTn>
                        </p:par>
                        <p:par>
                          <p:cTn id="13" fill="hold">
                            <p:stCondLst>
                              <p:cond delay="1500"/>
                            </p:stCondLst>
                            <p:childTnLst>
                              <p:par>
                                <p:cTn id="14" presetID="1" presetClass="exit" presetSubtype="0" fill="hold" grpId="2" nodeType="afterEffect">
                                  <p:stCondLst>
                                    <p:cond delay="0"/>
                                  </p:stCondLst>
                                  <p:childTnLst>
                                    <p:set>
                                      <p:cBhvr>
                                        <p:cTn id="15" dur="1" fill="hold">
                                          <p:stCondLst>
                                            <p:cond delay="0"/>
                                          </p:stCondLst>
                                        </p:cTn>
                                        <p:tgtEl>
                                          <p:spTgt spid="5"/>
                                        </p:tgtEl>
                                        <p:attrNameLst>
                                          <p:attrName>style.visibility</p:attrName>
                                        </p:attrNameLst>
                                      </p:cBhvr>
                                      <p:to>
                                        <p:strVal val="hidden"/>
                                      </p:to>
                                    </p:set>
                                  </p:childTnLst>
                                </p:cTn>
                              </p:par>
                              <p:par>
                                <p:cTn id="16" presetID="1" presetClass="exit" presetSubtype="0" fill="hold" grpId="2" nodeType="withEffect">
                                  <p:stCondLst>
                                    <p:cond delay="0"/>
                                  </p:stCondLst>
                                  <p:childTnLst>
                                    <p:set>
                                      <p:cBhvr>
                                        <p:cTn id="17" dur="1" fill="hold">
                                          <p:stCondLst>
                                            <p:cond delay="0"/>
                                          </p:stCondLst>
                                        </p:cTn>
                                        <p:tgtEl>
                                          <p:spTgt spid="6"/>
                                        </p:tgtEl>
                                        <p:attrNameLst>
                                          <p:attrName>style.visibility</p:attrName>
                                        </p:attrNameLst>
                                      </p:cBhvr>
                                      <p:to>
                                        <p:strVal val="hidden"/>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par>
                          <p:cTn id="20" fill="hold">
                            <p:stCondLst>
                              <p:cond delay="1500"/>
                            </p:stCondLst>
                            <p:childTnLst>
                              <p:par>
                                <p:cTn id="21" presetID="1" presetClass="entr" presetSubtype="0"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P spid="5" grpId="2" animBg="1"/>
      <p:bldP spid="6" grpId="0" animBg="1"/>
      <p:bldP spid="6" grpId="1" animBg="1"/>
      <p:bldP spid="6" grpId="2" animBg="1"/>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3"/>
          <p:cNvSpPr txBox="1">
            <a:spLocks/>
          </p:cNvSpPr>
          <p:nvPr/>
        </p:nvSpPr>
        <p:spPr>
          <a:xfrm>
            <a:off x="765" y="839734"/>
            <a:ext cx="4591784" cy="517065"/>
          </a:xfrm>
          <a:prstGeom prst="rect">
            <a:avLst/>
          </a:prstGeom>
          <a:noFill/>
        </p:spPr>
        <p:txBody>
          <a:bodyPr vert="horz" wrap="square" lIns="91440" tIns="45720" rIns="91440" bIns="4572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Comic Sans M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omic Sans M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omic Sans M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500" dirty="0" smtClean="0">
                <a:solidFill>
                  <a:schemeClr val="bg1">
                    <a:lumMod val="65000"/>
                  </a:schemeClr>
                </a:solidFill>
                <a:latin typeface="Calibri" pitchFamily="34" charset="0"/>
                <a:cs typeface="Calibri" pitchFamily="34" charset="0"/>
                <a:sym typeface="Wingdings" pitchFamily="2" charset="2"/>
              </a:rPr>
              <a:t>1. Adversary alters message</a:t>
            </a:r>
            <a:endParaRPr lang="en-US" sz="2500" dirty="0" smtClean="0">
              <a:solidFill>
                <a:schemeClr val="bg1">
                  <a:lumMod val="65000"/>
                </a:schemeClr>
              </a:solidFill>
              <a:latin typeface="Calibri" pitchFamily="34" charset="0"/>
              <a:cs typeface="Calibri" pitchFamily="34" charset="0"/>
            </a:endParaRPr>
          </a:p>
          <a:p>
            <a:pPr marL="685800" lvl="1">
              <a:buFont typeface="Arial" pitchFamily="34" charset="0"/>
              <a:buChar char="•"/>
            </a:pPr>
            <a:endParaRPr lang="en-US" sz="100" dirty="0">
              <a:latin typeface="Calibri" pitchFamily="34" charset="0"/>
              <a:cs typeface="Calibri" pitchFamily="34" charset="0"/>
            </a:endParaRPr>
          </a:p>
          <a:p>
            <a:pPr marL="685800" lvl="1">
              <a:buFont typeface="Arial" pitchFamily="34" charset="0"/>
              <a:buChar char="•"/>
            </a:pPr>
            <a:endParaRPr lang="en-US" sz="100" dirty="0" smtClean="0">
              <a:latin typeface="Calibri" pitchFamily="34" charset="0"/>
              <a:cs typeface="Calibri" pitchFamily="34" charset="0"/>
            </a:endParaRPr>
          </a:p>
        </p:txBody>
      </p:sp>
      <p:sp>
        <p:nvSpPr>
          <p:cNvPr id="19" name="Title 1"/>
          <p:cNvSpPr txBox="1">
            <a:spLocks/>
          </p:cNvSpPr>
          <p:nvPr/>
        </p:nvSpPr>
        <p:spPr>
          <a:xfrm>
            <a:off x="0" y="-11575"/>
            <a:ext cx="9144000" cy="7292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66CC"/>
                </a:solidFill>
                <a:latin typeface="Comic Sans MS"/>
                <a:ea typeface="+mj-ea"/>
                <a:cs typeface="+mj-cs"/>
              </a:defRPr>
            </a:lvl1pPr>
          </a:lstStyle>
          <a:p>
            <a:r>
              <a:rPr lang="en-US" sz="3000" b="0" dirty="0" smtClean="0">
                <a:solidFill>
                  <a:srgbClr val="0078C0"/>
                </a:solidFill>
                <a:latin typeface="Calibri" pitchFamily="34" charset="0"/>
                <a:cs typeface="Calibri" pitchFamily="34" charset="0"/>
              </a:rPr>
              <a:t>How Can Adversary Tamper with Wireless Messages?</a:t>
            </a:r>
            <a:endParaRPr lang="en-US" sz="3000" b="0" dirty="0">
              <a:solidFill>
                <a:srgbClr val="0078C0"/>
              </a:solidFill>
              <a:latin typeface="Calibri" pitchFamily="34" charset="0"/>
              <a:cs typeface="Calibri" pitchFamily="34" charset="0"/>
            </a:endParaRPr>
          </a:p>
        </p:txBody>
      </p:sp>
      <p:sp>
        <p:nvSpPr>
          <p:cNvPr id="5" name="Rectangle 48"/>
          <p:cNvSpPr>
            <a:spLocks noChangeArrowheads="1"/>
          </p:cNvSpPr>
          <p:nvPr/>
        </p:nvSpPr>
        <p:spPr bwMode="auto">
          <a:xfrm rot="19833042">
            <a:off x="2242652" y="3534005"/>
            <a:ext cx="427038" cy="188913"/>
          </a:xfrm>
          <a:prstGeom prst="rect">
            <a:avLst/>
          </a:prstGeom>
          <a:solidFill>
            <a:srgbClr val="FFD1F6"/>
          </a:solidFill>
          <a:ln w="9525">
            <a:noFill/>
            <a:miter lim="800000"/>
            <a:headEnd/>
            <a:tailEnd/>
          </a:ln>
          <a:effectLst/>
        </p:spPr>
        <p:txBody>
          <a:bodyPr wrap="none" lIns="90488" tIns="44450" rIns="90488" bIns="44450" anchor="ctr">
            <a:prstTxWarp prst="textNoShape">
              <a:avLst/>
            </a:prstTxWarp>
          </a:bodyPr>
          <a:lstStyle/>
          <a:p>
            <a:endParaRPr lang="en-US" dirty="0"/>
          </a:p>
        </p:txBody>
      </p:sp>
      <p:sp>
        <p:nvSpPr>
          <p:cNvPr id="8" name="Text Box 75"/>
          <p:cNvSpPr txBox="1">
            <a:spLocks noChangeArrowheads="1"/>
          </p:cNvSpPr>
          <p:nvPr/>
        </p:nvSpPr>
        <p:spPr bwMode="auto">
          <a:xfrm>
            <a:off x="1148865" y="3360960"/>
            <a:ext cx="1189037" cy="459100"/>
          </a:xfrm>
          <a:prstGeom prst="rect">
            <a:avLst/>
          </a:prstGeom>
          <a:noFill/>
          <a:ln w="9525">
            <a:noFill/>
            <a:miter lim="800000"/>
            <a:headEnd/>
            <a:tailEnd/>
          </a:ln>
          <a:effectLst/>
        </p:spPr>
        <p:txBody>
          <a:bodyPr lIns="90488" tIns="44450" rIns="90488" bIns="44450">
            <a:prstTxWarp prst="textNoShape">
              <a:avLst/>
            </a:prstTxWarp>
            <a:spAutoFit/>
          </a:bodyPr>
          <a:lstStyle/>
          <a:p>
            <a:pPr>
              <a:spcBef>
                <a:spcPct val="50000"/>
              </a:spcBef>
            </a:pPr>
            <a:r>
              <a:rPr lang="en-US" sz="2400" b="0" i="0" dirty="0">
                <a:latin typeface="Arial" pitchFamily="-112" charset="0"/>
                <a:ea typeface="Arial" pitchFamily="-112" charset="0"/>
                <a:cs typeface="Arial" pitchFamily="-112" charset="0"/>
              </a:rPr>
              <a:t>Alice</a:t>
            </a:r>
          </a:p>
        </p:txBody>
      </p:sp>
      <p:sp>
        <p:nvSpPr>
          <p:cNvPr id="9" name="Text Box 76"/>
          <p:cNvSpPr txBox="1">
            <a:spLocks noChangeArrowheads="1"/>
          </p:cNvSpPr>
          <p:nvPr/>
        </p:nvSpPr>
        <p:spPr bwMode="auto">
          <a:xfrm>
            <a:off x="7386373" y="3349623"/>
            <a:ext cx="1189037" cy="459100"/>
          </a:xfrm>
          <a:prstGeom prst="rect">
            <a:avLst/>
          </a:prstGeom>
          <a:noFill/>
          <a:ln w="9525">
            <a:noFill/>
            <a:miter lim="800000"/>
            <a:headEnd/>
            <a:tailEnd/>
          </a:ln>
          <a:effectLst/>
        </p:spPr>
        <p:txBody>
          <a:bodyPr lIns="90488" tIns="44450" rIns="90488" bIns="44450">
            <a:prstTxWarp prst="textNoShape">
              <a:avLst/>
            </a:prstTxWarp>
            <a:spAutoFit/>
          </a:bodyPr>
          <a:lstStyle/>
          <a:p>
            <a:pPr>
              <a:spcBef>
                <a:spcPct val="50000"/>
              </a:spcBef>
            </a:pPr>
            <a:r>
              <a:rPr lang="en-US" sz="2400" b="0" i="0" dirty="0">
                <a:latin typeface="Arial" pitchFamily="-112" charset="0"/>
                <a:ea typeface="Arial" pitchFamily="-112" charset="0"/>
                <a:cs typeface="Arial" pitchFamily="-112" charset="0"/>
              </a:rPr>
              <a:t>Bob</a:t>
            </a:r>
          </a:p>
        </p:txBody>
      </p:sp>
      <p:sp>
        <p:nvSpPr>
          <p:cNvPr id="10" name="Oval 9"/>
          <p:cNvSpPr/>
          <p:nvPr/>
        </p:nvSpPr>
        <p:spPr>
          <a:xfrm>
            <a:off x="1783864" y="3721782"/>
            <a:ext cx="449943" cy="464459"/>
          </a:xfrm>
          <a:prstGeom prst="ellipse">
            <a:avLst/>
          </a:prstGeom>
          <a:solidFill>
            <a:srgbClr val="FFD1F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Oval 10"/>
          <p:cNvSpPr/>
          <p:nvPr/>
        </p:nvSpPr>
        <p:spPr>
          <a:xfrm>
            <a:off x="6972725" y="3743554"/>
            <a:ext cx="449943" cy="464458"/>
          </a:xfrm>
          <a:prstGeom prst="ellipse">
            <a:avLst/>
          </a:prstGeom>
          <a:solidFill>
            <a:srgbClr val="C2F3FF"/>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Oval 14"/>
          <p:cNvSpPr/>
          <p:nvPr/>
        </p:nvSpPr>
        <p:spPr>
          <a:xfrm>
            <a:off x="3966552" y="4683764"/>
            <a:ext cx="449943" cy="464459"/>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Text Box 75"/>
          <p:cNvSpPr txBox="1">
            <a:spLocks noChangeArrowheads="1"/>
          </p:cNvSpPr>
          <p:nvPr/>
        </p:nvSpPr>
        <p:spPr bwMode="auto">
          <a:xfrm>
            <a:off x="2352936" y="4566711"/>
            <a:ext cx="1598192" cy="459100"/>
          </a:xfrm>
          <a:prstGeom prst="rect">
            <a:avLst/>
          </a:prstGeom>
          <a:noFill/>
          <a:ln w="9525">
            <a:noFill/>
            <a:miter lim="800000"/>
            <a:headEnd/>
            <a:tailEnd/>
          </a:ln>
          <a:effectLst/>
        </p:spPr>
        <p:txBody>
          <a:bodyPr wrap="square" lIns="90488" tIns="44450" rIns="90488" bIns="44450">
            <a:prstTxWarp prst="textNoShape">
              <a:avLst/>
            </a:prstTxWarp>
            <a:spAutoFit/>
          </a:bodyPr>
          <a:lstStyle/>
          <a:p>
            <a:pPr>
              <a:spcBef>
                <a:spcPct val="50000"/>
              </a:spcBef>
            </a:pPr>
            <a:r>
              <a:rPr lang="en-US" sz="2400" b="0" i="0" dirty="0" smtClean="0">
                <a:latin typeface="Arial" pitchFamily="-112" charset="0"/>
                <a:ea typeface="Arial" pitchFamily="-112" charset="0"/>
                <a:cs typeface="Arial" pitchFamily="-112" charset="0"/>
              </a:rPr>
              <a:t>Adversary</a:t>
            </a:r>
            <a:endParaRPr lang="en-US" sz="2400" b="0" i="0" dirty="0">
              <a:latin typeface="Arial" pitchFamily="-112" charset="0"/>
              <a:ea typeface="Arial" pitchFamily="-112" charset="0"/>
              <a:cs typeface="Arial" pitchFamily="-112" charset="0"/>
            </a:endParaRPr>
          </a:p>
        </p:txBody>
      </p:sp>
      <p:sp>
        <p:nvSpPr>
          <p:cNvPr id="23" name="Text Placeholder 3"/>
          <p:cNvSpPr txBox="1">
            <a:spLocks/>
          </p:cNvSpPr>
          <p:nvPr/>
        </p:nvSpPr>
        <p:spPr>
          <a:xfrm>
            <a:off x="5684" y="1390330"/>
            <a:ext cx="5683915" cy="513987"/>
          </a:xfrm>
          <a:prstGeom prst="rect">
            <a:avLst/>
          </a:prstGeom>
          <a:noFill/>
        </p:spPr>
        <p:txBody>
          <a:bodyPr vert="horz" wrap="square" lIns="91440" tIns="45720" rIns="91440" bIns="4572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Comic Sans M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omic Sans M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omic Sans M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500" dirty="0" smtClean="0">
                <a:solidFill>
                  <a:schemeClr val="bg1">
                    <a:lumMod val="65000"/>
                  </a:schemeClr>
                </a:solidFill>
                <a:latin typeface="Calibri" pitchFamily="34" charset="0"/>
                <a:cs typeface="Calibri" pitchFamily="34" charset="0"/>
              </a:rPr>
              <a:t>2. Adversary hides that message was sent</a:t>
            </a:r>
          </a:p>
          <a:p>
            <a:pPr marL="685800" lvl="1">
              <a:buFont typeface="Arial" pitchFamily="34" charset="0"/>
              <a:buChar char="•"/>
            </a:pPr>
            <a:endParaRPr lang="en-US" sz="100" dirty="0">
              <a:latin typeface="Calibri" pitchFamily="34" charset="0"/>
              <a:cs typeface="Calibri" pitchFamily="34" charset="0"/>
            </a:endParaRPr>
          </a:p>
          <a:p>
            <a:pPr marL="685800" lvl="1">
              <a:buFont typeface="Arial" pitchFamily="34" charset="0"/>
              <a:buChar char="•"/>
            </a:pPr>
            <a:endParaRPr lang="en-US" sz="100" dirty="0" smtClean="0">
              <a:latin typeface="Calibri" pitchFamily="34" charset="0"/>
              <a:cs typeface="Calibri" pitchFamily="34" charset="0"/>
            </a:endParaRPr>
          </a:p>
        </p:txBody>
      </p:sp>
      <p:sp>
        <p:nvSpPr>
          <p:cNvPr id="25" name="Text Placeholder 3"/>
          <p:cNvSpPr txBox="1">
            <a:spLocks/>
          </p:cNvSpPr>
          <p:nvPr/>
        </p:nvSpPr>
        <p:spPr>
          <a:xfrm>
            <a:off x="12944" y="1920094"/>
            <a:ext cx="6562027" cy="513987"/>
          </a:xfrm>
          <a:prstGeom prst="rect">
            <a:avLst/>
          </a:prstGeom>
          <a:noFill/>
        </p:spPr>
        <p:txBody>
          <a:bodyPr vert="horz" wrap="square" lIns="91440" tIns="45720" rIns="91440" bIns="4572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Comic Sans M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omic Sans M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omic Sans M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500" dirty="0" smtClean="0">
                <a:latin typeface="Calibri" pitchFamily="34" charset="0"/>
                <a:cs typeface="Calibri" pitchFamily="34" charset="0"/>
              </a:rPr>
              <a:t>3. Adversary </a:t>
            </a:r>
            <a:r>
              <a:rPr lang="en-US" sz="2500" dirty="0" smtClean="0">
                <a:solidFill>
                  <a:srgbClr val="0000FF"/>
                </a:solidFill>
                <a:latin typeface="Calibri" pitchFamily="34" charset="0"/>
                <a:cs typeface="Calibri" pitchFamily="34" charset="0"/>
              </a:rPr>
              <a:t>prevents</a:t>
            </a:r>
            <a:r>
              <a:rPr lang="en-US" sz="2500" dirty="0" smtClean="0">
                <a:latin typeface="Calibri" pitchFamily="34" charset="0"/>
                <a:cs typeface="Calibri" pitchFamily="34" charset="0"/>
              </a:rPr>
              <a:t> message from being sent</a:t>
            </a:r>
          </a:p>
          <a:p>
            <a:pPr marL="685800" lvl="1">
              <a:buFont typeface="Arial" pitchFamily="34" charset="0"/>
              <a:buChar char="•"/>
            </a:pPr>
            <a:endParaRPr lang="en-US" sz="100" dirty="0">
              <a:latin typeface="Calibri" pitchFamily="34" charset="0"/>
              <a:cs typeface="Calibri" pitchFamily="34" charset="0"/>
            </a:endParaRPr>
          </a:p>
          <a:p>
            <a:pPr marL="685800" lvl="1">
              <a:buFont typeface="Arial" pitchFamily="34" charset="0"/>
              <a:buChar char="•"/>
            </a:pPr>
            <a:endParaRPr lang="en-US" sz="100" dirty="0" smtClean="0">
              <a:latin typeface="Calibri" pitchFamily="34" charset="0"/>
              <a:cs typeface="Calibri" pitchFamily="34" charset="0"/>
            </a:endParaRPr>
          </a:p>
        </p:txBody>
      </p:sp>
      <p:sp>
        <p:nvSpPr>
          <p:cNvPr id="26" name="Title 1"/>
          <p:cNvSpPr txBox="1">
            <a:spLocks/>
          </p:cNvSpPr>
          <p:nvPr/>
        </p:nvSpPr>
        <p:spPr>
          <a:xfrm>
            <a:off x="5310" y="5432308"/>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500" b="0" dirty="0" smtClean="0">
                <a:solidFill>
                  <a:srgbClr val="FF0000"/>
                </a:solidFill>
                <a:latin typeface="Calibri" pitchFamily="34" charset="0"/>
                <a:cs typeface="Calibri" pitchFamily="34" charset="0"/>
              </a:rPr>
              <a:t>Occupy the medium all the time</a:t>
            </a:r>
          </a:p>
        </p:txBody>
      </p:sp>
      <p:sp>
        <p:nvSpPr>
          <p:cNvPr id="24" name="Text Box 7"/>
          <p:cNvSpPr txBox="1">
            <a:spLocks noChangeArrowheads="1"/>
          </p:cNvSpPr>
          <p:nvPr/>
        </p:nvSpPr>
        <p:spPr bwMode="auto">
          <a:xfrm>
            <a:off x="-5309" y="3011275"/>
            <a:ext cx="9149309" cy="3110872"/>
          </a:xfrm>
          <a:prstGeom prst="rect">
            <a:avLst/>
          </a:prstGeom>
          <a:solidFill>
            <a:srgbClr val="000099"/>
          </a:solidFill>
          <a:ln w="9525">
            <a:solidFill>
              <a:schemeClr val="bg2"/>
            </a:solidFill>
            <a:miter lim="800000"/>
            <a:headEnd/>
            <a:tailEnd/>
          </a:ln>
          <a:effectLst>
            <a:outerShdw dist="107763" dir="2700000" algn="ctr" rotWithShape="0">
              <a:schemeClr val="bg2">
                <a:alpha val="50000"/>
              </a:schemeClr>
            </a:outerShdw>
          </a:effectLst>
          <a:scene3d>
            <a:camera prst="orthographicFront"/>
            <a:lightRig rig="threePt" dir="t"/>
          </a:scene3d>
          <a:sp3d>
            <a:bevelT w="165100" prst="coolSlant"/>
          </a:sp3d>
        </p:spPr>
        <p:txBody>
          <a:bodyPr lIns="90488" tIns="137160" rIns="90488" bIns="44450"/>
          <a:lstStyle/>
          <a:p>
            <a:pPr marL="231775">
              <a:lnSpc>
                <a:spcPct val="150000"/>
              </a:lnSpc>
            </a:pPr>
            <a:r>
              <a:rPr lang="en-US" sz="2800" dirty="0" smtClean="0">
                <a:solidFill>
                  <a:schemeClr val="bg1"/>
                </a:solidFill>
                <a:latin typeface="Calibri" pitchFamily="34" charset="0"/>
                <a:ea typeface="Batang" pitchFamily="18" charset="-127"/>
                <a:cs typeface="Calibri" pitchFamily="34" charset="0"/>
              </a:rPr>
              <a:t>Tamper Evident Message:</a:t>
            </a:r>
          </a:p>
          <a:p>
            <a:pPr marL="746125" indent="-514350">
              <a:buAutoNum type="arabicPeriod"/>
            </a:pPr>
            <a:r>
              <a:rPr lang="en-US" sz="2800" dirty="0" smtClean="0">
                <a:solidFill>
                  <a:schemeClr val="bg1"/>
                </a:solidFill>
                <a:latin typeface="Calibri" pitchFamily="34" charset="0"/>
                <a:ea typeface="Batang" pitchFamily="18" charset="-127"/>
                <a:cs typeface="Calibri" pitchFamily="34" charset="0"/>
              </a:rPr>
              <a:t>Can’t be </a:t>
            </a:r>
            <a:r>
              <a:rPr lang="en-US" sz="2800" dirty="0" smtClean="0">
                <a:solidFill>
                  <a:srgbClr val="FFFF00"/>
                </a:solidFill>
                <a:latin typeface="Calibri" pitchFamily="34" charset="0"/>
                <a:ea typeface="Batang" pitchFamily="18" charset="-127"/>
                <a:cs typeface="Calibri" pitchFamily="34" charset="0"/>
              </a:rPr>
              <a:t>altered</a:t>
            </a:r>
            <a:r>
              <a:rPr lang="en-US" sz="2800" dirty="0" smtClean="0">
                <a:solidFill>
                  <a:schemeClr val="bg1"/>
                </a:solidFill>
                <a:latin typeface="Calibri" pitchFamily="34" charset="0"/>
                <a:ea typeface="Batang" pitchFamily="18" charset="-127"/>
                <a:cs typeface="Calibri" pitchFamily="34" charset="0"/>
              </a:rPr>
              <a:t> without detection at receivers</a:t>
            </a:r>
          </a:p>
          <a:p>
            <a:pPr marL="746125" indent="-514350">
              <a:buAutoNum type="arabicPeriod"/>
            </a:pPr>
            <a:r>
              <a:rPr lang="en-US" sz="2800" dirty="0" smtClean="0">
                <a:solidFill>
                  <a:schemeClr val="bg1"/>
                </a:solidFill>
                <a:latin typeface="Calibri" pitchFamily="34" charset="0"/>
                <a:ea typeface="Batang" pitchFamily="18" charset="-127"/>
                <a:cs typeface="Calibri" pitchFamily="34" charset="0"/>
              </a:rPr>
              <a:t>Can’t be </a:t>
            </a:r>
            <a:r>
              <a:rPr lang="en-US" sz="2800" dirty="0" smtClean="0">
                <a:solidFill>
                  <a:srgbClr val="FFFF00"/>
                </a:solidFill>
                <a:latin typeface="Calibri" pitchFamily="34" charset="0"/>
                <a:ea typeface="Batang" pitchFamily="18" charset="-127"/>
                <a:cs typeface="Calibri" pitchFamily="34" charset="0"/>
              </a:rPr>
              <a:t>hidden</a:t>
            </a:r>
            <a:r>
              <a:rPr lang="en-US" sz="2800" dirty="0" smtClean="0">
                <a:solidFill>
                  <a:schemeClr val="bg1"/>
                </a:solidFill>
                <a:latin typeface="Calibri" pitchFamily="34" charset="0"/>
                <a:ea typeface="Batang" pitchFamily="18" charset="-127"/>
                <a:cs typeface="Calibri" pitchFamily="34" charset="0"/>
              </a:rPr>
              <a:t> from the receiver</a:t>
            </a:r>
          </a:p>
          <a:p>
            <a:pPr marL="746125" indent="-514350">
              <a:buAutoNum type="arabicPeriod"/>
            </a:pPr>
            <a:r>
              <a:rPr lang="en-US" sz="2800" dirty="0" smtClean="0">
                <a:solidFill>
                  <a:schemeClr val="bg1"/>
                </a:solidFill>
                <a:latin typeface="Calibri" pitchFamily="34" charset="0"/>
                <a:ea typeface="Batang" pitchFamily="18" charset="-127"/>
                <a:cs typeface="Calibri" pitchFamily="34" charset="0"/>
              </a:rPr>
              <a:t>Can’t be </a:t>
            </a:r>
            <a:r>
              <a:rPr lang="en-US" sz="2800" dirty="0" smtClean="0">
                <a:solidFill>
                  <a:srgbClr val="FFFF00"/>
                </a:solidFill>
                <a:latin typeface="Calibri" pitchFamily="34" charset="0"/>
                <a:ea typeface="Batang" pitchFamily="18" charset="-127"/>
                <a:cs typeface="Calibri" pitchFamily="34" charset="0"/>
              </a:rPr>
              <a:t>prevented</a:t>
            </a:r>
            <a:r>
              <a:rPr lang="en-US" sz="2800" dirty="0" smtClean="0">
                <a:solidFill>
                  <a:schemeClr val="bg1"/>
                </a:solidFill>
                <a:latin typeface="Calibri" pitchFamily="34" charset="0"/>
                <a:ea typeface="Batang" pitchFamily="18" charset="-127"/>
                <a:cs typeface="Calibri" pitchFamily="34" charset="0"/>
              </a:rPr>
              <a:t> from being sent</a:t>
            </a:r>
          </a:p>
          <a:p>
            <a:pPr marL="231775"/>
            <a:endParaRPr lang="en-US" sz="2500" dirty="0" smtClean="0">
              <a:solidFill>
                <a:schemeClr val="bg1"/>
              </a:solidFill>
              <a:latin typeface="Calibri" pitchFamily="34" charset="0"/>
              <a:ea typeface="Batang" pitchFamily="18" charset="-127"/>
              <a:cs typeface="Calibri" pitchFamily="34" charset="0"/>
            </a:endParaRPr>
          </a:p>
          <a:p>
            <a:pPr marL="290513">
              <a:buFont typeface="Arial" pitchFamily="34" charset="0"/>
              <a:buChar char="•"/>
            </a:pPr>
            <a:endParaRPr lang="en-US" sz="2800" dirty="0" smtClean="0">
              <a:solidFill>
                <a:schemeClr val="bg1"/>
              </a:solidFill>
              <a:latin typeface="Comic Sans MS" pitchFamily="66" charset="0"/>
              <a:ea typeface="Batang" pitchFamily="18" charset="-127"/>
              <a:cs typeface="Batang" pitchFamily="18" charset="-127"/>
            </a:endParaRPr>
          </a:p>
          <a:p>
            <a:pPr marL="290513">
              <a:buFont typeface="Arial" pitchFamily="34" charset="0"/>
              <a:buChar char="•"/>
            </a:pPr>
            <a:endParaRPr lang="en-US" sz="2800" dirty="0" smtClean="0">
              <a:solidFill>
                <a:schemeClr val="bg1"/>
              </a:solidFill>
              <a:latin typeface="Comic Sans MS" pitchFamily="-112" charset="0"/>
              <a:ea typeface="Batang" pitchFamily="18" charset="-127"/>
              <a:cs typeface="Batang" pitchFamily="18" charset="-127"/>
            </a:endParaRPr>
          </a:p>
          <a:p>
            <a:pPr lvl="8" algn="ctr">
              <a:spcBef>
                <a:spcPct val="50000"/>
              </a:spcBef>
              <a:buFont typeface="Arial" pitchFamily="34" charset="0"/>
              <a:buChar char="•"/>
            </a:pPr>
            <a:endParaRPr lang="en-US" sz="3200" b="0" i="0" dirty="0">
              <a:solidFill>
                <a:schemeClr val="bg1"/>
              </a:solidFill>
              <a:latin typeface="Comic Sans MS" pitchFamily="66" charset="0"/>
            </a:endParaRPr>
          </a:p>
        </p:txBody>
      </p:sp>
    </p:spTree>
    <p:extLst>
      <p:ext uri="{BB962C8B-B14F-4D97-AF65-F5344CB8AC3E}">
        <p14:creationId xmlns:p14="http://schemas.microsoft.com/office/powerpoint/2010/main" xmlns="" val="670091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type="title"/>
          </p:nvPr>
        </p:nvSpPr>
        <p:spPr>
          <a:xfrm>
            <a:off x="0" y="0"/>
            <a:ext cx="9143999" cy="814399"/>
          </a:xfrm>
        </p:spPr>
        <p:txBody>
          <a:bodyPr>
            <a:normAutofit/>
          </a:bodyPr>
          <a:lstStyle/>
          <a:p>
            <a:r>
              <a:rPr lang="en-US" sz="3000" b="0" dirty="0" smtClean="0">
                <a:latin typeface="Calibri" pitchFamily="34" charset="0"/>
                <a:cs typeface="Calibri" pitchFamily="34" charset="0"/>
              </a:rPr>
              <a:t>1. How to Protect From Altering of Messages? </a:t>
            </a:r>
            <a:endParaRPr lang="en-US" sz="3000" b="0" dirty="0">
              <a:latin typeface="Calibri" pitchFamily="34" charset="0"/>
              <a:cs typeface="Calibri" pitchFamily="34" charset="0"/>
            </a:endParaRPr>
          </a:p>
        </p:txBody>
      </p:sp>
      <p:grpSp>
        <p:nvGrpSpPr>
          <p:cNvPr id="2" name="Group 1"/>
          <p:cNvGrpSpPr/>
          <p:nvPr/>
        </p:nvGrpSpPr>
        <p:grpSpPr>
          <a:xfrm>
            <a:off x="481872" y="2192878"/>
            <a:ext cx="8242573" cy="2088091"/>
            <a:chOff x="481872" y="2192878"/>
            <a:chExt cx="8242573" cy="2088091"/>
          </a:xfrm>
        </p:grpSpPr>
        <p:sp>
          <p:nvSpPr>
            <p:cNvPr id="10" name="TextBox 9"/>
            <p:cNvSpPr txBox="1"/>
            <p:nvPr/>
          </p:nvSpPr>
          <p:spPr>
            <a:xfrm>
              <a:off x="7681187" y="2812349"/>
              <a:ext cx="1043258" cy="647131"/>
            </a:xfrm>
            <a:prstGeom prst="rect">
              <a:avLst/>
            </a:prstGeom>
            <a:noFill/>
          </p:spPr>
          <p:txBody>
            <a:bodyPr wrap="square" rtlCol="0">
              <a:spAutoFit/>
            </a:bodyPr>
            <a:lstStyle/>
            <a:p>
              <a:r>
                <a:rPr lang="en-US" sz="2600" b="1" dirty="0" smtClean="0"/>
                <a:t>Time</a:t>
              </a:r>
              <a:endParaRPr lang="en-US" sz="2600" b="1" dirty="0"/>
            </a:p>
          </p:txBody>
        </p:sp>
        <p:cxnSp>
          <p:nvCxnSpPr>
            <p:cNvPr id="12" name="Straight Arrow Connector 11"/>
            <p:cNvCxnSpPr/>
            <p:nvPr/>
          </p:nvCxnSpPr>
          <p:spPr>
            <a:xfrm flipV="1">
              <a:off x="481872" y="2883702"/>
              <a:ext cx="7385607" cy="41959"/>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417631" y="3449972"/>
              <a:ext cx="1498644" cy="830997"/>
            </a:xfrm>
            <a:prstGeom prst="rect">
              <a:avLst/>
            </a:prstGeom>
            <a:noFill/>
          </p:spPr>
          <p:txBody>
            <a:bodyPr wrap="square" rtlCol="0">
              <a:spAutoFit/>
            </a:bodyPr>
            <a:lstStyle/>
            <a:p>
              <a:pPr algn="ctr"/>
              <a:r>
                <a:rPr lang="en-US" sz="2400" b="1" dirty="0" smtClean="0"/>
                <a:t>Alice’s Message</a:t>
              </a:r>
              <a:endParaRPr lang="en-US" sz="2400" b="1" dirty="0"/>
            </a:p>
          </p:txBody>
        </p:sp>
        <p:cxnSp>
          <p:nvCxnSpPr>
            <p:cNvPr id="14" name="Curved Connector 13"/>
            <p:cNvCxnSpPr/>
            <p:nvPr/>
          </p:nvCxnSpPr>
          <p:spPr>
            <a:xfrm rot="5400000">
              <a:off x="3895486" y="2798899"/>
              <a:ext cx="1084806" cy="236361"/>
            </a:xfrm>
            <a:prstGeom prst="curvedConnector3">
              <a:avLst>
                <a:gd name="adj1" fmla="val 50000"/>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4327854" y="2192878"/>
              <a:ext cx="260817" cy="700953"/>
            </a:xfrm>
            <a:prstGeom prst="rect">
              <a:avLst/>
            </a:prstGeom>
            <a:solidFill>
              <a:srgbClr val="FFD1F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grpSp>
      <p:sp>
        <p:nvSpPr>
          <p:cNvPr id="16" name="Title 1"/>
          <p:cNvSpPr txBox="1">
            <a:spLocks/>
          </p:cNvSpPr>
          <p:nvPr/>
        </p:nvSpPr>
        <p:spPr>
          <a:xfrm>
            <a:off x="-191791" y="4340288"/>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500" b="0" dirty="0" smtClean="0">
                <a:solidFill>
                  <a:schemeClr val="tx1"/>
                </a:solidFill>
                <a:latin typeface="Calibri" pitchFamily="34" charset="0"/>
                <a:cs typeface="Calibri" pitchFamily="34" charset="0"/>
              </a:rPr>
              <a:t>Follow message by message-specific silence pattern</a:t>
            </a:r>
          </a:p>
          <a:p>
            <a:endParaRPr lang="en-US" sz="2600" b="0" dirty="0" smtClean="0">
              <a:solidFill>
                <a:schemeClr val="tx1"/>
              </a:solidFill>
              <a:latin typeface="Calibri" pitchFamily="34" charset="0"/>
              <a:cs typeface="Calibri" pitchFamily="34" charset="0"/>
            </a:endParaRPr>
          </a:p>
        </p:txBody>
      </p:sp>
      <p:sp>
        <p:nvSpPr>
          <p:cNvPr id="17" name="Rectangle 16"/>
          <p:cNvSpPr/>
          <p:nvPr/>
        </p:nvSpPr>
        <p:spPr>
          <a:xfrm>
            <a:off x="4600442" y="2187711"/>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19" name="Rectangle 18"/>
          <p:cNvSpPr/>
          <p:nvPr/>
        </p:nvSpPr>
        <p:spPr>
          <a:xfrm>
            <a:off x="487212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0" name="Rectangle 19"/>
          <p:cNvSpPr/>
          <p:nvPr/>
        </p:nvSpPr>
        <p:spPr>
          <a:xfrm>
            <a:off x="581700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3" name="Rectangle 22"/>
          <p:cNvSpPr/>
          <p:nvPr/>
        </p:nvSpPr>
        <p:spPr>
          <a:xfrm>
            <a:off x="595416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4" name="Rectangle 23"/>
          <p:cNvSpPr/>
          <p:nvPr/>
        </p:nvSpPr>
        <p:spPr>
          <a:xfrm>
            <a:off x="6089754" y="218825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5" name="Rectangle 24"/>
          <p:cNvSpPr/>
          <p:nvPr/>
        </p:nvSpPr>
        <p:spPr>
          <a:xfrm>
            <a:off x="6226914" y="218825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7" name="Title 1"/>
          <p:cNvSpPr txBox="1">
            <a:spLocks/>
          </p:cNvSpPr>
          <p:nvPr/>
        </p:nvSpPr>
        <p:spPr>
          <a:xfrm>
            <a:off x="956712" y="5035995"/>
            <a:ext cx="7269795"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pPr marL="457200" indent="-457200" algn="l">
              <a:buFont typeface="Arial" pitchFamily="34" charset="0"/>
              <a:buChar char="•"/>
            </a:pPr>
            <a:r>
              <a:rPr lang="en-US" sz="2500" b="0" dirty="0" smtClean="0">
                <a:solidFill>
                  <a:schemeClr val="tx1"/>
                </a:solidFill>
                <a:latin typeface="Calibri" pitchFamily="34" charset="0"/>
                <a:cs typeface="Calibri" pitchFamily="34" charset="0"/>
              </a:rPr>
              <a:t>Silence pattern = Hash of message payload</a:t>
            </a:r>
          </a:p>
          <a:p>
            <a:pPr marL="457200" indent="-457200" algn="l">
              <a:buFont typeface="Arial" pitchFamily="34" charset="0"/>
              <a:buChar char="•"/>
            </a:pPr>
            <a:r>
              <a:rPr lang="en-US" sz="2500" b="0" dirty="0" smtClean="0">
                <a:solidFill>
                  <a:schemeClr val="tx1"/>
                </a:solidFill>
                <a:latin typeface="Calibri" pitchFamily="34" charset="0"/>
                <a:cs typeface="Calibri" pitchFamily="34" charset="0"/>
              </a:rPr>
              <a:t>Send a random packet for 1 and remain silent for 0</a:t>
            </a:r>
          </a:p>
          <a:p>
            <a:endParaRPr lang="en-US" sz="2600" b="0" dirty="0" smtClean="0">
              <a:solidFill>
                <a:schemeClr val="tx1"/>
              </a:solidFill>
              <a:latin typeface="Calibri" pitchFamily="34" charset="0"/>
              <a:cs typeface="Calibri" pitchFamily="34" charset="0"/>
            </a:endParaRPr>
          </a:p>
        </p:txBody>
      </p:sp>
      <p:sp>
        <p:nvSpPr>
          <p:cNvPr id="28" name="TextBox 27"/>
          <p:cNvSpPr txBox="1"/>
          <p:nvPr/>
        </p:nvSpPr>
        <p:spPr>
          <a:xfrm>
            <a:off x="4471365" y="1307514"/>
            <a:ext cx="2097393" cy="461665"/>
          </a:xfrm>
          <a:prstGeom prst="rect">
            <a:avLst/>
          </a:prstGeom>
          <a:noFill/>
        </p:spPr>
        <p:txBody>
          <a:bodyPr wrap="square" rtlCol="0">
            <a:spAutoFit/>
          </a:bodyPr>
          <a:lstStyle/>
          <a:p>
            <a:r>
              <a:rPr lang="en-US" sz="2400" dirty="0" smtClean="0"/>
              <a:t>101000001111</a:t>
            </a:r>
            <a:endParaRPr lang="en-US" sz="2400" dirty="0"/>
          </a:p>
        </p:txBody>
      </p:sp>
      <p:sp>
        <p:nvSpPr>
          <p:cNvPr id="21" name="Title 1"/>
          <p:cNvSpPr txBox="1">
            <a:spLocks/>
          </p:cNvSpPr>
          <p:nvPr/>
        </p:nvSpPr>
        <p:spPr>
          <a:xfrm>
            <a:off x="83599" y="802640"/>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pPr algn="l"/>
            <a:r>
              <a:rPr lang="en-US" sz="2500" b="0" dirty="0" smtClean="0">
                <a:solidFill>
                  <a:schemeClr val="tx1"/>
                </a:solidFill>
                <a:latin typeface="Calibri" pitchFamily="34" charset="0"/>
                <a:cs typeface="Calibri" pitchFamily="34" charset="0"/>
              </a:rPr>
              <a:t>Wireless property: Can’t generate silence from energy</a:t>
            </a:r>
          </a:p>
          <a:p>
            <a:endParaRPr lang="en-US" sz="2600" b="0" dirty="0" smtClean="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xmlns="" val="286551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grpId="0" nodeType="afterEffect">
                                  <p:stCondLst>
                                    <p:cond delay="500"/>
                                  </p:stCondLst>
                                  <p:childTnLst>
                                    <p:set>
                                      <p:cBhvr>
                                        <p:cTn id="41" dur="1" fill="hold">
                                          <p:stCondLst>
                                            <p:cond delay="0"/>
                                          </p:stCondLst>
                                        </p:cTn>
                                        <p:tgtEl>
                                          <p:spTgt spid="23"/>
                                        </p:tgtEl>
                                        <p:attrNameLst>
                                          <p:attrName>style.visibility</p:attrName>
                                        </p:attrNameLst>
                                      </p:cBhvr>
                                      <p:to>
                                        <p:strVal val="visible"/>
                                      </p:to>
                                    </p:set>
                                  </p:childTnLst>
                                </p:cTn>
                              </p:par>
                            </p:childTnLst>
                          </p:cTn>
                        </p:par>
                        <p:par>
                          <p:cTn id="42" fill="hold">
                            <p:stCondLst>
                              <p:cond delay="500"/>
                            </p:stCondLst>
                            <p:childTnLst>
                              <p:par>
                                <p:cTn id="43" presetID="1" presetClass="entr" presetSubtype="0" fill="hold" grpId="0" nodeType="afterEffect">
                                  <p:stCondLst>
                                    <p:cond delay="500"/>
                                  </p:stCondLst>
                                  <p:childTnLst>
                                    <p:set>
                                      <p:cBhvr>
                                        <p:cTn id="44" dur="1" fill="hold">
                                          <p:stCondLst>
                                            <p:cond delay="0"/>
                                          </p:stCondLst>
                                        </p:cTn>
                                        <p:tgtEl>
                                          <p:spTgt spid="24"/>
                                        </p:tgtEl>
                                        <p:attrNameLst>
                                          <p:attrName>style.visibility</p:attrName>
                                        </p:attrNameLst>
                                      </p:cBhvr>
                                      <p:to>
                                        <p:strVal val="visible"/>
                                      </p:to>
                                    </p:set>
                                  </p:childTnLst>
                                </p:cTn>
                              </p:par>
                            </p:childTnLst>
                          </p:cTn>
                        </p:par>
                        <p:par>
                          <p:cTn id="45" fill="hold">
                            <p:stCondLst>
                              <p:cond delay="1000"/>
                            </p:stCondLst>
                            <p:childTnLst>
                              <p:par>
                                <p:cTn id="46" presetID="1" presetClass="entr" presetSubtype="0" fill="hold" grpId="0" nodeType="afterEffect">
                                  <p:stCondLst>
                                    <p:cond delay="500"/>
                                  </p:stCondLst>
                                  <p:childTnLst>
                                    <p:set>
                                      <p:cBhvr>
                                        <p:cTn id="47"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animBg="1"/>
      <p:bldP spid="19" grpId="0" animBg="1"/>
      <p:bldP spid="20" grpId="0" animBg="1"/>
      <p:bldP spid="23" grpId="0" animBg="1"/>
      <p:bldP spid="24" grpId="0" animBg="1"/>
      <p:bldP spid="25" grpId="0" animBg="1"/>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81187" y="2812349"/>
            <a:ext cx="1043258" cy="647131"/>
          </a:xfrm>
          <a:prstGeom prst="rect">
            <a:avLst/>
          </a:prstGeom>
          <a:noFill/>
        </p:spPr>
        <p:txBody>
          <a:bodyPr wrap="square" rtlCol="0">
            <a:spAutoFit/>
          </a:bodyPr>
          <a:lstStyle/>
          <a:p>
            <a:r>
              <a:rPr lang="en-US" sz="2600" b="1" dirty="0" smtClean="0"/>
              <a:t>Time</a:t>
            </a:r>
            <a:endParaRPr lang="en-US" sz="2600" b="1" dirty="0"/>
          </a:p>
        </p:txBody>
      </p:sp>
      <p:cxnSp>
        <p:nvCxnSpPr>
          <p:cNvPr id="7" name="Straight Arrow Connector 6"/>
          <p:cNvCxnSpPr/>
          <p:nvPr/>
        </p:nvCxnSpPr>
        <p:spPr>
          <a:xfrm flipV="1">
            <a:off x="481872" y="2883702"/>
            <a:ext cx="7385607" cy="41959"/>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417631" y="3449972"/>
            <a:ext cx="1498644" cy="830997"/>
          </a:xfrm>
          <a:prstGeom prst="rect">
            <a:avLst/>
          </a:prstGeom>
          <a:noFill/>
        </p:spPr>
        <p:txBody>
          <a:bodyPr wrap="square" rtlCol="0">
            <a:spAutoFit/>
          </a:bodyPr>
          <a:lstStyle/>
          <a:p>
            <a:pPr algn="ctr"/>
            <a:r>
              <a:rPr lang="en-US" sz="2400" b="1" dirty="0" smtClean="0"/>
              <a:t>Alice’s Message</a:t>
            </a:r>
            <a:endParaRPr lang="en-US" sz="2400" b="1" dirty="0"/>
          </a:p>
        </p:txBody>
      </p:sp>
      <p:cxnSp>
        <p:nvCxnSpPr>
          <p:cNvPr id="9" name="Curved Connector 8"/>
          <p:cNvCxnSpPr/>
          <p:nvPr/>
        </p:nvCxnSpPr>
        <p:spPr>
          <a:xfrm rot="5400000">
            <a:off x="3895486" y="2798899"/>
            <a:ext cx="1084806" cy="236361"/>
          </a:xfrm>
          <a:prstGeom prst="curvedConnector3">
            <a:avLst>
              <a:gd name="adj1" fmla="val 50000"/>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4327854" y="2192878"/>
            <a:ext cx="260817" cy="700953"/>
          </a:xfrm>
          <a:prstGeom prst="rect">
            <a:avLst/>
          </a:prstGeom>
          <a:solidFill>
            <a:srgbClr val="FFD1F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2" name="Rectangle 21"/>
          <p:cNvSpPr/>
          <p:nvPr/>
        </p:nvSpPr>
        <p:spPr>
          <a:xfrm>
            <a:off x="4327854" y="1843313"/>
            <a:ext cx="260817" cy="1041605"/>
          </a:xfrm>
          <a:prstGeom prst="rect">
            <a:avLst/>
          </a:prstGeom>
          <a:solidFill>
            <a:srgbClr val="FF0000">
              <a:alpha val="5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34" name="TextBox 33"/>
          <p:cNvSpPr txBox="1"/>
          <p:nvPr/>
        </p:nvSpPr>
        <p:spPr>
          <a:xfrm>
            <a:off x="4048475" y="3465215"/>
            <a:ext cx="4278280" cy="461665"/>
          </a:xfrm>
          <a:prstGeom prst="rect">
            <a:avLst/>
          </a:prstGeom>
          <a:noFill/>
        </p:spPr>
        <p:txBody>
          <a:bodyPr wrap="square" rtlCol="0">
            <a:spAutoFit/>
          </a:bodyPr>
          <a:lstStyle/>
          <a:p>
            <a:pPr algn="ctr"/>
            <a:r>
              <a:rPr lang="en-US" sz="2400" b="1" dirty="0" smtClean="0"/>
              <a:t>Alice’s ‘1’ bits</a:t>
            </a:r>
            <a:endParaRPr lang="en-US" sz="2400" b="1" dirty="0"/>
          </a:p>
        </p:txBody>
      </p:sp>
      <p:sp>
        <p:nvSpPr>
          <p:cNvPr id="38" name="Freeform 37"/>
          <p:cNvSpPr/>
          <p:nvPr/>
        </p:nvSpPr>
        <p:spPr>
          <a:xfrm>
            <a:off x="5855970" y="2895600"/>
            <a:ext cx="320040" cy="533400"/>
          </a:xfrm>
          <a:custGeom>
            <a:avLst/>
            <a:gdLst>
              <a:gd name="connsiteX0" fmla="*/ 320040 w 320040"/>
              <a:gd name="connsiteY0" fmla="*/ 0 h 533400"/>
              <a:gd name="connsiteX1" fmla="*/ 198120 w 320040"/>
              <a:gd name="connsiteY1" fmla="*/ 320040 h 533400"/>
              <a:gd name="connsiteX2" fmla="*/ 0 w 320040"/>
              <a:gd name="connsiteY2" fmla="*/ 533400 h 533400"/>
            </a:gdLst>
            <a:ahLst/>
            <a:cxnLst>
              <a:cxn ang="0">
                <a:pos x="connsiteX0" y="connsiteY0"/>
              </a:cxn>
              <a:cxn ang="0">
                <a:pos x="connsiteX1" y="connsiteY1"/>
              </a:cxn>
              <a:cxn ang="0">
                <a:pos x="connsiteX2" y="connsiteY2"/>
              </a:cxn>
            </a:cxnLst>
            <a:rect l="l" t="t" r="r" b="b"/>
            <a:pathLst>
              <a:path w="320040" h="533400">
                <a:moveTo>
                  <a:pt x="320040" y="0"/>
                </a:moveTo>
                <a:cubicBezTo>
                  <a:pt x="285750" y="115570"/>
                  <a:pt x="251460" y="231140"/>
                  <a:pt x="198120" y="320040"/>
                </a:cubicBezTo>
                <a:cubicBezTo>
                  <a:pt x="144780" y="408940"/>
                  <a:pt x="72390" y="471170"/>
                  <a:pt x="0" y="533400"/>
                </a:cubicBezTo>
              </a:path>
            </a:pathLst>
          </a:cu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0" name="Freeform 39"/>
          <p:cNvSpPr/>
          <p:nvPr/>
        </p:nvSpPr>
        <p:spPr>
          <a:xfrm>
            <a:off x="4948900" y="2895600"/>
            <a:ext cx="396240" cy="533400"/>
          </a:xfrm>
          <a:custGeom>
            <a:avLst/>
            <a:gdLst>
              <a:gd name="connsiteX0" fmla="*/ 0 w 396240"/>
              <a:gd name="connsiteY0" fmla="*/ 0 h 533400"/>
              <a:gd name="connsiteX1" fmla="*/ 152400 w 396240"/>
              <a:gd name="connsiteY1" fmla="*/ 320040 h 533400"/>
              <a:gd name="connsiteX2" fmla="*/ 396240 w 396240"/>
              <a:gd name="connsiteY2" fmla="*/ 533400 h 533400"/>
            </a:gdLst>
            <a:ahLst/>
            <a:cxnLst>
              <a:cxn ang="0">
                <a:pos x="connsiteX0" y="connsiteY0"/>
              </a:cxn>
              <a:cxn ang="0">
                <a:pos x="connsiteX1" y="connsiteY1"/>
              </a:cxn>
              <a:cxn ang="0">
                <a:pos x="connsiteX2" y="connsiteY2"/>
              </a:cxn>
            </a:cxnLst>
            <a:rect l="l" t="t" r="r" b="b"/>
            <a:pathLst>
              <a:path w="396240" h="533400">
                <a:moveTo>
                  <a:pt x="0" y="0"/>
                </a:moveTo>
                <a:cubicBezTo>
                  <a:pt x="43180" y="115570"/>
                  <a:pt x="86360" y="231140"/>
                  <a:pt x="152400" y="320040"/>
                </a:cubicBezTo>
                <a:cubicBezTo>
                  <a:pt x="218440" y="408940"/>
                  <a:pt x="307340" y="471170"/>
                  <a:pt x="396240" y="533400"/>
                </a:cubicBezTo>
              </a:path>
            </a:pathLst>
          </a:cu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2" name="Title 1"/>
          <p:cNvSpPr txBox="1">
            <a:spLocks/>
          </p:cNvSpPr>
          <p:nvPr/>
        </p:nvSpPr>
        <p:spPr>
          <a:xfrm>
            <a:off x="0" y="0"/>
            <a:ext cx="9143999" cy="81439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3000" b="0" smtClean="0">
                <a:latin typeface="Calibri" pitchFamily="34" charset="0"/>
                <a:cs typeface="Calibri" pitchFamily="34" charset="0"/>
              </a:rPr>
              <a:t>1. How to Protect From Altering of Messages? </a:t>
            </a:r>
            <a:endParaRPr lang="en-US" sz="3000" b="0" dirty="0">
              <a:latin typeface="Calibri" pitchFamily="34" charset="0"/>
              <a:cs typeface="Calibri" pitchFamily="34" charset="0"/>
            </a:endParaRPr>
          </a:p>
        </p:txBody>
      </p:sp>
      <p:sp>
        <p:nvSpPr>
          <p:cNvPr id="30" name="Rectangle 29"/>
          <p:cNvSpPr/>
          <p:nvPr/>
        </p:nvSpPr>
        <p:spPr>
          <a:xfrm>
            <a:off x="5549189" y="1843313"/>
            <a:ext cx="136617" cy="1024979"/>
          </a:xfrm>
          <a:prstGeom prst="rect">
            <a:avLst/>
          </a:prstGeom>
          <a:solidFill>
            <a:srgbClr val="FF0000">
              <a:alpha val="5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3" name="Rectangle 22"/>
          <p:cNvSpPr/>
          <p:nvPr/>
        </p:nvSpPr>
        <p:spPr>
          <a:xfrm>
            <a:off x="4738504" y="1843313"/>
            <a:ext cx="136617" cy="1024980"/>
          </a:xfrm>
          <a:prstGeom prst="rect">
            <a:avLst/>
          </a:prstGeom>
          <a:solidFill>
            <a:srgbClr val="FF0000">
              <a:alpha val="5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56" name="Rectangle 55"/>
          <p:cNvSpPr/>
          <p:nvPr/>
        </p:nvSpPr>
        <p:spPr>
          <a:xfrm>
            <a:off x="4600442" y="2187711"/>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57" name="Rectangle 56"/>
          <p:cNvSpPr/>
          <p:nvPr/>
        </p:nvSpPr>
        <p:spPr>
          <a:xfrm>
            <a:off x="487212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58" name="Rectangle 57"/>
          <p:cNvSpPr/>
          <p:nvPr/>
        </p:nvSpPr>
        <p:spPr>
          <a:xfrm>
            <a:off x="581700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59" name="Rectangle 58"/>
          <p:cNvSpPr/>
          <p:nvPr/>
        </p:nvSpPr>
        <p:spPr>
          <a:xfrm>
            <a:off x="595416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60" name="Rectangle 59"/>
          <p:cNvSpPr/>
          <p:nvPr/>
        </p:nvSpPr>
        <p:spPr>
          <a:xfrm>
            <a:off x="6089754" y="218825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61" name="Rectangle 60"/>
          <p:cNvSpPr/>
          <p:nvPr/>
        </p:nvSpPr>
        <p:spPr>
          <a:xfrm>
            <a:off x="6226914" y="218825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5" name="Rectangle 24"/>
          <p:cNvSpPr/>
          <p:nvPr/>
        </p:nvSpPr>
        <p:spPr>
          <a:xfrm>
            <a:off x="4593699" y="1843313"/>
            <a:ext cx="144805" cy="1026198"/>
          </a:xfrm>
          <a:prstGeom prst="rect">
            <a:avLst/>
          </a:prstGeom>
          <a:solidFill>
            <a:srgbClr val="FF0000">
              <a:alpha val="5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7" name="Rectangle 26"/>
          <p:cNvSpPr/>
          <p:nvPr/>
        </p:nvSpPr>
        <p:spPr>
          <a:xfrm>
            <a:off x="5817750" y="1843313"/>
            <a:ext cx="137161" cy="1009949"/>
          </a:xfrm>
          <a:prstGeom prst="rect">
            <a:avLst/>
          </a:prstGeom>
          <a:solidFill>
            <a:srgbClr val="FF0000">
              <a:alpha val="5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8" name="Rectangle 27"/>
          <p:cNvSpPr/>
          <p:nvPr/>
        </p:nvSpPr>
        <p:spPr>
          <a:xfrm>
            <a:off x="5963866" y="1843313"/>
            <a:ext cx="136617" cy="1012578"/>
          </a:xfrm>
          <a:prstGeom prst="rect">
            <a:avLst/>
          </a:prstGeom>
          <a:solidFill>
            <a:srgbClr val="FF0000">
              <a:alpha val="5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9" name="Rectangle 28"/>
          <p:cNvSpPr/>
          <p:nvPr/>
        </p:nvSpPr>
        <p:spPr>
          <a:xfrm>
            <a:off x="6242697" y="1843313"/>
            <a:ext cx="136617" cy="1011741"/>
          </a:xfrm>
          <a:prstGeom prst="rect">
            <a:avLst/>
          </a:prstGeom>
          <a:solidFill>
            <a:srgbClr val="FF0000">
              <a:alpha val="5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62" name="Title 1"/>
          <p:cNvSpPr txBox="1">
            <a:spLocks/>
          </p:cNvSpPr>
          <p:nvPr/>
        </p:nvSpPr>
        <p:spPr>
          <a:xfrm>
            <a:off x="83599" y="802640"/>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pPr algn="l"/>
            <a:r>
              <a:rPr lang="en-US" sz="2500" b="0" dirty="0" smtClean="0">
                <a:solidFill>
                  <a:schemeClr val="tx1"/>
                </a:solidFill>
                <a:latin typeface="Calibri" pitchFamily="34" charset="0"/>
                <a:cs typeface="Calibri" pitchFamily="34" charset="0"/>
              </a:rPr>
              <a:t>Wireless property: Can’t generate silence from energy</a:t>
            </a:r>
          </a:p>
          <a:p>
            <a:endParaRPr lang="en-US" sz="2600" b="0" dirty="0" smtClean="0">
              <a:solidFill>
                <a:schemeClr val="tx1"/>
              </a:solidFill>
              <a:latin typeface="Calibri" pitchFamily="34" charset="0"/>
              <a:cs typeface="Calibri" pitchFamily="34" charset="0"/>
            </a:endParaRPr>
          </a:p>
        </p:txBody>
      </p:sp>
      <p:sp>
        <p:nvSpPr>
          <p:cNvPr id="63" name="Title 1"/>
          <p:cNvSpPr txBox="1">
            <a:spLocks/>
          </p:cNvSpPr>
          <p:nvPr/>
        </p:nvSpPr>
        <p:spPr>
          <a:xfrm>
            <a:off x="-191791" y="4340288"/>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500" b="0" dirty="0" smtClean="0">
                <a:solidFill>
                  <a:schemeClr val="tx1"/>
                </a:solidFill>
                <a:latin typeface="Calibri" pitchFamily="34" charset="0"/>
                <a:cs typeface="Calibri" pitchFamily="34" charset="0"/>
              </a:rPr>
              <a:t>Follow message by message-specific silence pattern</a:t>
            </a:r>
          </a:p>
          <a:p>
            <a:endParaRPr lang="en-US" sz="2600" b="0" dirty="0" smtClean="0">
              <a:solidFill>
                <a:schemeClr val="tx1"/>
              </a:solidFill>
              <a:latin typeface="Calibri" pitchFamily="34" charset="0"/>
              <a:cs typeface="Calibri" pitchFamily="34" charset="0"/>
            </a:endParaRPr>
          </a:p>
        </p:txBody>
      </p:sp>
      <p:sp>
        <p:nvSpPr>
          <p:cNvPr id="64" name="Title 1"/>
          <p:cNvSpPr txBox="1">
            <a:spLocks/>
          </p:cNvSpPr>
          <p:nvPr/>
        </p:nvSpPr>
        <p:spPr>
          <a:xfrm>
            <a:off x="956712" y="5035995"/>
            <a:ext cx="7269795"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pPr marL="457200" indent="-457200" algn="l">
              <a:buFont typeface="Arial" pitchFamily="34" charset="0"/>
              <a:buChar char="•"/>
            </a:pPr>
            <a:r>
              <a:rPr lang="en-US" sz="2500" b="0" dirty="0" smtClean="0">
                <a:solidFill>
                  <a:schemeClr val="tx1"/>
                </a:solidFill>
                <a:latin typeface="Calibri" pitchFamily="34" charset="0"/>
                <a:cs typeface="Calibri" pitchFamily="34" charset="0"/>
              </a:rPr>
              <a:t>Silence pattern = Hash of message payload</a:t>
            </a:r>
          </a:p>
          <a:p>
            <a:pPr marL="457200" indent="-457200" algn="l">
              <a:buFont typeface="Arial" pitchFamily="34" charset="0"/>
              <a:buChar char="•"/>
            </a:pPr>
            <a:r>
              <a:rPr lang="en-US" sz="2500" b="0" dirty="0" smtClean="0">
                <a:solidFill>
                  <a:schemeClr val="tx1"/>
                </a:solidFill>
                <a:latin typeface="Calibri" pitchFamily="34" charset="0"/>
                <a:cs typeface="Calibri" pitchFamily="34" charset="0"/>
              </a:rPr>
              <a:t>Send a random packet for 1 and remain silent for 0</a:t>
            </a:r>
          </a:p>
          <a:p>
            <a:endParaRPr lang="en-US" sz="2600" b="0" dirty="0" smtClean="0">
              <a:solidFill>
                <a:schemeClr val="tx1"/>
              </a:solidFill>
              <a:latin typeface="Calibri" pitchFamily="34" charset="0"/>
              <a:cs typeface="Calibri" pitchFamily="34" charset="0"/>
            </a:endParaRPr>
          </a:p>
        </p:txBody>
      </p:sp>
      <p:sp>
        <p:nvSpPr>
          <p:cNvPr id="65" name="Title 1"/>
          <p:cNvSpPr txBox="1">
            <a:spLocks/>
          </p:cNvSpPr>
          <p:nvPr/>
        </p:nvSpPr>
        <p:spPr>
          <a:xfrm>
            <a:off x="16671" y="5699600"/>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500" b="0" dirty="0" smtClean="0">
                <a:solidFill>
                  <a:srgbClr val="FF0000"/>
                </a:solidFill>
                <a:latin typeface="Calibri" pitchFamily="34" charset="0"/>
                <a:cs typeface="Calibri" pitchFamily="34" charset="0"/>
                <a:sym typeface="Wingdings" pitchFamily="2" charset="2"/>
              </a:rPr>
              <a:t>Changing message requires changing silence pattern</a:t>
            </a:r>
            <a:endParaRPr lang="en-US" sz="2500" b="0" dirty="0" smtClean="0">
              <a:solidFill>
                <a:srgbClr val="FF0000"/>
              </a:solidFill>
              <a:latin typeface="Calibri" pitchFamily="34" charset="0"/>
              <a:cs typeface="Calibri" pitchFamily="34" charset="0"/>
            </a:endParaRPr>
          </a:p>
        </p:txBody>
      </p:sp>
    </p:spTree>
    <p:extLst>
      <p:ext uri="{BB962C8B-B14F-4D97-AF65-F5344CB8AC3E}">
        <p14:creationId xmlns:p14="http://schemas.microsoft.com/office/powerpoint/2010/main" xmlns="" val="30515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34" grpId="0"/>
      <p:bldP spid="38" grpId="0" animBg="1"/>
      <p:bldP spid="40" grpId="0" animBg="1"/>
      <p:bldP spid="30" grpId="0" animBg="1"/>
      <p:bldP spid="23" grpId="0" animBg="1"/>
      <p:bldP spid="25" grpId="0" animBg="1"/>
      <p:bldP spid="27" grpId="0" animBg="1"/>
      <p:bldP spid="28" grpId="0" animBg="1"/>
      <p:bldP spid="29" grpId="0" animBg="1"/>
      <p:bldP spid="6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81187" y="2812349"/>
            <a:ext cx="1043258" cy="647131"/>
          </a:xfrm>
          <a:prstGeom prst="rect">
            <a:avLst/>
          </a:prstGeom>
          <a:noFill/>
        </p:spPr>
        <p:txBody>
          <a:bodyPr wrap="square" rtlCol="0">
            <a:spAutoFit/>
          </a:bodyPr>
          <a:lstStyle/>
          <a:p>
            <a:r>
              <a:rPr lang="en-US" sz="2600" b="1" dirty="0" smtClean="0"/>
              <a:t>Time</a:t>
            </a:r>
            <a:endParaRPr lang="en-US" sz="2600" b="1" dirty="0"/>
          </a:p>
        </p:txBody>
      </p:sp>
      <p:cxnSp>
        <p:nvCxnSpPr>
          <p:cNvPr id="7" name="Straight Arrow Connector 6"/>
          <p:cNvCxnSpPr/>
          <p:nvPr/>
        </p:nvCxnSpPr>
        <p:spPr>
          <a:xfrm flipV="1">
            <a:off x="481872" y="2883702"/>
            <a:ext cx="7385607" cy="41959"/>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417631" y="3449972"/>
            <a:ext cx="1498644" cy="830997"/>
          </a:xfrm>
          <a:prstGeom prst="rect">
            <a:avLst/>
          </a:prstGeom>
          <a:noFill/>
        </p:spPr>
        <p:txBody>
          <a:bodyPr wrap="square" rtlCol="0">
            <a:spAutoFit/>
          </a:bodyPr>
          <a:lstStyle/>
          <a:p>
            <a:pPr algn="ctr"/>
            <a:r>
              <a:rPr lang="en-US" sz="2400" b="1" dirty="0" smtClean="0"/>
              <a:t>Alice’s Message</a:t>
            </a:r>
            <a:endParaRPr lang="en-US" sz="2400" b="1" dirty="0"/>
          </a:p>
        </p:txBody>
      </p:sp>
      <p:cxnSp>
        <p:nvCxnSpPr>
          <p:cNvPr id="9" name="Curved Connector 8"/>
          <p:cNvCxnSpPr/>
          <p:nvPr/>
        </p:nvCxnSpPr>
        <p:spPr>
          <a:xfrm rot="5400000">
            <a:off x="3895486" y="2798899"/>
            <a:ext cx="1084806" cy="236361"/>
          </a:xfrm>
          <a:prstGeom prst="curvedConnector3">
            <a:avLst>
              <a:gd name="adj1" fmla="val 50000"/>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4327854" y="2192878"/>
            <a:ext cx="260817" cy="700953"/>
          </a:xfrm>
          <a:prstGeom prst="rect">
            <a:avLst/>
          </a:prstGeom>
          <a:solidFill>
            <a:srgbClr val="FFD1F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32" name="Title 1"/>
          <p:cNvSpPr txBox="1">
            <a:spLocks/>
          </p:cNvSpPr>
          <p:nvPr/>
        </p:nvSpPr>
        <p:spPr>
          <a:xfrm>
            <a:off x="0" y="0"/>
            <a:ext cx="9143999" cy="81439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3000" b="0" smtClean="0">
                <a:latin typeface="Calibri" pitchFamily="34" charset="0"/>
                <a:cs typeface="Calibri" pitchFamily="34" charset="0"/>
              </a:rPr>
              <a:t>1. How to Protect From Altering of Messages? </a:t>
            </a:r>
            <a:endParaRPr lang="en-US" sz="3000" b="0" dirty="0">
              <a:latin typeface="Calibri" pitchFamily="34" charset="0"/>
              <a:cs typeface="Calibri" pitchFamily="34" charset="0"/>
            </a:endParaRPr>
          </a:p>
        </p:txBody>
      </p:sp>
      <p:sp>
        <p:nvSpPr>
          <p:cNvPr id="17" name="Rectangle 16"/>
          <p:cNvSpPr/>
          <p:nvPr/>
        </p:nvSpPr>
        <p:spPr>
          <a:xfrm>
            <a:off x="4600442" y="2187711"/>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18" name="Rectangle 17"/>
          <p:cNvSpPr/>
          <p:nvPr/>
        </p:nvSpPr>
        <p:spPr>
          <a:xfrm>
            <a:off x="487212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19" name="Rectangle 18"/>
          <p:cNvSpPr/>
          <p:nvPr/>
        </p:nvSpPr>
        <p:spPr>
          <a:xfrm>
            <a:off x="581700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0" name="Rectangle 19"/>
          <p:cNvSpPr/>
          <p:nvPr/>
        </p:nvSpPr>
        <p:spPr>
          <a:xfrm>
            <a:off x="595416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2" name="Rectangle 21"/>
          <p:cNvSpPr/>
          <p:nvPr/>
        </p:nvSpPr>
        <p:spPr>
          <a:xfrm>
            <a:off x="6089754" y="218825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3" name="Rectangle 22"/>
          <p:cNvSpPr/>
          <p:nvPr/>
        </p:nvSpPr>
        <p:spPr>
          <a:xfrm>
            <a:off x="6226914" y="218825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4" name="Title 1"/>
          <p:cNvSpPr txBox="1">
            <a:spLocks/>
          </p:cNvSpPr>
          <p:nvPr/>
        </p:nvSpPr>
        <p:spPr>
          <a:xfrm>
            <a:off x="83599" y="802640"/>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pPr algn="l"/>
            <a:r>
              <a:rPr lang="en-US" sz="2500" b="0" dirty="0" smtClean="0">
                <a:solidFill>
                  <a:schemeClr val="tx1"/>
                </a:solidFill>
                <a:latin typeface="Calibri" pitchFamily="34" charset="0"/>
                <a:cs typeface="Calibri" pitchFamily="34" charset="0"/>
              </a:rPr>
              <a:t>Wireless property: Can’t generate silence from energy</a:t>
            </a:r>
          </a:p>
          <a:p>
            <a:endParaRPr lang="en-US" sz="2600" b="0" dirty="0" smtClean="0">
              <a:solidFill>
                <a:schemeClr val="tx1"/>
              </a:solidFill>
              <a:latin typeface="Calibri" pitchFamily="34" charset="0"/>
              <a:cs typeface="Calibri" pitchFamily="34" charset="0"/>
            </a:endParaRPr>
          </a:p>
        </p:txBody>
      </p:sp>
      <p:sp>
        <p:nvSpPr>
          <p:cNvPr id="25" name="Title 1"/>
          <p:cNvSpPr txBox="1">
            <a:spLocks/>
          </p:cNvSpPr>
          <p:nvPr/>
        </p:nvSpPr>
        <p:spPr>
          <a:xfrm>
            <a:off x="-191791" y="4340288"/>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500" b="0" dirty="0" smtClean="0">
                <a:solidFill>
                  <a:schemeClr val="tx1"/>
                </a:solidFill>
                <a:latin typeface="Calibri" pitchFamily="34" charset="0"/>
                <a:cs typeface="Calibri" pitchFamily="34" charset="0"/>
              </a:rPr>
              <a:t>Follow message by message-specific silence pattern</a:t>
            </a:r>
          </a:p>
          <a:p>
            <a:endParaRPr lang="en-US" sz="2600" b="0" dirty="0" smtClean="0">
              <a:solidFill>
                <a:schemeClr val="tx1"/>
              </a:solidFill>
              <a:latin typeface="Calibri" pitchFamily="34" charset="0"/>
              <a:cs typeface="Calibri" pitchFamily="34" charset="0"/>
            </a:endParaRPr>
          </a:p>
        </p:txBody>
      </p:sp>
      <p:sp>
        <p:nvSpPr>
          <p:cNvPr id="26" name="Title 1"/>
          <p:cNvSpPr txBox="1">
            <a:spLocks/>
          </p:cNvSpPr>
          <p:nvPr/>
        </p:nvSpPr>
        <p:spPr>
          <a:xfrm>
            <a:off x="956712" y="5035995"/>
            <a:ext cx="7269795"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pPr marL="457200" indent="-457200" algn="l">
              <a:buFont typeface="Arial" pitchFamily="34" charset="0"/>
              <a:buChar char="•"/>
            </a:pPr>
            <a:r>
              <a:rPr lang="en-US" sz="2500" b="0" dirty="0" smtClean="0">
                <a:solidFill>
                  <a:schemeClr val="tx1"/>
                </a:solidFill>
                <a:latin typeface="Calibri" pitchFamily="34" charset="0"/>
                <a:cs typeface="Calibri" pitchFamily="34" charset="0"/>
              </a:rPr>
              <a:t>Silence pattern = Hash of message payload</a:t>
            </a:r>
          </a:p>
          <a:p>
            <a:pPr marL="457200" indent="-457200" algn="l">
              <a:buFont typeface="Arial" pitchFamily="34" charset="0"/>
              <a:buChar char="•"/>
            </a:pPr>
            <a:r>
              <a:rPr lang="en-US" sz="2500" b="0" dirty="0" smtClean="0">
                <a:solidFill>
                  <a:schemeClr val="tx1"/>
                </a:solidFill>
                <a:latin typeface="Calibri" pitchFamily="34" charset="0"/>
                <a:cs typeface="Calibri" pitchFamily="34" charset="0"/>
              </a:rPr>
              <a:t>Send a random packet for 1 and remain silent for 0</a:t>
            </a:r>
          </a:p>
          <a:p>
            <a:endParaRPr lang="en-US" sz="2600" b="0" dirty="0" smtClean="0">
              <a:solidFill>
                <a:schemeClr val="tx1"/>
              </a:solidFill>
              <a:latin typeface="Calibri" pitchFamily="34" charset="0"/>
              <a:cs typeface="Calibri" pitchFamily="34" charset="0"/>
            </a:endParaRPr>
          </a:p>
        </p:txBody>
      </p:sp>
      <p:sp>
        <p:nvSpPr>
          <p:cNvPr id="27" name="Title 1"/>
          <p:cNvSpPr txBox="1">
            <a:spLocks/>
          </p:cNvSpPr>
          <p:nvPr/>
        </p:nvSpPr>
        <p:spPr>
          <a:xfrm>
            <a:off x="16671" y="5699600"/>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500" b="0" dirty="0" smtClean="0">
                <a:solidFill>
                  <a:srgbClr val="FF0000"/>
                </a:solidFill>
                <a:latin typeface="Calibri" pitchFamily="34" charset="0"/>
                <a:cs typeface="Calibri" pitchFamily="34" charset="0"/>
                <a:sym typeface="Wingdings" pitchFamily="2" charset="2"/>
              </a:rPr>
              <a:t>Changing message requires changing silence pattern</a:t>
            </a:r>
            <a:endParaRPr lang="en-US" sz="2500" b="0" dirty="0" smtClean="0">
              <a:solidFill>
                <a:srgbClr val="FF0000"/>
              </a:solidFill>
              <a:latin typeface="Calibri" pitchFamily="34" charset="0"/>
              <a:cs typeface="Calibri" pitchFamily="34" charset="0"/>
            </a:endParaRPr>
          </a:p>
        </p:txBody>
      </p:sp>
    </p:spTree>
    <p:extLst>
      <p:ext uri="{BB962C8B-B14F-4D97-AF65-F5344CB8AC3E}">
        <p14:creationId xmlns:p14="http://schemas.microsoft.com/office/powerpoint/2010/main" xmlns="" val="27663231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type="title"/>
          </p:nvPr>
        </p:nvSpPr>
        <p:spPr>
          <a:xfrm>
            <a:off x="0" y="0"/>
            <a:ext cx="9143999" cy="814399"/>
          </a:xfrm>
          <a:solidFill>
            <a:schemeClr val="bg1"/>
          </a:solidFill>
        </p:spPr>
        <p:txBody>
          <a:bodyPr>
            <a:normAutofit/>
          </a:bodyPr>
          <a:lstStyle/>
          <a:p>
            <a:r>
              <a:rPr lang="en-US" sz="3000" b="0" dirty="0" smtClean="0">
                <a:latin typeface="Calibri" pitchFamily="34" charset="0"/>
                <a:cs typeface="Calibri" pitchFamily="34" charset="0"/>
              </a:rPr>
              <a:t>2. How to Protect From Hiding the Message? </a:t>
            </a:r>
            <a:endParaRPr lang="en-US" sz="3000" b="0" dirty="0">
              <a:latin typeface="Calibri" pitchFamily="34" charset="0"/>
              <a:cs typeface="Calibri" pitchFamily="34" charset="0"/>
            </a:endParaRPr>
          </a:p>
        </p:txBody>
      </p:sp>
      <p:sp>
        <p:nvSpPr>
          <p:cNvPr id="5" name="TextBox 4"/>
          <p:cNvSpPr txBox="1"/>
          <p:nvPr/>
        </p:nvSpPr>
        <p:spPr>
          <a:xfrm>
            <a:off x="7681187" y="2812349"/>
            <a:ext cx="1043258" cy="647131"/>
          </a:xfrm>
          <a:prstGeom prst="rect">
            <a:avLst/>
          </a:prstGeom>
          <a:noFill/>
        </p:spPr>
        <p:txBody>
          <a:bodyPr wrap="square" rtlCol="0">
            <a:spAutoFit/>
          </a:bodyPr>
          <a:lstStyle/>
          <a:p>
            <a:r>
              <a:rPr lang="en-US" sz="2600" b="1" dirty="0" smtClean="0"/>
              <a:t>Time</a:t>
            </a:r>
            <a:endParaRPr lang="en-US" sz="2600" b="1" dirty="0"/>
          </a:p>
        </p:txBody>
      </p:sp>
      <p:cxnSp>
        <p:nvCxnSpPr>
          <p:cNvPr id="7" name="Straight Arrow Connector 6"/>
          <p:cNvCxnSpPr/>
          <p:nvPr/>
        </p:nvCxnSpPr>
        <p:spPr>
          <a:xfrm flipV="1">
            <a:off x="481872" y="2883702"/>
            <a:ext cx="7385607" cy="41959"/>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417631" y="3449972"/>
            <a:ext cx="1498644" cy="830997"/>
          </a:xfrm>
          <a:prstGeom prst="rect">
            <a:avLst/>
          </a:prstGeom>
          <a:noFill/>
        </p:spPr>
        <p:txBody>
          <a:bodyPr wrap="square" rtlCol="0">
            <a:spAutoFit/>
          </a:bodyPr>
          <a:lstStyle/>
          <a:p>
            <a:pPr algn="ctr"/>
            <a:r>
              <a:rPr lang="en-US" sz="2400" b="1" dirty="0" smtClean="0"/>
              <a:t>Alice’s Message </a:t>
            </a:r>
            <a:endParaRPr lang="en-US" sz="2400" b="1" dirty="0"/>
          </a:p>
        </p:txBody>
      </p:sp>
      <p:cxnSp>
        <p:nvCxnSpPr>
          <p:cNvPr id="9" name="Curved Connector 8"/>
          <p:cNvCxnSpPr/>
          <p:nvPr/>
        </p:nvCxnSpPr>
        <p:spPr>
          <a:xfrm rot="5400000">
            <a:off x="3895486" y="2798899"/>
            <a:ext cx="1084806" cy="236361"/>
          </a:xfrm>
          <a:prstGeom prst="curvedConnector3">
            <a:avLst>
              <a:gd name="adj1" fmla="val 50000"/>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327854" y="2192878"/>
            <a:ext cx="260817" cy="700953"/>
          </a:xfrm>
          <a:prstGeom prst="rect">
            <a:avLst/>
          </a:prstGeom>
          <a:solidFill>
            <a:srgbClr val="FFD1F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2" name="Title 1"/>
          <p:cNvSpPr txBox="1">
            <a:spLocks/>
          </p:cNvSpPr>
          <p:nvPr/>
        </p:nvSpPr>
        <p:spPr>
          <a:xfrm>
            <a:off x="16671" y="5075498"/>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500" b="0" dirty="0" smtClean="0">
                <a:solidFill>
                  <a:srgbClr val="FF0000"/>
                </a:solidFill>
                <a:latin typeface="Calibri" pitchFamily="34" charset="0"/>
                <a:cs typeface="Calibri" pitchFamily="34" charset="0"/>
                <a:sym typeface="Wingdings" pitchFamily="2" charset="2"/>
              </a:rPr>
              <a:t>Bob misses the message</a:t>
            </a:r>
            <a:endParaRPr lang="en-US" sz="2500" b="0" dirty="0" smtClean="0">
              <a:solidFill>
                <a:srgbClr val="FF0000"/>
              </a:solidFill>
              <a:latin typeface="Calibri" pitchFamily="34" charset="0"/>
              <a:cs typeface="Calibri" pitchFamily="34" charset="0"/>
            </a:endParaRPr>
          </a:p>
        </p:txBody>
      </p:sp>
      <p:sp>
        <p:nvSpPr>
          <p:cNvPr id="21" name="Rectangle 20"/>
          <p:cNvSpPr/>
          <p:nvPr/>
        </p:nvSpPr>
        <p:spPr>
          <a:xfrm>
            <a:off x="4600442" y="2187711"/>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3" name="Rectangle 22"/>
          <p:cNvSpPr/>
          <p:nvPr/>
        </p:nvSpPr>
        <p:spPr>
          <a:xfrm>
            <a:off x="487212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4" name="Rectangle 23"/>
          <p:cNvSpPr/>
          <p:nvPr/>
        </p:nvSpPr>
        <p:spPr>
          <a:xfrm>
            <a:off x="581700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5" name="Rectangle 24"/>
          <p:cNvSpPr/>
          <p:nvPr/>
        </p:nvSpPr>
        <p:spPr>
          <a:xfrm>
            <a:off x="595416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6" name="Rectangle 25"/>
          <p:cNvSpPr/>
          <p:nvPr/>
        </p:nvSpPr>
        <p:spPr>
          <a:xfrm>
            <a:off x="6089754" y="218825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7" name="Rectangle 26"/>
          <p:cNvSpPr/>
          <p:nvPr/>
        </p:nvSpPr>
        <p:spPr>
          <a:xfrm>
            <a:off x="6226914" y="218825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19" name="Rectangle 18"/>
          <p:cNvSpPr/>
          <p:nvPr/>
        </p:nvSpPr>
        <p:spPr>
          <a:xfrm>
            <a:off x="3705092" y="2157487"/>
            <a:ext cx="1790700" cy="716360"/>
          </a:xfrm>
          <a:prstGeom prst="rect">
            <a:avLst/>
          </a:prstGeom>
          <a:solidFill>
            <a:srgbClr val="FF0000">
              <a:alpha val="5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0" name="Rectangle 19"/>
          <p:cNvSpPr/>
          <p:nvPr/>
        </p:nvSpPr>
        <p:spPr>
          <a:xfrm>
            <a:off x="5637316" y="2159746"/>
            <a:ext cx="904875" cy="716360"/>
          </a:xfrm>
          <a:prstGeom prst="rect">
            <a:avLst/>
          </a:prstGeom>
          <a:solidFill>
            <a:srgbClr val="FF0000">
              <a:alpha val="5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Tree>
    <p:extLst>
      <p:ext uri="{BB962C8B-B14F-4D97-AF65-F5344CB8AC3E}">
        <p14:creationId xmlns:p14="http://schemas.microsoft.com/office/powerpoint/2010/main" xmlns="" val="1425015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9" grpId="0" animBg="1"/>
      <p:bldP spid="2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81187" y="2812349"/>
            <a:ext cx="1043258" cy="647131"/>
          </a:xfrm>
          <a:prstGeom prst="rect">
            <a:avLst/>
          </a:prstGeom>
          <a:noFill/>
        </p:spPr>
        <p:txBody>
          <a:bodyPr wrap="square" rtlCol="0">
            <a:spAutoFit/>
          </a:bodyPr>
          <a:lstStyle/>
          <a:p>
            <a:r>
              <a:rPr lang="en-US" sz="2600" b="1" dirty="0" smtClean="0"/>
              <a:t>Time</a:t>
            </a:r>
            <a:endParaRPr lang="en-US" sz="2600" b="1" dirty="0"/>
          </a:p>
        </p:txBody>
      </p:sp>
      <p:sp>
        <p:nvSpPr>
          <p:cNvPr id="6" name="Rectangle 5"/>
          <p:cNvSpPr/>
          <p:nvPr/>
        </p:nvSpPr>
        <p:spPr>
          <a:xfrm>
            <a:off x="742687" y="2214928"/>
            <a:ext cx="3477528" cy="700953"/>
          </a:xfrm>
          <a:prstGeom prst="rect">
            <a:avLst/>
          </a:prstGeom>
          <a:solidFill>
            <a:srgbClr val="97C7E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Synchronization </a:t>
            </a:r>
            <a:r>
              <a:rPr lang="en-US" sz="2400" b="1" dirty="0" err="1" smtClean="0">
                <a:solidFill>
                  <a:schemeClr val="tx1"/>
                </a:solidFill>
              </a:rPr>
              <a:t>pkt</a:t>
            </a:r>
            <a:endParaRPr lang="en-US" sz="2400" b="1" dirty="0">
              <a:solidFill>
                <a:schemeClr val="tx1"/>
              </a:solidFill>
            </a:endParaRPr>
          </a:p>
        </p:txBody>
      </p:sp>
      <p:cxnSp>
        <p:nvCxnSpPr>
          <p:cNvPr id="7" name="Straight Arrow Connector 6"/>
          <p:cNvCxnSpPr/>
          <p:nvPr/>
        </p:nvCxnSpPr>
        <p:spPr>
          <a:xfrm flipV="1">
            <a:off x="481872" y="2883702"/>
            <a:ext cx="7385607" cy="41959"/>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417631" y="3449972"/>
            <a:ext cx="1498644" cy="830997"/>
          </a:xfrm>
          <a:prstGeom prst="rect">
            <a:avLst/>
          </a:prstGeom>
          <a:noFill/>
        </p:spPr>
        <p:txBody>
          <a:bodyPr wrap="square" rtlCol="0">
            <a:spAutoFit/>
          </a:bodyPr>
          <a:lstStyle/>
          <a:p>
            <a:pPr algn="ctr"/>
            <a:r>
              <a:rPr lang="en-US" sz="2400" b="1" dirty="0" smtClean="0"/>
              <a:t>Alice’s Message </a:t>
            </a:r>
            <a:endParaRPr lang="en-US" sz="2400" b="1" dirty="0"/>
          </a:p>
        </p:txBody>
      </p:sp>
      <p:cxnSp>
        <p:nvCxnSpPr>
          <p:cNvPr id="9" name="Curved Connector 8"/>
          <p:cNvCxnSpPr/>
          <p:nvPr/>
        </p:nvCxnSpPr>
        <p:spPr>
          <a:xfrm rot="5400000">
            <a:off x="3895486" y="2798899"/>
            <a:ext cx="1084806" cy="236361"/>
          </a:xfrm>
          <a:prstGeom prst="curvedConnector3">
            <a:avLst>
              <a:gd name="adj1" fmla="val 50000"/>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itle 1"/>
          <p:cNvSpPr txBox="1">
            <a:spLocks/>
          </p:cNvSpPr>
          <p:nvPr/>
        </p:nvSpPr>
        <p:spPr>
          <a:xfrm>
            <a:off x="5310" y="4809354"/>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500" b="0" dirty="0" smtClean="0">
                <a:solidFill>
                  <a:schemeClr val="tx1"/>
                </a:solidFill>
                <a:latin typeface="Calibri" pitchFamily="34" charset="0"/>
                <a:cs typeface="Calibri" pitchFamily="34" charset="0"/>
              </a:rPr>
              <a:t>Send an unusually long packet with random content</a:t>
            </a:r>
          </a:p>
        </p:txBody>
      </p:sp>
      <p:sp>
        <p:nvSpPr>
          <p:cNvPr id="11" name="Rectangle 10"/>
          <p:cNvSpPr/>
          <p:nvPr/>
        </p:nvSpPr>
        <p:spPr>
          <a:xfrm>
            <a:off x="4327854" y="2192878"/>
            <a:ext cx="260817" cy="700953"/>
          </a:xfrm>
          <a:prstGeom prst="rect">
            <a:avLst/>
          </a:prstGeom>
          <a:solidFill>
            <a:srgbClr val="FFD1F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19" name="Title 1"/>
          <p:cNvSpPr>
            <a:spLocks noGrp="1"/>
          </p:cNvSpPr>
          <p:nvPr>
            <p:ph type="title"/>
          </p:nvPr>
        </p:nvSpPr>
        <p:spPr>
          <a:xfrm>
            <a:off x="0" y="0"/>
            <a:ext cx="9143999" cy="814399"/>
          </a:xfrm>
          <a:solidFill>
            <a:schemeClr val="bg1"/>
          </a:solidFill>
        </p:spPr>
        <p:txBody>
          <a:bodyPr>
            <a:normAutofit/>
          </a:bodyPr>
          <a:lstStyle/>
          <a:p>
            <a:r>
              <a:rPr lang="en-US" sz="3000" b="0" dirty="0" smtClean="0">
                <a:latin typeface="Calibri" pitchFamily="34" charset="0"/>
                <a:cs typeface="Calibri" pitchFamily="34" charset="0"/>
              </a:rPr>
              <a:t>2. How to Protect From Hiding the Message? </a:t>
            </a:r>
            <a:endParaRPr lang="en-US" sz="3000" b="0" dirty="0">
              <a:latin typeface="Calibri" pitchFamily="34" charset="0"/>
              <a:cs typeface="Calibri" pitchFamily="34" charset="0"/>
            </a:endParaRPr>
          </a:p>
        </p:txBody>
      </p:sp>
      <p:sp>
        <p:nvSpPr>
          <p:cNvPr id="18" name="Rectangle 17"/>
          <p:cNvSpPr/>
          <p:nvPr/>
        </p:nvSpPr>
        <p:spPr>
          <a:xfrm>
            <a:off x="4600442" y="2187711"/>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0" name="Rectangle 19"/>
          <p:cNvSpPr/>
          <p:nvPr/>
        </p:nvSpPr>
        <p:spPr>
          <a:xfrm>
            <a:off x="487212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1" name="Rectangle 20"/>
          <p:cNvSpPr/>
          <p:nvPr/>
        </p:nvSpPr>
        <p:spPr>
          <a:xfrm>
            <a:off x="581700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2" name="Rectangle 21"/>
          <p:cNvSpPr/>
          <p:nvPr/>
        </p:nvSpPr>
        <p:spPr>
          <a:xfrm>
            <a:off x="595416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3" name="Rectangle 22"/>
          <p:cNvSpPr/>
          <p:nvPr/>
        </p:nvSpPr>
        <p:spPr>
          <a:xfrm>
            <a:off x="6089754" y="218825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4" name="Rectangle 23"/>
          <p:cNvSpPr/>
          <p:nvPr/>
        </p:nvSpPr>
        <p:spPr>
          <a:xfrm>
            <a:off x="6226914" y="218825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Tree>
    <p:extLst>
      <p:ext uri="{BB962C8B-B14F-4D97-AF65-F5344CB8AC3E}">
        <p14:creationId xmlns:p14="http://schemas.microsoft.com/office/powerpoint/2010/main" xmlns="" val="4061890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type="title"/>
          </p:nvPr>
        </p:nvSpPr>
        <p:spPr>
          <a:xfrm>
            <a:off x="0" y="0"/>
            <a:ext cx="9143999" cy="814399"/>
          </a:xfrm>
          <a:solidFill>
            <a:schemeClr val="bg1"/>
          </a:solidFill>
        </p:spPr>
        <p:txBody>
          <a:bodyPr>
            <a:normAutofit/>
          </a:bodyPr>
          <a:lstStyle/>
          <a:p>
            <a:r>
              <a:rPr lang="en-US" sz="3000" b="0" dirty="0" smtClean="0">
                <a:latin typeface="Calibri" pitchFamily="34" charset="0"/>
                <a:cs typeface="Calibri" pitchFamily="34" charset="0"/>
              </a:rPr>
              <a:t>3. How </a:t>
            </a:r>
            <a:r>
              <a:rPr lang="en-US" sz="3000" b="0" dirty="0">
                <a:latin typeface="Calibri" pitchFamily="34" charset="0"/>
                <a:cs typeface="Calibri" pitchFamily="34" charset="0"/>
              </a:rPr>
              <a:t>D</a:t>
            </a:r>
            <a:r>
              <a:rPr lang="en-US" sz="3000" b="0" dirty="0" smtClean="0">
                <a:latin typeface="Calibri" pitchFamily="34" charset="0"/>
                <a:cs typeface="Calibri" pitchFamily="34" charset="0"/>
              </a:rPr>
              <a:t>o We Ensure Message Gets Sent?</a:t>
            </a:r>
            <a:endParaRPr lang="en-US" sz="3000" b="0" dirty="0">
              <a:latin typeface="Calibri" pitchFamily="34" charset="0"/>
              <a:cs typeface="Calibri" pitchFamily="34" charset="0"/>
            </a:endParaRPr>
          </a:p>
        </p:txBody>
      </p:sp>
      <p:sp>
        <p:nvSpPr>
          <p:cNvPr id="5" name="TextBox 4"/>
          <p:cNvSpPr txBox="1"/>
          <p:nvPr/>
        </p:nvSpPr>
        <p:spPr>
          <a:xfrm>
            <a:off x="7681187" y="2812349"/>
            <a:ext cx="1043258" cy="647131"/>
          </a:xfrm>
          <a:prstGeom prst="rect">
            <a:avLst/>
          </a:prstGeom>
          <a:noFill/>
        </p:spPr>
        <p:txBody>
          <a:bodyPr wrap="square" rtlCol="0">
            <a:spAutoFit/>
          </a:bodyPr>
          <a:lstStyle/>
          <a:p>
            <a:r>
              <a:rPr lang="en-US" sz="2600" b="1" dirty="0" smtClean="0"/>
              <a:t>Time</a:t>
            </a:r>
            <a:endParaRPr lang="en-US" sz="2600" b="1" dirty="0"/>
          </a:p>
        </p:txBody>
      </p:sp>
      <p:sp>
        <p:nvSpPr>
          <p:cNvPr id="6" name="Rectangle 5"/>
          <p:cNvSpPr/>
          <p:nvPr/>
        </p:nvSpPr>
        <p:spPr>
          <a:xfrm>
            <a:off x="742687" y="2214928"/>
            <a:ext cx="3477528" cy="700953"/>
          </a:xfrm>
          <a:prstGeom prst="rect">
            <a:avLst/>
          </a:prstGeom>
          <a:solidFill>
            <a:srgbClr val="97C7E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Synchronization </a:t>
            </a:r>
            <a:r>
              <a:rPr lang="en-US" sz="2400" b="1" dirty="0" err="1" smtClean="0">
                <a:solidFill>
                  <a:schemeClr val="tx1"/>
                </a:solidFill>
              </a:rPr>
              <a:t>pkt</a:t>
            </a:r>
            <a:endParaRPr lang="en-US" sz="2400" b="1" dirty="0">
              <a:solidFill>
                <a:schemeClr val="tx1"/>
              </a:solidFill>
            </a:endParaRPr>
          </a:p>
        </p:txBody>
      </p:sp>
      <p:cxnSp>
        <p:nvCxnSpPr>
          <p:cNvPr id="7" name="Straight Arrow Connector 6"/>
          <p:cNvCxnSpPr/>
          <p:nvPr/>
        </p:nvCxnSpPr>
        <p:spPr>
          <a:xfrm flipV="1">
            <a:off x="481872" y="2883702"/>
            <a:ext cx="7385607" cy="41959"/>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417631" y="3449972"/>
            <a:ext cx="1498644" cy="830997"/>
          </a:xfrm>
          <a:prstGeom prst="rect">
            <a:avLst/>
          </a:prstGeom>
          <a:noFill/>
        </p:spPr>
        <p:txBody>
          <a:bodyPr wrap="square" rtlCol="0">
            <a:spAutoFit/>
          </a:bodyPr>
          <a:lstStyle/>
          <a:p>
            <a:pPr algn="ctr"/>
            <a:r>
              <a:rPr lang="en-US" sz="2400" b="1" dirty="0" smtClean="0"/>
              <a:t>Alice’s Message </a:t>
            </a:r>
            <a:endParaRPr lang="en-US" sz="2400" b="1" dirty="0"/>
          </a:p>
        </p:txBody>
      </p:sp>
      <p:cxnSp>
        <p:nvCxnSpPr>
          <p:cNvPr id="9" name="Curved Connector 8"/>
          <p:cNvCxnSpPr/>
          <p:nvPr/>
        </p:nvCxnSpPr>
        <p:spPr>
          <a:xfrm rot="5400000">
            <a:off x="3895486" y="2798899"/>
            <a:ext cx="1084806" cy="236361"/>
          </a:xfrm>
          <a:prstGeom prst="curvedConnector3">
            <a:avLst>
              <a:gd name="adj1" fmla="val 50000"/>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327854" y="2192878"/>
            <a:ext cx="260817" cy="700953"/>
          </a:xfrm>
          <a:prstGeom prst="rect">
            <a:avLst/>
          </a:prstGeom>
          <a:solidFill>
            <a:srgbClr val="FFD1F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 name="TextBox 1"/>
          <p:cNvSpPr txBox="1"/>
          <p:nvPr/>
        </p:nvSpPr>
        <p:spPr>
          <a:xfrm>
            <a:off x="885373" y="4760688"/>
            <a:ext cx="7678057" cy="609782"/>
          </a:xfrm>
          <a:prstGeom prst="rect">
            <a:avLst/>
          </a:prstGeom>
          <a:noFill/>
        </p:spPr>
        <p:txBody>
          <a:bodyPr wrap="square" rtlCol="0">
            <a:spAutoFit/>
          </a:bodyPr>
          <a:lstStyle/>
          <a:p>
            <a:pPr>
              <a:lnSpc>
                <a:spcPct val="150000"/>
              </a:lnSpc>
            </a:pPr>
            <a:r>
              <a:rPr lang="en-US" sz="2500" dirty="0" smtClean="0">
                <a:solidFill>
                  <a:srgbClr val="0000FF"/>
                </a:solidFill>
              </a:rPr>
              <a:t> Force transmit after timeout </a:t>
            </a:r>
            <a:r>
              <a:rPr lang="en-US" sz="2500" dirty="0" smtClean="0"/>
              <a:t>even if medium is occupied</a:t>
            </a:r>
            <a:endParaRPr lang="en-US" sz="2500" dirty="0"/>
          </a:p>
        </p:txBody>
      </p:sp>
      <p:sp>
        <p:nvSpPr>
          <p:cNvPr id="20" name="Text Box 7"/>
          <p:cNvSpPr txBox="1">
            <a:spLocks noChangeArrowheads="1"/>
          </p:cNvSpPr>
          <p:nvPr/>
        </p:nvSpPr>
        <p:spPr bwMode="auto">
          <a:xfrm>
            <a:off x="25787" y="4280969"/>
            <a:ext cx="9149309" cy="1671822"/>
          </a:xfrm>
          <a:prstGeom prst="rect">
            <a:avLst/>
          </a:prstGeom>
          <a:solidFill>
            <a:srgbClr val="000099"/>
          </a:solidFill>
          <a:ln w="9525">
            <a:solidFill>
              <a:schemeClr val="bg2"/>
            </a:solidFill>
            <a:miter lim="800000"/>
            <a:headEnd/>
            <a:tailEnd/>
          </a:ln>
          <a:effectLst>
            <a:outerShdw dist="107763" dir="2700000" algn="ctr" rotWithShape="0">
              <a:schemeClr val="bg2">
                <a:alpha val="50000"/>
              </a:schemeClr>
            </a:outerShdw>
          </a:effectLst>
          <a:scene3d>
            <a:camera prst="orthographicFront"/>
            <a:lightRig rig="threePt" dir="t"/>
          </a:scene3d>
          <a:sp3d>
            <a:bevelT w="165100" prst="coolSlant"/>
          </a:sp3d>
        </p:spPr>
        <p:txBody>
          <a:bodyPr lIns="90488" tIns="137160" rIns="90488" bIns="44450"/>
          <a:lstStyle/>
          <a:p>
            <a:pPr marL="290513" algn="ctr"/>
            <a:r>
              <a:rPr lang="en-US" sz="2800" dirty="0" smtClean="0">
                <a:solidFill>
                  <a:schemeClr val="bg1"/>
                </a:solidFill>
                <a:latin typeface="Calibri" pitchFamily="34" charset="0"/>
                <a:ea typeface="Batang" pitchFamily="18" charset="-127"/>
                <a:cs typeface="Calibri" pitchFamily="34" charset="0"/>
              </a:rPr>
              <a:t>Message </a:t>
            </a:r>
            <a:r>
              <a:rPr lang="en-US" sz="2800" dirty="0" smtClean="0">
                <a:solidFill>
                  <a:srgbClr val="FFFF00"/>
                </a:solidFill>
                <a:latin typeface="Calibri" pitchFamily="34" charset="0"/>
                <a:ea typeface="Batang" pitchFamily="18" charset="-127"/>
                <a:cs typeface="Calibri" pitchFamily="34" charset="0"/>
              </a:rPr>
              <a:t>can’t be altered, hidden or prevented,</a:t>
            </a:r>
            <a:r>
              <a:rPr lang="en-US" sz="2800" dirty="0" smtClean="0">
                <a:solidFill>
                  <a:schemeClr val="bg1"/>
                </a:solidFill>
                <a:latin typeface="Calibri" pitchFamily="34" charset="0"/>
                <a:ea typeface="Batang" pitchFamily="18" charset="-127"/>
                <a:cs typeface="Calibri" pitchFamily="34" charset="0"/>
              </a:rPr>
              <a:t> </a:t>
            </a:r>
          </a:p>
          <a:p>
            <a:pPr marL="290513" algn="ctr"/>
            <a:r>
              <a:rPr lang="en-US" sz="2800" dirty="0" smtClean="0">
                <a:solidFill>
                  <a:schemeClr val="bg1"/>
                </a:solidFill>
                <a:latin typeface="Calibri" pitchFamily="34" charset="0"/>
                <a:ea typeface="Batang" pitchFamily="18" charset="-127"/>
                <a:cs typeface="Calibri" pitchFamily="34" charset="0"/>
              </a:rPr>
              <a:t>without being </a:t>
            </a:r>
            <a:r>
              <a:rPr lang="en-US" sz="2800" dirty="0" smtClean="0">
                <a:solidFill>
                  <a:srgbClr val="FFFF00"/>
                </a:solidFill>
                <a:latin typeface="Calibri" pitchFamily="34" charset="0"/>
                <a:ea typeface="Batang" pitchFamily="18" charset="-127"/>
                <a:cs typeface="Calibri" pitchFamily="34" charset="0"/>
              </a:rPr>
              <a:t>detected at receivers </a:t>
            </a:r>
          </a:p>
          <a:p>
            <a:pPr marL="290513">
              <a:buFont typeface="Arial" pitchFamily="34" charset="0"/>
              <a:buChar char="•"/>
            </a:pPr>
            <a:endParaRPr lang="en-US" sz="2800" dirty="0" smtClean="0">
              <a:solidFill>
                <a:schemeClr val="bg1"/>
              </a:solidFill>
              <a:latin typeface="Comic Sans MS" pitchFamily="-112" charset="0"/>
              <a:ea typeface="Batang" pitchFamily="18" charset="-127"/>
              <a:cs typeface="Batang" pitchFamily="18" charset="-127"/>
            </a:endParaRPr>
          </a:p>
          <a:p>
            <a:pPr lvl="8" algn="ctr">
              <a:spcBef>
                <a:spcPct val="50000"/>
              </a:spcBef>
              <a:buFont typeface="Arial" pitchFamily="34" charset="0"/>
              <a:buChar char="•"/>
            </a:pPr>
            <a:endParaRPr lang="en-US" sz="3200" b="0" i="0" dirty="0">
              <a:solidFill>
                <a:schemeClr val="bg1"/>
              </a:solidFill>
              <a:latin typeface="Comic Sans MS" pitchFamily="66" charset="0"/>
            </a:endParaRPr>
          </a:p>
        </p:txBody>
      </p:sp>
      <p:sp>
        <p:nvSpPr>
          <p:cNvPr id="19" name="Rectangle 18"/>
          <p:cNvSpPr/>
          <p:nvPr/>
        </p:nvSpPr>
        <p:spPr>
          <a:xfrm>
            <a:off x="4600442" y="2187711"/>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1" name="Rectangle 20"/>
          <p:cNvSpPr/>
          <p:nvPr/>
        </p:nvSpPr>
        <p:spPr>
          <a:xfrm>
            <a:off x="487212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2" name="Rectangle 21"/>
          <p:cNvSpPr/>
          <p:nvPr/>
        </p:nvSpPr>
        <p:spPr>
          <a:xfrm>
            <a:off x="581700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3" name="Rectangle 22"/>
          <p:cNvSpPr/>
          <p:nvPr/>
        </p:nvSpPr>
        <p:spPr>
          <a:xfrm>
            <a:off x="5954161" y="21876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4" name="Rectangle 23"/>
          <p:cNvSpPr/>
          <p:nvPr/>
        </p:nvSpPr>
        <p:spPr>
          <a:xfrm>
            <a:off x="6089754" y="218825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5" name="Rectangle 24"/>
          <p:cNvSpPr/>
          <p:nvPr/>
        </p:nvSpPr>
        <p:spPr>
          <a:xfrm>
            <a:off x="6226914" y="218825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Tree>
    <p:extLst>
      <p:ext uri="{BB962C8B-B14F-4D97-AF65-F5344CB8AC3E}">
        <p14:creationId xmlns:p14="http://schemas.microsoft.com/office/powerpoint/2010/main" xmlns="" val="282527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type="title"/>
          </p:nvPr>
        </p:nvSpPr>
        <p:spPr>
          <a:xfrm>
            <a:off x="0" y="0"/>
            <a:ext cx="9143999" cy="814399"/>
          </a:xfrm>
        </p:spPr>
        <p:txBody>
          <a:bodyPr>
            <a:normAutofit/>
          </a:bodyPr>
          <a:lstStyle/>
          <a:p>
            <a:r>
              <a:rPr lang="en-US" sz="3000" b="0" dirty="0" smtClean="0">
                <a:latin typeface="Calibri" pitchFamily="34" charset="0"/>
                <a:cs typeface="Calibri" pitchFamily="34" charset="0"/>
              </a:rPr>
              <a:t>Issue: Unintentional Tampering</a:t>
            </a:r>
            <a:endParaRPr lang="en-US" sz="3000" b="0" dirty="0">
              <a:latin typeface="Calibri" pitchFamily="34" charset="0"/>
              <a:cs typeface="Calibri" pitchFamily="34" charset="0"/>
            </a:endParaRPr>
          </a:p>
        </p:txBody>
      </p:sp>
      <p:sp>
        <p:nvSpPr>
          <p:cNvPr id="32" name="Title 1"/>
          <p:cNvSpPr txBox="1">
            <a:spLocks/>
          </p:cNvSpPr>
          <p:nvPr/>
        </p:nvSpPr>
        <p:spPr>
          <a:xfrm>
            <a:off x="-690" y="5116268"/>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endParaRPr lang="en-US" sz="2600" b="0" dirty="0" smtClean="0">
              <a:solidFill>
                <a:schemeClr val="tx1"/>
              </a:solidFill>
              <a:latin typeface="Calibri" pitchFamily="34" charset="0"/>
              <a:cs typeface="Calibri" pitchFamily="34" charset="0"/>
            </a:endParaRPr>
          </a:p>
          <a:p>
            <a:endParaRPr lang="en-US" sz="2600" b="0" dirty="0" smtClean="0">
              <a:solidFill>
                <a:schemeClr val="tx1"/>
              </a:solidFill>
              <a:latin typeface="Calibri" pitchFamily="34" charset="0"/>
              <a:cs typeface="Calibri" pitchFamily="34" charset="0"/>
            </a:endParaRPr>
          </a:p>
        </p:txBody>
      </p:sp>
      <p:sp>
        <p:nvSpPr>
          <p:cNvPr id="33" name="Title 1"/>
          <p:cNvSpPr txBox="1">
            <a:spLocks/>
          </p:cNvSpPr>
          <p:nvPr/>
        </p:nvSpPr>
        <p:spPr>
          <a:xfrm>
            <a:off x="-690" y="5393719"/>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pPr>
              <a:lnSpc>
                <a:spcPct val="150000"/>
              </a:lnSpc>
            </a:pPr>
            <a:r>
              <a:rPr lang="en-US" sz="2500" b="0" dirty="0" smtClean="0">
                <a:solidFill>
                  <a:srgbClr val="FF0000"/>
                </a:solidFill>
                <a:latin typeface="Calibri" pitchFamily="34" charset="0"/>
                <a:cs typeface="Calibri" pitchFamily="34" charset="0"/>
                <a:sym typeface="Wingdings" pitchFamily="2" charset="2"/>
              </a:rPr>
              <a:t>Create a number of false positives</a:t>
            </a:r>
            <a:endParaRPr lang="en-US" sz="2500" b="0" dirty="0" smtClean="0">
              <a:solidFill>
                <a:srgbClr val="FF0000"/>
              </a:solidFill>
              <a:latin typeface="Calibri" pitchFamily="34" charset="0"/>
              <a:cs typeface="Calibri" pitchFamily="34" charset="0"/>
            </a:endParaRPr>
          </a:p>
          <a:p>
            <a:endParaRPr lang="en-US" sz="2600" b="0" dirty="0" smtClean="0">
              <a:solidFill>
                <a:schemeClr val="tx1"/>
              </a:solidFill>
              <a:latin typeface="Calibri" pitchFamily="34" charset="0"/>
              <a:cs typeface="Calibri" pitchFamily="34" charset="0"/>
            </a:endParaRPr>
          </a:p>
        </p:txBody>
      </p:sp>
      <p:sp>
        <p:nvSpPr>
          <p:cNvPr id="35" name="TextBox 34"/>
          <p:cNvSpPr txBox="1"/>
          <p:nvPr/>
        </p:nvSpPr>
        <p:spPr>
          <a:xfrm>
            <a:off x="4936981" y="3850573"/>
            <a:ext cx="1637921" cy="830997"/>
          </a:xfrm>
          <a:prstGeom prst="rect">
            <a:avLst/>
          </a:prstGeom>
          <a:noFill/>
        </p:spPr>
        <p:txBody>
          <a:bodyPr wrap="square" rtlCol="0">
            <a:spAutoFit/>
          </a:bodyPr>
          <a:lstStyle/>
          <a:p>
            <a:pPr algn="ctr"/>
            <a:r>
              <a:rPr lang="en-US" sz="2400" b="1" dirty="0" smtClean="0"/>
              <a:t>Silence period</a:t>
            </a:r>
            <a:endParaRPr lang="en-US" sz="2400" b="1" dirty="0"/>
          </a:p>
        </p:txBody>
      </p:sp>
      <p:sp>
        <p:nvSpPr>
          <p:cNvPr id="37" name="Freeform 36"/>
          <p:cNvSpPr/>
          <p:nvPr/>
        </p:nvSpPr>
        <p:spPr>
          <a:xfrm>
            <a:off x="5371040" y="2193128"/>
            <a:ext cx="320040" cy="441960"/>
          </a:xfrm>
          <a:custGeom>
            <a:avLst/>
            <a:gdLst>
              <a:gd name="connsiteX0" fmla="*/ 0 w 320040"/>
              <a:gd name="connsiteY0" fmla="*/ 441960 h 441960"/>
              <a:gd name="connsiteX1" fmla="*/ 76200 w 320040"/>
              <a:gd name="connsiteY1" fmla="*/ 213360 h 441960"/>
              <a:gd name="connsiteX2" fmla="*/ 320040 w 320040"/>
              <a:gd name="connsiteY2" fmla="*/ 0 h 441960"/>
            </a:gdLst>
            <a:ahLst/>
            <a:cxnLst>
              <a:cxn ang="0">
                <a:pos x="connsiteX0" y="connsiteY0"/>
              </a:cxn>
              <a:cxn ang="0">
                <a:pos x="connsiteX1" y="connsiteY1"/>
              </a:cxn>
              <a:cxn ang="0">
                <a:pos x="connsiteX2" y="connsiteY2"/>
              </a:cxn>
            </a:cxnLst>
            <a:rect l="l" t="t" r="r" b="b"/>
            <a:pathLst>
              <a:path w="320040" h="441960">
                <a:moveTo>
                  <a:pt x="0" y="441960"/>
                </a:moveTo>
                <a:cubicBezTo>
                  <a:pt x="11430" y="364490"/>
                  <a:pt x="22860" y="287020"/>
                  <a:pt x="76200" y="213360"/>
                </a:cubicBezTo>
                <a:cubicBezTo>
                  <a:pt x="129540" y="139700"/>
                  <a:pt x="224790" y="69850"/>
                  <a:pt x="320040" y="0"/>
                </a:cubicBezTo>
              </a:path>
            </a:pathLst>
          </a:cu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9" name="TextBox 38"/>
          <p:cNvSpPr txBox="1"/>
          <p:nvPr/>
        </p:nvSpPr>
        <p:spPr>
          <a:xfrm>
            <a:off x="4872314" y="1692887"/>
            <a:ext cx="3700144" cy="461665"/>
          </a:xfrm>
          <a:prstGeom prst="rect">
            <a:avLst/>
          </a:prstGeom>
          <a:noFill/>
        </p:spPr>
        <p:txBody>
          <a:bodyPr wrap="square" rtlCol="0">
            <a:spAutoFit/>
          </a:bodyPr>
          <a:lstStyle/>
          <a:p>
            <a:pPr algn="ctr"/>
            <a:r>
              <a:rPr lang="en-US" sz="2400" b="1" dirty="0" smtClean="0"/>
              <a:t>Legitimate transmission</a:t>
            </a:r>
            <a:endParaRPr lang="en-US" sz="2400" b="1" dirty="0"/>
          </a:p>
        </p:txBody>
      </p:sp>
      <p:sp>
        <p:nvSpPr>
          <p:cNvPr id="3" name="Freeform 2"/>
          <p:cNvSpPr/>
          <p:nvPr/>
        </p:nvSpPr>
        <p:spPr>
          <a:xfrm>
            <a:off x="4752430" y="3343604"/>
            <a:ext cx="618610" cy="506969"/>
          </a:xfrm>
          <a:custGeom>
            <a:avLst/>
            <a:gdLst>
              <a:gd name="connsiteX0" fmla="*/ 0 w 439838"/>
              <a:gd name="connsiteY0" fmla="*/ 0 h 405114"/>
              <a:gd name="connsiteX1" fmla="*/ 439838 w 439838"/>
              <a:gd name="connsiteY1" fmla="*/ 405114 h 405114"/>
              <a:gd name="connsiteX2" fmla="*/ 439838 w 439838"/>
              <a:gd name="connsiteY2" fmla="*/ 405114 h 405114"/>
            </a:gdLst>
            <a:ahLst/>
            <a:cxnLst>
              <a:cxn ang="0">
                <a:pos x="connsiteX0" y="connsiteY0"/>
              </a:cxn>
              <a:cxn ang="0">
                <a:pos x="connsiteX1" y="connsiteY1"/>
              </a:cxn>
              <a:cxn ang="0">
                <a:pos x="connsiteX2" y="connsiteY2"/>
              </a:cxn>
            </a:cxnLst>
            <a:rect l="l" t="t" r="r" b="b"/>
            <a:pathLst>
              <a:path w="439838" h="405114">
                <a:moveTo>
                  <a:pt x="0" y="0"/>
                </a:moveTo>
                <a:lnTo>
                  <a:pt x="439838" y="405114"/>
                </a:lnTo>
                <a:lnTo>
                  <a:pt x="439838" y="405114"/>
                </a:lnTo>
              </a:path>
            </a:pathLst>
          </a:cu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 name="Title 1"/>
          <p:cNvSpPr txBox="1">
            <a:spLocks/>
          </p:cNvSpPr>
          <p:nvPr/>
        </p:nvSpPr>
        <p:spPr>
          <a:xfrm>
            <a:off x="1" y="749356"/>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pPr marL="457200" indent="-457200" algn="l">
              <a:buFont typeface="Arial" pitchFamily="34" charset="0"/>
              <a:buChar char="•"/>
            </a:pPr>
            <a:r>
              <a:rPr lang="en-US" sz="2600" b="0" dirty="0" smtClean="0">
                <a:solidFill>
                  <a:schemeClr val="tx1"/>
                </a:solidFill>
                <a:latin typeface="Calibri" pitchFamily="34" charset="0"/>
                <a:cs typeface="Calibri" pitchFamily="34" charset="0"/>
              </a:rPr>
              <a:t>802.11 devices transmit when channel is unoccupied</a:t>
            </a:r>
          </a:p>
        </p:txBody>
      </p:sp>
      <p:grpSp>
        <p:nvGrpSpPr>
          <p:cNvPr id="13" name="Group 12"/>
          <p:cNvGrpSpPr/>
          <p:nvPr/>
        </p:nvGrpSpPr>
        <p:grpSpPr>
          <a:xfrm>
            <a:off x="481872" y="2642812"/>
            <a:ext cx="8242573" cy="2044549"/>
            <a:chOff x="481872" y="2642812"/>
            <a:chExt cx="8242573" cy="2044549"/>
          </a:xfrm>
        </p:grpSpPr>
        <p:sp>
          <p:nvSpPr>
            <p:cNvPr id="5" name="TextBox 4"/>
            <p:cNvSpPr txBox="1"/>
            <p:nvPr/>
          </p:nvSpPr>
          <p:spPr>
            <a:xfrm>
              <a:off x="7681187" y="3262283"/>
              <a:ext cx="1043258" cy="647131"/>
            </a:xfrm>
            <a:prstGeom prst="rect">
              <a:avLst/>
            </a:prstGeom>
            <a:noFill/>
          </p:spPr>
          <p:txBody>
            <a:bodyPr wrap="square" rtlCol="0">
              <a:spAutoFit/>
            </a:bodyPr>
            <a:lstStyle/>
            <a:p>
              <a:r>
                <a:rPr lang="en-US" sz="2600" b="1" dirty="0" smtClean="0"/>
                <a:t>Time</a:t>
              </a:r>
              <a:endParaRPr lang="en-US" sz="2600" b="1" dirty="0"/>
            </a:p>
          </p:txBody>
        </p:sp>
        <p:sp>
          <p:nvSpPr>
            <p:cNvPr id="6" name="Rectangle 5"/>
            <p:cNvSpPr/>
            <p:nvPr/>
          </p:nvSpPr>
          <p:spPr>
            <a:xfrm>
              <a:off x="742687" y="2664862"/>
              <a:ext cx="3477528" cy="700953"/>
            </a:xfrm>
            <a:prstGeom prst="rect">
              <a:avLst/>
            </a:prstGeom>
            <a:solidFill>
              <a:srgbClr val="97C7E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Synchronization </a:t>
              </a:r>
              <a:r>
                <a:rPr lang="en-US" sz="2400" b="1" dirty="0" err="1" smtClean="0">
                  <a:solidFill>
                    <a:schemeClr val="tx1"/>
                  </a:solidFill>
                </a:rPr>
                <a:t>pkt</a:t>
              </a:r>
              <a:endParaRPr lang="en-US" sz="2400" b="1" dirty="0">
                <a:solidFill>
                  <a:schemeClr val="tx1"/>
                </a:solidFill>
              </a:endParaRPr>
            </a:p>
          </p:txBody>
        </p:sp>
        <p:cxnSp>
          <p:nvCxnSpPr>
            <p:cNvPr id="7" name="Straight Arrow Connector 6"/>
            <p:cNvCxnSpPr/>
            <p:nvPr/>
          </p:nvCxnSpPr>
          <p:spPr>
            <a:xfrm flipV="1">
              <a:off x="481872" y="3333636"/>
              <a:ext cx="7385607" cy="41959"/>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461173" y="3856364"/>
              <a:ext cx="1498644" cy="830997"/>
            </a:xfrm>
            <a:prstGeom prst="rect">
              <a:avLst/>
            </a:prstGeom>
            <a:noFill/>
          </p:spPr>
          <p:txBody>
            <a:bodyPr wrap="square" rtlCol="0">
              <a:spAutoFit/>
            </a:bodyPr>
            <a:lstStyle/>
            <a:p>
              <a:pPr algn="ctr"/>
              <a:r>
                <a:rPr lang="en-US" sz="2400" b="1" dirty="0" smtClean="0"/>
                <a:t>Alice’s Message</a:t>
              </a:r>
              <a:endParaRPr lang="en-US" sz="2400" b="1" dirty="0"/>
            </a:p>
          </p:txBody>
        </p:sp>
        <p:cxnSp>
          <p:nvCxnSpPr>
            <p:cNvPr id="9" name="Curved Connector 8"/>
            <p:cNvCxnSpPr>
              <a:endCxn id="8" idx="0"/>
            </p:cNvCxnSpPr>
            <p:nvPr/>
          </p:nvCxnSpPr>
          <p:spPr>
            <a:xfrm rot="5400000">
              <a:off x="3867407" y="3124158"/>
              <a:ext cx="1075295" cy="389117"/>
            </a:xfrm>
            <a:prstGeom prst="curvedConnector3">
              <a:avLst>
                <a:gd name="adj1" fmla="val 50000"/>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4327854" y="2642812"/>
              <a:ext cx="260817" cy="700953"/>
            </a:xfrm>
            <a:prstGeom prst="rect">
              <a:avLst/>
            </a:prstGeom>
            <a:solidFill>
              <a:srgbClr val="FFD1F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5" name="Rectangle 24"/>
            <p:cNvSpPr/>
            <p:nvPr/>
          </p:nvSpPr>
          <p:spPr>
            <a:xfrm>
              <a:off x="4600442" y="2644911"/>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6" name="Rectangle 25"/>
            <p:cNvSpPr/>
            <p:nvPr/>
          </p:nvSpPr>
          <p:spPr>
            <a:xfrm>
              <a:off x="4872121" y="26448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7" name="Rectangle 26"/>
            <p:cNvSpPr/>
            <p:nvPr/>
          </p:nvSpPr>
          <p:spPr>
            <a:xfrm>
              <a:off x="5817001" y="26448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8" name="Rectangle 27"/>
            <p:cNvSpPr/>
            <p:nvPr/>
          </p:nvSpPr>
          <p:spPr>
            <a:xfrm>
              <a:off x="5954161" y="26448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9" name="Rectangle 28"/>
            <p:cNvSpPr/>
            <p:nvPr/>
          </p:nvSpPr>
          <p:spPr>
            <a:xfrm>
              <a:off x="6089754" y="264545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30" name="Rectangle 29"/>
            <p:cNvSpPr/>
            <p:nvPr/>
          </p:nvSpPr>
          <p:spPr>
            <a:xfrm>
              <a:off x="6226914" y="264545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grpSp>
      <p:sp>
        <p:nvSpPr>
          <p:cNvPr id="31" name="Rectangle 30"/>
          <p:cNvSpPr/>
          <p:nvPr/>
        </p:nvSpPr>
        <p:spPr>
          <a:xfrm>
            <a:off x="4809742" y="2635088"/>
            <a:ext cx="897094" cy="690825"/>
          </a:xfrm>
          <a:prstGeom prst="rect">
            <a:avLst/>
          </a:prstGeom>
          <a:solidFill>
            <a:srgbClr val="FFC000">
              <a:alpha val="5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Tree>
    <p:extLst>
      <p:ext uri="{BB962C8B-B14F-4D97-AF65-F5344CB8AC3E}">
        <p14:creationId xmlns:p14="http://schemas.microsoft.com/office/powerpoint/2010/main" xmlns="" val="565882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5" grpId="0"/>
      <p:bldP spid="37" grpId="0" animBg="1"/>
      <p:bldP spid="39" grpId="0"/>
      <p:bldP spid="3" grpId="0" animBg="1"/>
      <p:bldP spid="24" grpId="0"/>
      <p:bldP spid="3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a:spLocks noGrp="1"/>
          </p:cNvSpPr>
          <p:nvPr>
            <p:ph type="title"/>
          </p:nvPr>
        </p:nvSpPr>
        <p:spPr>
          <a:xfrm>
            <a:off x="0" y="8945"/>
            <a:ext cx="9143999" cy="724429"/>
          </a:xfrm>
        </p:spPr>
        <p:txBody>
          <a:bodyPr>
            <a:normAutofit/>
          </a:bodyPr>
          <a:lstStyle/>
          <a:p>
            <a:r>
              <a:rPr lang="en-US" sz="3000" b="0" dirty="0" smtClean="0">
                <a:latin typeface="Calibri" pitchFamily="34" charset="0"/>
                <a:cs typeface="Calibri" pitchFamily="34" charset="0"/>
              </a:rPr>
              <a:t>Secure Wireless Pairing is Important</a:t>
            </a:r>
            <a:endParaRPr lang="en-US" sz="3000" b="0" dirty="0">
              <a:latin typeface="Calibri" pitchFamily="34" charset="0"/>
              <a:cs typeface="Calibri" pitchFamily="34" charset="0"/>
            </a:endParaRPr>
          </a:p>
        </p:txBody>
      </p:sp>
      <p:grpSp>
        <p:nvGrpSpPr>
          <p:cNvPr id="2" name="Group 1"/>
          <p:cNvGrpSpPr/>
          <p:nvPr/>
        </p:nvGrpSpPr>
        <p:grpSpPr>
          <a:xfrm>
            <a:off x="990912" y="930208"/>
            <a:ext cx="4368800" cy="1417767"/>
            <a:chOff x="653143" y="1005568"/>
            <a:chExt cx="4368800" cy="1417767"/>
          </a:xfrm>
        </p:grpSpPr>
        <p:pic>
          <p:nvPicPr>
            <p:cNvPr id="1026" name="Picture 2" descr="C:\Users\gshyam\Desktop\TEP_pres\laptop.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53143" y="1005568"/>
              <a:ext cx="1867581" cy="1417767"/>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gshyam\Desktop\TEP_pres\router.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859315" y="1068177"/>
              <a:ext cx="2162628" cy="1292547"/>
            </a:xfrm>
            <a:prstGeom prst="rect">
              <a:avLst/>
            </a:prstGeom>
            <a:noFill/>
            <a:extLst>
              <a:ext uri="{909E8E84-426E-40DD-AFC4-6F175D3DCCD1}">
                <a14:hiddenFill xmlns:a14="http://schemas.microsoft.com/office/drawing/2010/main" xmlns="">
                  <a:solidFill>
                    <a:srgbClr val="FFFFFF"/>
                  </a:solidFill>
                </a14:hiddenFill>
              </a:ext>
            </a:extLst>
          </p:spPr>
        </p:pic>
      </p:grpSp>
      <p:grpSp>
        <p:nvGrpSpPr>
          <p:cNvPr id="3" name="Group 2"/>
          <p:cNvGrpSpPr/>
          <p:nvPr/>
        </p:nvGrpSpPr>
        <p:grpSpPr>
          <a:xfrm>
            <a:off x="5359712" y="3184644"/>
            <a:ext cx="3325416" cy="1514475"/>
            <a:chOff x="4242197" y="2944870"/>
            <a:chExt cx="3325416" cy="1514475"/>
          </a:xfrm>
        </p:grpSpPr>
        <p:pic>
          <p:nvPicPr>
            <p:cNvPr id="21" name="Picture 3" descr="C:\Users\gshyam\Desktop\headset.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4242197" y="3152094"/>
              <a:ext cx="1559492" cy="1279188"/>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gshyam\Desktop\TEP_pres\cellphone.JPG"/>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6557963" y="2944870"/>
              <a:ext cx="1009650" cy="1514475"/>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12" name="Title 1"/>
          <p:cNvSpPr txBox="1">
            <a:spLocks/>
          </p:cNvSpPr>
          <p:nvPr/>
        </p:nvSpPr>
        <p:spPr>
          <a:xfrm>
            <a:off x="16671" y="5699600"/>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500" b="0" dirty="0" smtClean="0">
                <a:solidFill>
                  <a:srgbClr val="0000FF"/>
                </a:solidFill>
                <a:latin typeface="Calibri" pitchFamily="34" charset="0"/>
                <a:cs typeface="Calibri" pitchFamily="34" charset="0"/>
                <a:sym typeface="Wingdings" pitchFamily="2" charset="2"/>
              </a:rPr>
              <a:t>Traditional  solutions require user to enter or validate passwords</a:t>
            </a:r>
            <a:endParaRPr lang="en-US" sz="2500" b="0" dirty="0" smtClean="0">
              <a:solidFill>
                <a:srgbClr val="0000FF"/>
              </a:solidFill>
              <a:latin typeface="Calibri" pitchFamily="34" charset="0"/>
              <a:cs typeface="Calibri" pitchFamily="34" charset="0"/>
            </a:endParaRPr>
          </a:p>
        </p:txBody>
      </p:sp>
      <p:pic>
        <p:nvPicPr>
          <p:cNvPr id="13" name="Picture 2"/>
          <p:cNvPicPr>
            <a:picLocks noChangeAspect="1" noChangeArrowheads="1"/>
          </p:cNvPicPr>
          <p:nvPr/>
        </p:nvPicPr>
        <p:blipFill>
          <a:blip r:embed="rId7" cstate="print"/>
          <a:srcRect/>
          <a:stretch>
            <a:fillRect/>
          </a:stretch>
        </p:blipFill>
        <p:spPr bwMode="auto">
          <a:xfrm>
            <a:off x="3047991" y="2530970"/>
            <a:ext cx="1540679" cy="1661936"/>
          </a:xfrm>
          <a:prstGeom prst="rect">
            <a:avLst/>
          </a:prstGeom>
          <a:noFill/>
          <a:ln w="9525">
            <a:noFill/>
            <a:miter lim="800000"/>
            <a:headEnd/>
            <a:tailEnd/>
          </a:ln>
        </p:spPr>
      </p:pic>
      <p:grpSp>
        <p:nvGrpSpPr>
          <p:cNvPr id="10" name="Group 9"/>
          <p:cNvGrpSpPr/>
          <p:nvPr/>
        </p:nvGrpSpPr>
        <p:grpSpPr>
          <a:xfrm>
            <a:off x="2249714" y="2285364"/>
            <a:ext cx="3109998" cy="2174029"/>
            <a:chOff x="2249714" y="2285364"/>
            <a:chExt cx="3109998" cy="2174029"/>
          </a:xfrm>
        </p:grpSpPr>
        <p:cxnSp>
          <p:nvCxnSpPr>
            <p:cNvPr id="6" name="Straight Arrow Connector 5"/>
            <p:cNvCxnSpPr/>
            <p:nvPr/>
          </p:nvCxnSpPr>
          <p:spPr>
            <a:xfrm flipH="1" flipV="1">
              <a:off x="2249714" y="2285364"/>
              <a:ext cx="947370" cy="899280"/>
            </a:xfrm>
            <a:prstGeom prst="straightConnector1">
              <a:avLst/>
            </a:prstGeom>
            <a:ln w="19050">
              <a:solidFill>
                <a:srgbClr val="FF0000"/>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flipH="1">
              <a:off x="2858494" y="3757941"/>
              <a:ext cx="595906" cy="701452"/>
            </a:xfrm>
            <a:prstGeom prst="straightConnector1">
              <a:avLst/>
            </a:prstGeom>
            <a:ln w="19050">
              <a:solidFill>
                <a:srgbClr val="FF0000"/>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4384797" y="3591155"/>
              <a:ext cx="974915" cy="350726"/>
            </a:xfrm>
            <a:prstGeom prst="straightConnector1">
              <a:avLst/>
            </a:prstGeom>
            <a:ln w="19050">
              <a:solidFill>
                <a:srgbClr val="FF0000"/>
              </a:solidFill>
              <a:prstDash val="solid"/>
              <a:tailEnd type="arrow"/>
            </a:ln>
            <a:effectLst/>
          </p:spPr>
          <p:style>
            <a:lnRef idx="2">
              <a:schemeClr val="accent1"/>
            </a:lnRef>
            <a:fillRef idx="0">
              <a:schemeClr val="accent1"/>
            </a:fillRef>
            <a:effectRef idx="1">
              <a:schemeClr val="accent1"/>
            </a:effectRef>
            <a:fontRef idx="minor">
              <a:schemeClr val="tx1"/>
            </a:fontRef>
          </p:style>
        </p:cxnSp>
      </p:grpSp>
      <p:grpSp>
        <p:nvGrpSpPr>
          <p:cNvPr id="7" name="Group 6"/>
          <p:cNvGrpSpPr/>
          <p:nvPr/>
        </p:nvGrpSpPr>
        <p:grpSpPr>
          <a:xfrm>
            <a:off x="319398" y="4378760"/>
            <a:ext cx="2953004" cy="1088160"/>
            <a:chOff x="319398" y="4378760"/>
            <a:chExt cx="2953004" cy="1088160"/>
          </a:xfrm>
        </p:grpSpPr>
        <p:pic>
          <p:nvPicPr>
            <p:cNvPr id="5" name="Picture 2" descr="C:\Users\gshyam\Desktop\TEP_pres\reader.JPG"/>
            <p:cNvPicPr>
              <a:picLocks noChangeAspect="1" noChangeArrowheads="1"/>
            </p:cNvPicPr>
            <p:nvPr/>
          </p:nvPicPr>
          <p:blipFill>
            <a:blip r:embed="rId8">
              <a:extLst>
                <a:ext uri="{28A0092B-C50C-407E-A947-70E740481C1C}">
                  <a14:useLocalDpi xmlns:a14="http://schemas.microsoft.com/office/drawing/2010/main" xmlns="" val="0"/>
                </a:ext>
              </a:extLst>
            </a:blip>
            <a:srcRect/>
            <a:stretch>
              <a:fillRect/>
            </a:stretch>
          </p:blipFill>
          <p:spPr bwMode="auto">
            <a:xfrm>
              <a:off x="319398" y="4378760"/>
              <a:ext cx="1343025" cy="1019175"/>
            </a:xfrm>
            <a:prstGeom prst="rect">
              <a:avLst/>
            </a:prstGeom>
            <a:noFill/>
            <a:extLst>
              <a:ext uri="{909E8E84-426E-40DD-AFC4-6F175D3DCCD1}">
                <a14:hiddenFill xmlns:a14="http://schemas.microsoft.com/office/drawing/2010/main" xmlns="">
                  <a:solidFill>
                    <a:srgbClr val="FFFFFF"/>
                  </a:solidFill>
                </a14:hiddenFill>
              </a:ext>
            </a:extLst>
          </p:spPr>
        </p:pic>
        <p:pic>
          <p:nvPicPr>
            <p:cNvPr id="22" name="Picture 21" descr="C:\Users\gshyam\Desktop\sensor-4.JPG"/>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2174395" y="4378760"/>
              <a:ext cx="1098007" cy="1088160"/>
            </a:xfrm>
            <a:prstGeom prst="rect">
              <a:avLst/>
            </a:prstGeom>
            <a:noFill/>
            <a:extLst>
              <a:ext uri="{909E8E84-426E-40DD-AFC4-6F175D3DCCD1}">
                <a14:hiddenFill xmlns:a14="http://schemas.microsoft.com/office/drawing/2010/main" xmlns="">
                  <a:solidFill>
                    <a:srgbClr val="FFFFFF"/>
                  </a:solidFill>
                </a14:hiddenFill>
              </a:ext>
            </a:extLst>
          </p:spPr>
        </p:pic>
      </p:grpSp>
    </p:spTree>
    <p:extLst>
      <p:ext uri="{BB962C8B-B14F-4D97-AF65-F5344CB8AC3E}">
        <p14:creationId xmlns:p14="http://schemas.microsoft.com/office/powerpoint/2010/main" xmlns="" val="12988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type="title"/>
          </p:nvPr>
        </p:nvSpPr>
        <p:spPr>
          <a:xfrm>
            <a:off x="0" y="0"/>
            <a:ext cx="9143999" cy="814399"/>
          </a:xfrm>
        </p:spPr>
        <p:txBody>
          <a:bodyPr>
            <a:normAutofit/>
          </a:bodyPr>
          <a:lstStyle/>
          <a:p>
            <a:r>
              <a:rPr lang="en-US" sz="3000" b="0" dirty="0" smtClean="0">
                <a:latin typeface="Calibri" pitchFamily="34" charset="0"/>
                <a:cs typeface="Calibri" pitchFamily="34" charset="0"/>
              </a:rPr>
              <a:t>Issue: Unintentional Tampering</a:t>
            </a:r>
            <a:endParaRPr lang="en-US" sz="3000" b="0" dirty="0">
              <a:latin typeface="Calibri" pitchFamily="34" charset="0"/>
              <a:cs typeface="Calibri" pitchFamily="34" charset="0"/>
            </a:endParaRPr>
          </a:p>
        </p:txBody>
      </p:sp>
      <p:sp>
        <p:nvSpPr>
          <p:cNvPr id="32" name="Title 1"/>
          <p:cNvSpPr txBox="1">
            <a:spLocks/>
          </p:cNvSpPr>
          <p:nvPr/>
        </p:nvSpPr>
        <p:spPr>
          <a:xfrm>
            <a:off x="-690" y="5116268"/>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endParaRPr lang="en-US" sz="2600" b="0" dirty="0" smtClean="0">
              <a:solidFill>
                <a:schemeClr val="tx1"/>
              </a:solidFill>
              <a:latin typeface="Calibri" pitchFamily="34" charset="0"/>
              <a:cs typeface="Calibri" pitchFamily="34" charset="0"/>
            </a:endParaRPr>
          </a:p>
          <a:p>
            <a:endParaRPr lang="en-US" sz="2600" b="0" dirty="0" smtClean="0">
              <a:solidFill>
                <a:schemeClr val="tx1"/>
              </a:solidFill>
              <a:latin typeface="Calibri" pitchFamily="34" charset="0"/>
              <a:cs typeface="Calibri" pitchFamily="34" charset="0"/>
            </a:endParaRPr>
          </a:p>
        </p:txBody>
      </p:sp>
      <p:sp>
        <p:nvSpPr>
          <p:cNvPr id="35" name="TextBox 34"/>
          <p:cNvSpPr txBox="1"/>
          <p:nvPr/>
        </p:nvSpPr>
        <p:spPr>
          <a:xfrm>
            <a:off x="4936981" y="3850573"/>
            <a:ext cx="1637921" cy="830997"/>
          </a:xfrm>
          <a:prstGeom prst="rect">
            <a:avLst/>
          </a:prstGeom>
          <a:noFill/>
        </p:spPr>
        <p:txBody>
          <a:bodyPr wrap="square" rtlCol="0">
            <a:spAutoFit/>
          </a:bodyPr>
          <a:lstStyle/>
          <a:p>
            <a:pPr algn="ctr"/>
            <a:r>
              <a:rPr lang="en-US" sz="2400" b="1" dirty="0" smtClean="0"/>
              <a:t>Silence period</a:t>
            </a:r>
            <a:endParaRPr lang="en-US" sz="2400" b="1" dirty="0"/>
          </a:p>
        </p:txBody>
      </p:sp>
      <p:sp>
        <p:nvSpPr>
          <p:cNvPr id="37" name="Freeform 36"/>
          <p:cNvSpPr/>
          <p:nvPr/>
        </p:nvSpPr>
        <p:spPr>
          <a:xfrm>
            <a:off x="5371040" y="2193128"/>
            <a:ext cx="320040" cy="441960"/>
          </a:xfrm>
          <a:custGeom>
            <a:avLst/>
            <a:gdLst>
              <a:gd name="connsiteX0" fmla="*/ 0 w 320040"/>
              <a:gd name="connsiteY0" fmla="*/ 441960 h 441960"/>
              <a:gd name="connsiteX1" fmla="*/ 76200 w 320040"/>
              <a:gd name="connsiteY1" fmla="*/ 213360 h 441960"/>
              <a:gd name="connsiteX2" fmla="*/ 320040 w 320040"/>
              <a:gd name="connsiteY2" fmla="*/ 0 h 441960"/>
            </a:gdLst>
            <a:ahLst/>
            <a:cxnLst>
              <a:cxn ang="0">
                <a:pos x="connsiteX0" y="connsiteY0"/>
              </a:cxn>
              <a:cxn ang="0">
                <a:pos x="connsiteX1" y="connsiteY1"/>
              </a:cxn>
              <a:cxn ang="0">
                <a:pos x="connsiteX2" y="connsiteY2"/>
              </a:cxn>
            </a:cxnLst>
            <a:rect l="l" t="t" r="r" b="b"/>
            <a:pathLst>
              <a:path w="320040" h="441960">
                <a:moveTo>
                  <a:pt x="0" y="441960"/>
                </a:moveTo>
                <a:cubicBezTo>
                  <a:pt x="11430" y="364490"/>
                  <a:pt x="22860" y="287020"/>
                  <a:pt x="76200" y="213360"/>
                </a:cubicBezTo>
                <a:cubicBezTo>
                  <a:pt x="129540" y="139700"/>
                  <a:pt x="224790" y="69850"/>
                  <a:pt x="320040" y="0"/>
                </a:cubicBezTo>
              </a:path>
            </a:pathLst>
          </a:cu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9" name="TextBox 38"/>
          <p:cNvSpPr txBox="1"/>
          <p:nvPr/>
        </p:nvSpPr>
        <p:spPr>
          <a:xfrm>
            <a:off x="4872314" y="1692887"/>
            <a:ext cx="3700144" cy="461665"/>
          </a:xfrm>
          <a:prstGeom prst="rect">
            <a:avLst/>
          </a:prstGeom>
          <a:noFill/>
        </p:spPr>
        <p:txBody>
          <a:bodyPr wrap="square" rtlCol="0">
            <a:spAutoFit/>
          </a:bodyPr>
          <a:lstStyle/>
          <a:p>
            <a:pPr algn="ctr"/>
            <a:r>
              <a:rPr lang="en-US" sz="2400" b="1" dirty="0" smtClean="0"/>
              <a:t>Legitimate transmission</a:t>
            </a:r>
            <a:endParaRPr lang="en-US" sz="2400" b="1" dirty="0"/>
          </a:p>
        </p:txBody>
      </p:sp>
      <p:sp>
        <p:nvSpPr>
          <p:cNvPr id="3" name="Freeform 2"/>
          <p:cNvSpPr/>
          <p:nvPr/>
        </p:nvSpPr>
        <p:spPr>
          <a:xfrm>
            <a:off x="4752430" y="3343604"/>
            <a:ext cx="618610" cy="506969"/>
          </a:xfrm>
          <a:custGeom>
            <a:avLst/>
            <a:gdLst>
              <a:gd name="connsiteX0" fmla="*/ 0 w 439838"/>
              <a:gd name="connsiteY0" fmla="*/ 0 h 405114"/>
              <a:gd name="connsiteX1" fmla="*/ 439838 w 439838"/>
              <a:gd name="connsiteY1" fmla="*/ 405114 h 405114"/>
              <a:gd name="connsiteX2" fmla="*/ 439838 w 439838"/>
              <a:gd name="connsiteY2" fmla="*/ 405114 h 405114"/>
            </a:gdLst>
            <a:ahLst/>
            <a:cxnLst>
              <a:cxn ang="0">
                <a:pos x="connsiteX0" y="connsiteY0"/>
              </a:cxn>
              <a:cxn ang="0">
                <a:pos x="connsiteX1" y="connsiteY1"/>
              </a:cxn>
              <a:cxn ang="0">
                <a:pos x="connsiteX2" y="connsiteY2"/>
              </a:cxn>
            </a:cxnLst>
            <a:rect l="l" t="t" r="r" b="b"/>
            <a:pathLst>
              <a:path w="439838" h="405114">
                <a:moveTo>
                  <a:pt x="0" y="0"/>
                </a:moveTo>
                <a:lnTo>
                  <a:pt x="439838" y="405114"/>
                </a:lnTo>
                <a:lnTo>
                  <a:pt x="439838" y="405114"/>
                </a:lnTo>
              </a:path>
            </a:pathLst>
          </a:cu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 name="Title 1"/>
          <p:cNvSpPr txBox="1">
            <a:spLocks/>
          </p:cNvSpPr>
          <p:nvPr/>
        </p:nvSpPr>
        <p:spPr>
          <a:xfrm>
            <a:off x="1" y="749356"/>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pPr marL="457200" indent="-457200" algn="l">
              <a:buFont typeface="Arial" pitchFamily="34" charset="0"/>
              <a:buChar char="•"/>
            </a:pPr>
            <a:r>
              <a:rPr lang="en-US" sz="2600" b="0" dirty="0" smtClean="0">
                <a:solidFill>
                  <a:schemeClr val="tx1"/>
                </a:solidFill>
                <a:latin typeface="Calibri" pitchFamily="34" charset="0"/>
                <a:cs typeface="Calibri" pitchFamily="34" charset="0"/>
              </a:rPr>
              <a:t>802.11 devices transmit when channel is unoccupied</a:t>
            </a:r>
          </a:p>
        </p:txBody>
      </p:sp>
      <p:grpSp>
        <p:nvGrpSpPr>
          <p:cNvPr id="13" name="Group 12"/>
          <p:cNvGrpSpPr/>
          <p:nvPr/>
        </p:nvGrpSpPr>
        <p:grpSpPr>
          <a:xfrm>
            <a:off x="481872" y="2642812"/>
            <a:ext cx="8242573" cy="2044549"/>
            <a:chOff x="481872" y="2642812"/>
            <a:chExt cx="8242573" cy="2044549"/>
          </a:xfrm>
        </p:grpSpPr>
        <p:sp>
          <p:nvSpPr>
            <p:cNvPr id="5" name="TextBox 4"/>
            <p:cNvSpPr txBox="1"/>
            <p:nvPr/>
          </p:nvSpPr>
          <p:spPr>
            <a:xfrm>
              <a:off x="7681187" y="3262283"/>
              <a:ext cx="1043258" cy="647131"/>
            </a:xfrm>
            <a:prstGeom prst="rect">
              <a:avLst/>
            </a:prstGeom>
            <a:noFill/>
          </p:spPr>
          <p:txBody>
            <a:bodyPr wrap="square" rtlCol="0">
              <a:spAutoFit/>
            </a:bodyPr>
            <a:lstStyle/>
            <a:p>
              <a:r>
                <a:rPr lang="en-US" sz="2600" b="1" dirty="0" smtClean="0"/>
                <a:t>Time</a:t>
              </a:r>
              <a:endParaRPr lang="en-US" sz="2600" b="1" dirty="0"/>
            </a:p>
          </p:txBody>
        </p:sp>
        <p:sp>
          <p:nvSpPr>
            <p:cNvPr id="6" name="Rectangle 5"/>
            <p:cNvSpPr/>
            <p:nvPr/>
          </p:nvSpPr>
          <p:spPr>
            <a:xfrm>
              <a:off x="742687" y="2664862"/>
              <a:ext cx="3477528" cy="700953"/>
            </a:xfrm>
            <a:prstGeom prst="rect">
              <a:avLst/>
            </a:prstGeom>
            <a:solidFill>
              <a:srgbClr val="97C7E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Synchronization </a:t>
              </a:r>
              <a:r>
                <a:rPr lang="en-US" sz="2400" b="1" dirty="0" err="1" smtClean="0">
                  <a:solidFill>
                    <a:schemeClr val="tx1"/>
                  </a:solidFill>
                </a:rPr>
                <a:t>pkt</a:t>
              </a:r>
              <a:endParaRPr lang="en-US" sz="2400" b="1" dirty="0">
                <a:solidFill>
                  <a:schemeClr val="tx1"/>
                </a:solidFill>
              </a:endParaRPr>
            </a:p>
          </p:txBody>
        </p:sp>
        <p:cxnSp>
          <p:nvCxnSpPr>
            <p:cNvPr id="7" name="Straight Arrow Connector 6"/>
            <p:cNvCxnSpPr/>
            <p:nvPr/>
          </p:nvCxnSpPr>
          <p:spPr>
            <a:xfrm flipV="1">
              <a:off x="481872" y="3333636"/>
              <a:ext cx="7385607" cy="41959"/>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461173" y="3856364"/>
              <a:ext cx="1498644" cy="830997"/>
            </a:xfrm>
            <a:prstGeom prst="rect">
              <a:avLst/>
            </a:prstGeom>
            <a:noFill/>
          </p:spPr>
          <p:txBody>
            <a:bodyPr wrap="square" rtlCol="0">
              <a:spAutoFit/>
            </a:bodyPr>
            <a:lstStyle/>
            <a:p>
              <a:pPr algn="ctr"/>
              <a:r>
                <a:rPr lang="en-US" sz="2400" b="1" dirty="0" smtClean="0"/>
                <a:t>Alice’s Message</a:t>
              </a:r>
              <a:endParaRPr lang="en-US" sz="2400" b="1" dirty="0"/>
            </a:p>
          </p:txBody>
        </p:sp>
        <p:cxnSp>
          <p:nvCxnSpPr>
            <p:cNvPr id="9" name="Curved Connector 8"/>
            <p:cNvCxnSpPr>
              <a:endCxn id="8" idx="0"/>
            </p:cNvCxnSpPr>
            <p:nvPr/>
          </p:nvCxnSpPr>
          <p:spPr>
            <a:xfrm rot="5400000">
              <a:off x="3867407" y="3124158"/>
              <a:ext cx="1075295" cy="389117"/>
            </a:xfrm>
            <a:prstGeom prst="curvedConnector3">
              <a:avLst>
                <a:gd name="adj1" fmla="val 50000"/>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4327854" y="2642812"/>
              <a:ext cx="260817" cy="700953"/>
            </a:xfrm>
            <a:prstGeom prst="rect">
              <a:avLst/>
            </a:prstGeom>
            <a:solidFill>
              <a:srgbClr val="FFD1F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5" name="Rectangle 24"/>
            <p:cNvSpPr/>
            <p:nvPr/>
          </p:nvSpPr>
          <p:spPr>
            <a:xfrm>
              <a:off x="4600442" y="2644911"/>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6" name="Rectangle 25"/>
            <p:cNvSpPr/>
            <p:nvPr/>
          </p:nvSpPr>
          <p:spPr>
            <a:xfrm>
              <a:off x="4872121" y="26448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7" name="Rectangle 26"/>
            <p:cNvSpPr/>
            <p:nvPr/>
          </p:nvSpPr>
          <p:spPr>
            <a:xfrm>
              <a:off x="5817001" y="26448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8" name="Rectangle 27"/>
            <p:cNvSpPr/>
            <p:nvPr/>
          </p:nvSpPr>
          <p:spPr>
            <a:xfrm>
              <a:off x="5954161" y="264480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9" name="Rectangle 28"/>
            <p:cNvSpPr/>
            <p:nvPr/>
          </p:nvSpPr>
          <p:spPr>
            <a:xfrm>
              <a:off x="6089754" y="264545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30" name="Rectangle 29"/>
            <p:cNvSpPr/>
            <p:nvPr/>
          </p:nvSpPr>
          <p:spPr>
            <a:xfrm>
              <a:off x="6226914" y="2645458"/>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grpSp>
      <p:sp>
        <p:nvSpPr>
          <p:cNvPr id="31" name="Rectangle 30"/>
          <p:cNvSpPr/>
          <p:nvPr/>
        </p:nvSpPr>
        <p:spPr>
          <a:xfrm>
            <a:off x="4809742" y="2635088"/>
            <a:ext cx="897094" cy="690825"/>
          </a:xfrm>
          <a:prstGeom prst="rect">
            <a:avLst/>
          </a:prstGeom>
          <a:solidFill>
            <a:srgbClr val="FFC000">
              <a:alpha val="5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34" name="Title 1"/>
          <p:cNvSpPr txBox="1">
            <a:spLocks/>
          </p:cNvSpPr>
          <p:nvPr/>
        </p:nvSpPr>
        <p:spPr>
          <a:xfrm>
            <a:off x="-691" y="5028548"/>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pPr>
              <a:lnSpc>
                <a:spcPct val="150000"/>
              </a:lnSpc>
            </a:pPr>
            <a:endParaRPr lang="en-US" sz="2600" b="0" dirty="0" smtClean="0">
              <a:solidFill>
                <a:schemeClr val="tx1"/>
              </a:solidFill>
              <a:latin typeface="Calibri" pitchFamily="34" charset="0"/>
              <a:cs typeface="Calibri" pitchFamily="34" charset="0"/>
            </a:endParaRPr>
          </a:p>
          <a:p>
            <a:pPr>
              <a:lnSpc>
                <a:spcPct val="150000"/>
              </a:lnSpc>
            </a:pPr>
            <a:r>
              <a:rPr lang="en-US" sz="2500" b="0" dirty="0" smtClean="0">
                <a:solidFill>
                  <a:schemeClr val="tx1"/>
                </a:solidFill>
                <a:latin typeface="Calibri" pitchFamily="34" charset="0"/>
                <a:cs typeface="Calibri" pitchFamily="34" charset="0"/>
                <a:sym typeface="Wingdings" pitchFamily="2" charset="2"/>
              </a:rPr>
              <a:t>Leverage CTS to reserve the wireless medium</a:t>
            </a:r>
            <a:endParaRPr lang="en-US" sz="2500" b="0" dirty="0" smtClean="0">
              <a:solidFill>
                <a:schemeClr val="tx1"/>
              </a:solidFill>
              <a:latin typeface="Calibri" pitchFamily="34" charset="0"/>
              <a:cs typeface="Calibri" pitchFamily="34" charset="0"/>
            </a:endParaRPr>
          </a:p>
          <a:p>
            <a:endParaRPr lang="en-US" sz="2600" b="0" dirty="0" smtClean="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xmlns="" val="4887495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1"/>
          <p:cNvSpPr txBox="1">
            <a:spLocks/>
          </p:cNvSpPr>
          <p:nvPr/>
        </p:nvSpPr>
        <p:spPr>
          <a:xfrm>
            <a:off x="-690" y="4666334"/>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endParaRPr lang="en-US" sz="2600" b="0" dirty="0" smtClean="0">
              <a:solidFill>
                <a:schemeClr val="tx1"/>
              </a:solidFill>
              <a:latin typeface="Calibri" pitchFamily="34" charset="0"/>
              <a:cs typeface="Calibri" pitchFamily="34" charset="0"/>
            </a:endParaRPr>
          </a:p>
          <a:p>
            <a:endParaRPr lang="en-US" sz="2600" b="0" dirty="0" smtClean="0">
              <a:solidFill>
                <a:schemeClr val="tx1"/>
              </a:solidFill>
              <a:latin typeface="Calibri" pitchFamily="34" charset="0"/>
              <a:cs typeface="Calibri" pitchFamily="34" charset="0"/>
            </a:endParaRPr>
          </a:p>
        </p:txBody>
      </p:sp>
      <p:sp>
        <p:nvSpPr>
          <p:cNvPr id="23" name="Title 1"/>
          <p:cNvSpPr txBox="1">
            <a:spLocks/>
          </p:cNvSpPr>
          <p:nvPr/>
        </p:nvSpPr>
        <p:spPr>
          <a:xfrm>
            <a:off x="-691" y="5028548"/>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pPr>
              <a:lnSpc>
                <a:spcPct val="150000"/>
              </a:lnSpc>
            </a:pPr>
            <a:endParaRPr lang="en-US" sz="2600" b="0" dirty="0" smtClean="0">
              <a:solidFill>
                <a:schemeClr val="tx1"/>
              </a:solidFill>
              <a:latin typeface="Calibri" pitchFamily="34" charset="0"/>
              <a:cs typeface="Calibri" pitchFamily="34" charset="0"/>
            </a:endParaRPr>
          </a:p>
          <a:p>
            <a:pPr>
              <a:lnSpc>
                <a:spcPct val="150000"/>
              </a:lnSpc>
            </a:pPr>
            <a:r>
              <a:rPr lang="en-US" sz="2500" b="0" dirty="0" smtClean="0">
                <a:solidFill>
                  <a:schemeClr val="tx1"/>
                </a:solidFill>
                <a:latin typeface="Calibri" pitchFamily="34" charset="0"/>
                <a:cs typeface="Calibri" pitchFamily="34" charset="0"/>
                <a:sym typeface="Wingdings" pitchFamily="2" charset="2"/>
              </a:rPr>
              <a:t>Leverage CTS to reserve the wireless medium</a:t>
            </a:r>
            <a:endParaRPr lang="en-US" sz="2500" b="0" dirty="0" smtClean="0">
              <a:solidFill>
                <a:schemeClr val="tx1"/>
              </a:solidFill>
              <a:latin typeface="Calibri" pitchFamily="34" charset="0"/>
              <a:cs typeface="Calibri" pitchFamily="34" charset="0"/>
            </a:endParaRPr>
          </a:p>
          <a:p>
            <a:endParaRPr lang="en-US" sz="2600" b="0" dirty="0" smtClean="0">
              <a:solidFill>
                <a:schemeClr val="tx1"/>
              </a:solidFill>
              <a:latin typeface="Calibri" pitchFamily="34" charset="0"/>
              <a:cs typeface="Calibri" pitchFamily="34" charset="0"/>
            </a:endParaRPr>
          </a:p>
        </p:txBody>
      </p:sp>
      <p:sp>
        <p:nvSpPr>
          <p:cNvPr id="24" name="Rectangle 23"/>
          <p:cNvSpPr/>
          <p:nvPr/>
        </p:nvSpPr>
        <p:spPr>
          <a:xfrm>
            <a:off x="4712044" y="2632683"/>
            <a:ext cx="190444" cy="700953"/>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25" name="Freeform 24"/>
          <p:cNvSpPr/>
          <p:nvPr/>
        </p:nvSpPr>
        <p:spPr>
          <a:xfrm>
            <a:off x="4801326" y="2172054"/>
            <a:ext cx="320040" cy="441960"/>
          </a:xfrm>
          <a:custGeom>
            <a:avLst/>
            <a:gdLst>
              <a:gd name="connsiteX0" fmla="*/ 0 w 320040"/>
              <a:gd name="connsiteY0" fmla="*/ 441960 h 441960"/>
              <a:gd name="connsiteX1" fmla="*/ 76200 w 320040"/>
              <a:gd name="connsiteY1" fmla="*/ 213360 h 441960"/>
              <a:gd name="connsiteX2" fmla="*/ 320040 w 320040"/>
              <a:gd name="connsiteY2" fmla="*/ 0 h 441960"/>
            </a:gdLst>
            <a:ahLst/>
            <a:cxnLst>
              <a:cxn ang="0">
                <a:pos x="connsiteX0" y="connsiteY0"/>
              </a:cxn>
              <a:cxn ang="0">
                <a:pos x="connsiteX1" y="connsiteY1"/>
              </a:cxn>
              <a:cxn ang="0">
                <a:pos x="connsiteX2" y="connsiteY2"/>
              </a:cxn>
            </a:cxnLst>
            <a:rect l="l" t="t" r="r" b="b"/>
            <a:pathLst>
              <a:path w="320040" h="441960">
                <a:moveTo>
                  <a:pt x="0" y="441960"/>
                </a:moveTo>
                <a:cubicBezTo>
                  <a:pt x="11430" y="364490"/>
                  <a:pt x="22860" y="287020"/>
                  <a:pt x="76200" y="213360"/>
                </a:cubicBezTo>
                <a:cubicBezTo>
                  <a:pt x="129540" y="139700"/>
                  <a:pt x="224790" y="69850"/>
                  <a:pt x="320040" y="0"/>
                </a:cubicBezTo>
              </a:path>
            </a:pathLst>
          </a:cu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 name="TextBox 25"/>
          <p:cNvSpPr txBox="1"/>
          <p:nvPr/>
        </p:nvSpPr>
        <p:spPr>
          <a:xfrm>
            <a:off x="4186410" y="1700881"/>
            <a:ext cx="1899670" cy="461665"/>
          </a:xfrm>
          <a:prstGeom prst="rect">
            <a:avLst/>
          </a:prstGeom>
          <a:noFill/>
        </p:spPr>
        <p:txBody>
          <a:bodyPr wrap="square" rtlCol="0">
            <a:spAutoFit/>
          </a:bodyPr>
          <a:lstStyle/>
          <a:p>
            <a:pPr algn="ctr"/>
            <a:r>
              <a:rPr lang="en-US" sz="2400" b="1" dirty="0" smtClean="0"/>
              <a:t>CTS</a:t>
            </a:r>
            <a:endParaRPr lang="en-US" sz="2400" b="1" dirty="0"/>
          </a:p>
        </p:txBody>
      </p:sp>
      <p:sp>
        <p:nvSpPr>
          <p:cNvPr id="27" name="Right Brace 26"/>
          <p:cNvSpPr/>
          <p:nvPr/>
        </p:nvSpPr>
        <p:spPr>
          <a:xfrm>
            <a:off x="5653374" y="2646672"/>
            <a:ext cx="327931" cy="1782453"/>
          </a:xfrm>
          <a:prstGeom prst="rightBrace">
            <a:avLst/>
          </a:prstGeom>
          <a:ln w="22225">
            <a:solidFill>
              <a:schemeClr val="tx1"/>
            </a:solidFill>
            <a:prstDash val="solid"/>
          </a:ln>
          <a:effectLst/>
          <a:scene3d>
            <a:camera prst="orthographicFront">
              <a:rot lat="0" lon="0" rev="16200000"/>
            </a:camera>
            <a:lightRig rig="threePt" dir="t"/>
          </a:scene3d>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 name="TextBox 27"/>
          <p:cNvSpPr txBox="1"/>
          <p:nvPr/>
        </p:nvSpPr>
        <p:spPr>
          <a:xfrm>
            <a:off x="5100502" y="3827729"/>
            <a:ext cx="1637921" cy="830997"/>
          </a:xfrm>
          <a:prstGeom prst="rect">
            <a:avLst/>
          </a:prstGeom>
          <a:noFill/>
        </p:spPr>
        <p:txBody>
          <a:bodyPr wrap="square" rtlCol="0">
            <a:spAutoFit/>
          </a:bodyPr>
          <a:lstStyle/>
          <a:p>
            <a:pPr algn="ctr"/>
            <a:r>
              <a:rPr lang="en-US" sz="2400" b="1" dirty="0" smtClean="0"/>
              <a:t> Reserved duration</a:t>
            </a:r>
            <a:endParaRPr lang="en-US" sz="2400" b="1" dirty="0"/>
          </a:p>
        </p:txBody>
      </p:sp>
      <p:sp>
        <p:nvSpPr>
          <p:cNvPr id="29" name="Title 1"/>
          <p:cNvSpPr txBox="1">
            <a:spLocks/>
          </p:cNvSpPr>
          <p:nvPr/>
        </p:nvSpPr>
        <p:spPr>
          <a:xfrm>
            <a:off x="0" y="0"/>
            <a:ext cx="9143999" cy="81439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3000" b="0" smtClean="0">
                <a:latin typeface="Calibri" pitchFamily="34" charset="0"/>
                <a:cs typeface="Calibri" pitchFamily="34" charset="0"/>
              </a:rPr>
              <a:t>Issue: Unintentional Tampering</a:t>
            </a:r>
            <a:endParaRPr lang="en-US" sz="3000" b="0" dirty="0">
              <a:latin typeface="Calibri" pitchFamily="34" charset="0"/>
              <a:cs typeface="Calibri" pitchFamily="34" charset="0"/>
            </a:endParaRPr>
          </a:p>
        </p:txBody>
      </p:sp>
      <p:sp>
        <p:nvSpPr>
          <p:cNvPr id="33" name="TextBox 32"/>
          <p:cNvSpPr txBox="1"/>
          <p:nvPr/>
        </p:nvSpPr>
        <p:spPr>
          <a:xfrm>
            <a:off x="7681187" y="3262283"/>
            <a:ext cx="1043258" cy="647131"/>
          </a:xfrm>
          <a:prstGeom prst="rect">
            <a:avLst/>
          </a:prstGeom>
          <a:noFill/>
        </p:spPr>
        <p:txBody>
          <a:bodyPr wrap="square" rtlCol="0">
            <a:spAutoFit/>
          </a:bodyPr>
          <a:lstStyle/>
          <a:p>
            <a:r>
              <a:rPr lang="en-US" sz="2600" b="1" dirty="0" smtClean="0"/>
              <a:t>Time</a:t>
            </a:r>
            <a:endParaRPr lang="en-US" sz="2600" b="1" dirty="0"/>
          </a:p>
        </p:txBody>
      </p:sp>
      <p:sp>
        <p:nvSpPr>
          <p:cNvPr id="34" name="Rectangle 33"/>
          <p:cNvSpPr/>
          <p:nvPr/>
        </p:nvSpPr>
        <p:spPr>
          <a:xfrm>
            <a:off x="742687" y="2664862"/>
            <a:ext cx="3477528" cy="700953"/>
          </a:xfrm>
          <a:prstGeom prst="rect">
            <a:avLst/>
          </a:prstGeom>
          <a:solidFill>
            <a:srgbClr val="97C7E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Synchronization </a:t>
            </a:r>
            <a:r>
              <a:rPr lang="en-US" sz="2400" b="1" dirty="0" err="1" smtClean="0">
                <a:solidFill>
                  <a:schemeClr val="tx1"/>
                </a:solidFill>
              </a:rPr>
              <a:t>pkt</a:t>
            </a:r>
            <a:endParaRPr lang="en-US" sz="2400" b="1" dirty="0">
              <a:solidFill>
                <a:schemeClr val="tx1"/>
              </a:solidFill>
            </a:endParaRPr>
          </a:p>
        </p:txBody>
      </p:sp>
      <p:cxnSp>
        <p:nvCxnSpPr>
          <p:cNvPr id="35" name="Straight Arrow Connector 34"/>
          <p:cNvCxnSpPr/>
          <p:nvPr/>
        </p:nvCxnSpPr>
        <p:spPr>
          <a:xfrm flipV="1">
            <a:off x="481872" y="3333636"/>
            <a:ext cx="7385607" cy="41959"/>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4905242" y="2630025"/>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40" name="Rectangle 39"/>
          <p:cNvSpPr/>
          <p:nvPr/>
        </p:nvSpPr>
        <p:spPr>
          <a:xfrm>
            <a:off x="5176921" y="2629922"/>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41" name="Rectangle 40"/>
          <p:cNvSpPr/>
          <p:nvPr/>
        </p:nvSpPr>
        <p:spPr>
          <a:xfrm>
            <a:off x="6121801" y="2629922"/>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42" name="Rectangle 41"/>
          <p:cNvSpPr/>
          <p:nvPr/>
        </p:nvSpPr>
        <p:spPr>
          <a:xfrm>
            <a:off x="6258961" y="2629922"/>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43" name="Rectangle 42"/>
          <p:cNvSpPr/>
          <p:nvPr/>
        </p:nvSpPr>
        <p:spPr>
          <a:xfrm>
            <a:off x="6394554" y="2630572"/>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44" name="Rectangle 43"/>
          <p:cNvSpPr/>
          <p:nvPr/>
        </p:nvSpPr>
        <p:spPr>
          <a:xfrm>
            <a:off x="6531714" y="2630572"/>
            <a:ext cx="136617" cy="700953"/>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
        <p:nvSpPr>
          <p:cNvPr id="50" name="Title 1"/>
          <p:cNvSpPr txBox="1">
            <a:spLocks/>
          </p:cNvSpPr>
          <p:nvPr/>
        </p:nvSpPr>
        <p:spPr>
          <a:xfrm>
            <a:off x="1" y="749356"/>
            <a:ext cx="9143999" cy="72442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pPr marL="457200" indent="-457200" algn="l">
              <a:buFont typeface="Arial" pitchFamily="34" charset="0"/>
              <a:buChar char="•"/>
            </a:pPr>
            <a:r>
              <a:rPr lang="en-US" sz="2600" b="0" dirty="0" smtClean="0">
                <a:solidFill>
                  <a:schemeClr val="tx1"/>
                </a:solidFill>
                <a:latin typeface="Calibri" pitchFamily="34" charset="0"/>
                <a:cs typeface="Calibri" pitchFamily="34" charset="0"/>
              </a:rPr>
              <a:t>802.11 devices transmit when channel is unoccupied</a:t>
            </a:r>
          </a:p>
        </p:txBody>
      </p:sp>
      <p:sp>
        <p:nvSpPr>
          <p:cNvPr id="30" name="TextBox 29"/>
          <p:cNvSpPr txBox="1"/>
          <p:nvPr/>
        </p:nvSpPr>
        <p:spPr>
          <a:xfrm>
            <a:off x="3461173" y="3856364"/>
            <a:ext cx="1498644" cy="830997"/>
          </a:xfrm>
          <a:prstGeom prst="rect">
            <a:avLst/>
          </a:prstGeom>
          <a:noFill/>
        </p:spPr>
        <p:txBody>
          <a:bodyPr wrap="square" rtlCol="0">
            <a:spAutoFit/>
          </a:bodyPr>
          <a:lstStyle/>
          <a:p>
            <a:pPr algn="ctr"/>
            <a:r>
              <a:rPr lang="en-US" sz="2400" b="1" dirty="0" smtClean="0"/>
              <a:t>Alice’s Message</a:t>
            </a:r>
            <a:endParaRPr lang="en-US" sz="2400" b="1" dirty="0"/>
          </a:p>
        </p:txBody>
      </p:sp>
      <p:cxnSp>
        <p:nvCxnSpPr>
          <p:cNvPr id="31" name="Curved Connector 30"/>
          <p:cNvCxnSpPr>
            <a:endCxn id="30" idx="0"/>
          </p:cNvCxnSpPr>
          <p:nvPr/>
        </p:nvCxnSpPr>
        <p:spPr>
          <a:xfrm rot="5400000">
            <a:off x="3867407" y="3124158"/>
            <a:ext cx="1075295" cy="389117"/>
          </a:xfrm>
          <a:prstGeom prst="curvedConnector3">
            <a:avLst>
              <a:gd name="adj1" fmla="val 50000"/>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4327854" y="2642812"/>
            <a:ext cx="260817" cy="700953"/>
          </a:xfrm>
          <a:prstGeom prst="rect">
            <a:avLst/>
          </a:prstGeom>
          <a:solidFill>
            <a:srgbClr val="FFD1F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Tree>
    <p:extLst>
      <p:ext uri="{BB962C8B-B14F-4D97-AF65-F5344CB8AC3E}">
        <p14:creationId xmlns:p14="http://schemas.microsoft.com/office/powerpoint/2010/main" xmlns="" val="74177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p:bldP spid="27" grpId="0" animBg="1"/>
      <p:bldP spid="2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type="title"/>
          </p:nvPr>
        </p:nvSpPr>
        <p:spPr>
          <a:xfrm>
            <a:off x="15392" y="-2630"/>
            <a:ext cx="9127915" cy="724429"/>
          </a:xfrm>
        </p:spPr>
        <p:txBody>
          <a:bodyPr>
            <a:normAutofit/>
          </a:bodyPr>
          <a:lstStyle/>
          <a:p>
            <a:r>
              <a:rPr lang="en-US" sz="3000" b="0" dirty="0" smtClean="0">
                <a:latin typeface="Calibri" pitchFamily="34" charset="0"/>
                <a:cs typeface="Calibri" pitchFamily="34" charset="0"/>
              </a:rPr>
              <a:t>In-Band Secure Pairing Protocol</a:t>
            </a:r>
            <a:endParaRPr lang="en-US" sz="3000" b="0" dirty="0">
              <a:latin typeface="Calibri" pitchFamily="34" charset="0"/>
              <a:cs typeface="Calibri" pitchFamily="34" charset="0"/>
            </a:endParaRPr>
          </a:p>
        </p:txBody>
      </p:sp>
      <p:cxnSp>
        <p:nvCxnSpPr>
          <p:cNvPr id="21" name="Straight Arrow Connector 20"/>
          <p:cNvCxnSpPr/>
          <p:nvPr/>
        </p:nvCxnSpPr>
        <p:spPr>
          <a:xfrm>
            <a:off x="0" y="3713672"/>
            <a:ext cx="9144000" cy="0"/>
          </a:xfrm>
          <a:prstGeom prst="straightConnector1">
            <a:avLst/>
          </a:prstGeom>
          <a:ln w="5715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56155" y="667662"/>
            <a:ext cx="8639503" cy="1438855"/>
          </a:xfrm>
          <a:prstGeom prst="rect">
            <a:avLst/>
          </a:prstGeom>
          <a:noFill/>
        </p:spPr>
        <p:txBody>
          <a:bodyPr wrap="square" rtlCol="0">
            <a:spAutoFit/>
          </a:bodyPr>
          <a:lstStyle/>
          <a:p>
            <a:pPr marL="342900" indent="-342900">
              <a:lnSpc>
                <a:spcPts val="3500"/>
              </a:lnSpc>
              <a:buFont typeface="Arial" pitchFamily="34" charset="0"/>
              <a:buChar char="•"/>
            </a:pPr>
            <a:r>
              <a:rPr lang="en-US" sz="2500" dirty="0" smtClean="0"/>
              <a:t>Industry: User pushes buttons within 120 seconds</a:t>
            </a:r>
          </a:p>
          <a:p>
            <a:pPr marL="342900" indent="-342900">
              <a:lnSpc>
                <a:spcPts val="3500"/>
              </a:lnSpc>
              <a:buFont typeface="Arial" pitchFamily="34" charset="0"/>
              <a:buChar char="•"/>
            </a:pPr>
            <a:r>
              <a:rPr lang="en-US" sz="2500" dirty="0"/>
              <a:t>T</a:t>
            </a:r>
            <a:r>
              <a:rPr lang="en-US" sz="2500" dirty="0" smtClean="0"/>
              <a:t>imeout after a period greater than 120 seconds</a:t>
            </a:r>
          </a:p>
          <a:p>
            <a:pPr marL="342900" indent="-342900">
              <a:lnSpc>
                <a:spcPts val="3500"/>
              </a:lnSpc>
              <a:buFont typeface="Arial" pitchFamily="34" charset="0"/>
              <a:buChar char="•"/>
            </a:pPr>
            <a:r>
              <a:rPr lang="en-US" sz="2500" dirty="0" smtClean="0"/>
              <a:t>Pair if </a:t>
            </a:r>
            <a:r>
              <a:rPr lang="en-US" sz="2500" dirty="0" smtClean="0">
                <a:solidFill>
                  <a:srgbClr val="0000FF"/>
                </a:solidFill>
              </a:rPr>
              <a:t>only one </a:t>
            </a:r>
            <a:r>
              <a:rPr lang="en-US" sz="2500" dirty="0" smtClean="0"/>
              <a:t>message</a:t>
            </a:r>
            <a:r>
              <a:rPr lang="en-US" sz="2500" dirty="0" smtClean="0">
                <a:solidFill>
                  <a:srgbClr val="0000FF"/>
                </a:solidFill>
              </a:rPr>
              <a:t> </a:t>
            </a:r>
            <a:r>
              <a:rPr lang="en-US" sz="2500" dirty="0" smtClean="0"/>
              <a:t>is received and </a:t>
            </a:r>
            <a:r>
              <a:rPr lang="en-US" sz="2500" dirty="0" smtClean="0">
                <a:solidFill>
                  <a:srgbClr val="0000FF"/>
                </a:solidFill>
              </a:rPr>
              <a:t>no tampering</a:t>
            </a:r>
            <a:endParaRPr lang="en-US" sz="2500" dirty="0">
              <a:solidFill>
                <a:srgbClr val="0000FF"/>
              </a:solidFill>
            </a:endParaRPr>
          </a:p>
        </p:txBody>
      </p:sp>
      <p:cxnSp>
        <p:nvCxnSpPr>
          <p:cNvPr id="39" name="Straight Arrow Connector 38"/>
          <p:cNvCxnSpPr/>
          <p:nvPr/>
        </p:nvCxnSpPr>
        <p:spPr>
          <a:xfrm>
            <a:off x="0" y="5171514"/>
            <a:ext cx="9165774" cy="818"/>
          </a:xfrm>
          <a:prstGeom prst="straightConnector1">
            <a:avLst/>
          </a:prstGeom>
          <a:ln w="5715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5400000" flipH="1" flipV="1">
            <a:off x="3242037" y="4672518"/>
            <a:ext cx="998835" cy="794"/>
          </a:xfrm>
          <a:prstGeom prst="straightConnector1">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004139" y="3830413"/>
            <a:ext cx="1796937" cy="461665"/>
          </a:xfrm>
          <a:prstGeom prst="rect">
            <a:avLst/>
          </a:prstGeom>
          <a:noFill/>
        </p:spPr>
        <p:txBody>
          <a:bodyPr wrap="square" rtlCol="0">
            <a:spAutoFit/>
          </a:bodyPr>
          <a:lstStyle/>
          <a:p>
            <a:r>
              <a:rPr lang="en-US" sz="2400" b="1" i="1" dirty="0" smtClean="0"/>
              <a:t>Push Button</a:t>
            </a:r>
            <a:endParaRPr lang="en-US" sz="2400" b="1" i="1" dirty="0"/>
          </a:p>
        </p:txBody>
      </p:sp>
      <p:grpSp>
        <p:nvGrpSpPr>
          <p:cNvPr id="51" name="Group 50"/>
          <p:cNvGrpSpPr/>
          <p:nvPr/>
        </p:nvGrpSpPr>
        <p:grpSpPr>
          <a:xfrm>
            <a:off x="3744689" y="4602487"/>
            <a:ext cx="1582057" cy="533400"/>
            <a:chOff x="3506786" y="3036709"/>
            <a:chExt cx="1582057" cy="533400"/>
          </a:xfrm>
        </p:grpSpPr>
        <p:sp>
          <p:nvSpPr>
            <p:cNvPr id="52" name="Rectangle 51"/>
            <p:cNvSpPr/>
            <p:nvPr/>
          </p:nvSpPr>
          <p:spPr>
            <a:xfrm>
              <a:off x="3775215" y="3036709"/>
              <a:ext cx="1066006" cy="533400"/>
            </a:xfrm>
            <a:prstGeom prst="rect">
              <a:avLst/>
            </a:prstGeom>
            <a:solidFill>
              <a:srgbClr val="C2F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p:cNvSpPr txBox="1"/>
            <p:nvPr/>
          </p:nvSpPr>
          <p:spPr>
            <a:xfrm>
              <a:off x="3506786" y="3054640"/>
              <a:ext cx="1582057" cy="400110"/>
            </a:xfrm>
            <a:prstGeom prst="rect">
              <a:avLst/>
            </a:prstGeom>
            <a:noFill/>
          </p:spPr>
          <p:txBody>
            <a:bodyPr wrap="square" rtlCol="0">
              <a:spAutoFit/>
            </a:bodyPr>
            <a:lstStyle/>
            <a:p>
              <a:pPr algn="ctr"/>
              <a:r>
                <a:rPr lang="en-US" sz="2000" b="1" i="1" dirty="0" smtClean="0">
                  <a:cs typeface="Times New Roman" pitchFamily="18" charset="0"/>
                </a:rPr>
                <a:t>reply</a:t>
              </a:r>
            </a:p>
          </p:txBody>
        </p:sp>
      </p:grpSp>
      <p:sp>
        <p:nvSpPr>
          <p:cNvPr id="56" name="TextBox 55"/>
          <p:cNvSpPr txBox="1"/>
          <p:nvPr/>
        </p:nvSpPr>
        <p:spPr>
          <a:xfrm>
            <a:off x="4559588" y="2726887"/>
            <a:ext cx="1300324" cy="461665"/>
          </a:xfrm>
          <a:prstGeom prst="rect">
            <a:avLst/>
          </a:prstGeom>
          <a:noFill/>
        </p:spPr>
        <p:txBody>
          <a:bodyPr wrap="square" rtlCol="0">
            <a:spAutoFit/>
          </a:bodyPr>
          <a:lstStyle/>
          <a:p>
            <a:r>
              <a:rPr lang="en-US" sz="2400" i="1" dirty="0" smtClean="0"/>
              <a:t>Timeout</a:t>
            </a:r>
            <a:endParaRPr lang="en-US" sz="2400" i="1" dirty="0"/>
          </a:p>
        </p:txBody>
      </p:sp>
      <p:cxnSp>
        <p:nvCxnSpPr>
          <p:cNvPr id="9" name="Straight Connector 8"/>
          <p:cNvCxnSpPr/>
          <p:nvPr/>
        </p:nvCxnSpPr>
        <p:spPr>
          <a:xfrm flipV="1">
            <a:off x="5776687" y="2774888"/>
            <a:ext cx="0" cy="905639"/>
          </a:xfrm>
          <a:prstGeom prst="line">
            <a:avLst/>
          </a:prstGeom>
          <a:ln w="1905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flipV="1">
            <a:off x="8795658" y="4230248"/>
            <a:ext cx="0" cy="905639"/>
          </a:xfrm>
          <a:prstGeom prst="line">
            <a:avLst/>
          </a:prstGeom>
          <a:ln w="19050">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8086228" y="3727126"/>
            <a:ext cx="1057772" cy="446276"/>
          </a:xfrm>
          <a:prstGeom prst="rect">
            <a:avLst/>
          </a:prstGeom>
          <a:noFill/>
        </p:spPr>
        <p:txBody>
          <a:bodyPr wrap="square" rtlCol="0">
            <a:spAutoFit/>
          </a:bodyPr>
          <a:lstStyle/>
          <a:p>
            <a:r>
              <a:rPr lang="en-US" sz="2300" dirty="0" smtClean="0"/>
              <a:t>Alice</a:t>
            </a:r>
            <a:endParaRPr lang="en-US" sz="2300" dirty="0"/>
          </a:p>
        </p:txBody>
      </p:sp>
      <p:sp>
        <p:nvSpPr>
          <p:cNvPr id="61" name="TextBox 60"/>
          <p:cNvSpPr txBox="1"/>
          <p:nvPr/>
        </p:nvSpPr>
        <p:spPr>
          <a:xfrm>
            <a:off x="8064460" y="5171514"/>
            <a:ext cx="1057772" cy="446276"/>
          </a:xfrm>
          <a:prstGeom prst="rect">
            <a:avLst/>
          </a:prstGeom>
          <a:noFill/>
        </p:spPr>
        <p:txBody>
          <a:bodyPr wrap="square" rtlCol="0">
            <a:spAutoFit/>
          </a:bodyPr>
          <a:lstStyle/>
          <a:p>
            <a:r>
              <a:rPr lang="en-US" sz="2300" dirty="0" smtClean="0"/>
              <a:t>Bob</a:t>
            </a:r>
            <a:endParaRPr lang="en-US" sz="2300" dirty="0"/>
          </a:p>
        </p:txBody>
      </p:sp>
      <p:cxnSp>
        <p:nvCxnSpPr>
          <p:cNvPr id="29" name="Straight Arrow Connector 28"/>
          <p:cNvCxnSpPr/>
          <p:nvPr/>
        </p:nvCxnSpPr>
        <p:spPr>
          <a:xfrm>
            <a:off x="0" y="6253657"/>
            <a:ext cx="9144000" cy="0"/>
          </a:xfrm>
          <a:prstGeom prst="straightConnector1">
            <a:avLst/>
          </a:prstGeom>
          <a:ln w="5715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309224" y="3136730"/>
            <a:ext cx="1582057" cy="533400"/>
            <a:chOff x="309224" y="3136730"/>
            <a:chExt cx="1582057" cy="533400"/>
          </a:xfrm>
        </p:grpSpPr>
        <p:sp>
          <p:nvSpPr>
            <p:cNvPr id="33" name="Rectangle 32"/>
            <p:cNvSpPr/>
            <p:nvPr/>
          </p:nvSpPr>
          <p:spPr>
            <a:xfrm>
              <a:off x="626671" y="3136730"/>
              <a:ext cx="975315" cy="533400"/>
            </a:xfrm>
            <a:prstGeom prst="rect">
              <a:avLst/>
            </a:prstGeom>
            <a:solidFill>
              <a:srgbClr val="FFD1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p:cNvSpPr txBox="1"/>
            <p:nvPr/>
          </p:nvSpPr>
          <p:spPr>
            <a:xfrm>
              <a:off x="309224" y="3232417"/>
              <a:ext cx="1582057" cy="400110"/>
            </a:xfrm>
            <a:prstGeom prst="rect">
              <a:avLst/>
            </a:prstGeom>
            <a:noFill/>
          </p:spPr>
          <p:txBody>
            <a:bodyPr wrap="square" rtlCol="0">
              <a:spAutoFit/>
            </a:bodyPr>
            <a:lstStyle/>
            <a:p>
              <a:pPr algn="ctr"/>
              <a:r>
                <a:rPr lang="en-US" sz="2000" b="1" i="1" dirty="0" smtClean="0">
                  <a:cs typeface="Times New Roman" pitchFamily="18" charset="0"/>
                </a:rPr>
                <a:t>request</a:t>
              </a:r>
            </a:p>
          </p:txBody>
        </p:sp>
      </p:grpSp>
      <p:cxnSp>
        <p:nvCxnSpPr>
          <p:cNvPr id="36" name="Straight Arrow Connector 35"/>
          <p:cNvCxnSpPr/>
          <p:nvPr/>
        </p:nvCxnSpPr>
        <p:spPr>
          <a:xfrm rot="5400000" flipH="1" flipV="1">
            <a:off x="-132535" y="3227311"/>
            <a:ext cx="998835" cy="794"/>
          </a:xfrm>
          <a:prstGeom prst="straightConnector1">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7084" y="2292859"/>
            <a:ext cx="1857831" cy="461665"/>
          </a:xfrm>
          <a:prstGeom prst="rect">
            <a:avLst/>
          </a:prstGeom>
          <a:noFill/>
        </p:spPr>
        <p:txBody>
          <a:bodyPr wrap="square" rtlCol="0">
            <a:spAutoFit/>
          </a:bodyPr>
          <a:lstStyle/>
          <a:p>
            <a:r>
              <a:rPr lang="en-US" sz="2400" b="1" dirty="0" smtClean="0"/>
              <a:t>Push Button</a:t>
            </a:r>
            <a:endParaRPr lang="en-US" sz="2400" b="1" dirty="0"/>
          </a:p>
        </p:txBody>
      </p:sp>
      <p:sp>
        <p:nvSpPr>
          <p:cNvPr id="44" name="TextBox 43"/>
          <p:cNvSpPr txBox="1"/>
          <p:nvPr/>
        </p:nvSpPr>
        <p:spPr>
          <a:xfrm>
            <a:off x="7460343" y="6244026"/>
            <a:ext cx="1728978" cy="446276"/>
          </a:xfrm>
          <a:prstGeom prst="rect">
            <a:avLst/>
          </a:prstGeom>
          <a:noFill/>
        </p:spPr>
        <p:txBody>
          <a:bodyPr wrap="square" rtlCol="0">
            <a:spAutoFit/>
          </a:bodyPr>
          <a:lstStyle/>
          <a:p>
            <a:r>
              <a:rPr lang="en-US" sz="2300" dirty="0" smtClean="0"/>
              <a:t>Adversary</a:t>
            </a:r>
            <a:endParaRPr lang="en-US" sz="2300" dirty="0"/>
          </a:p>
        </p:txBody>
      </p:sp>
      <p:sp>
        <p:nvSpPr>
          <p:cNvPr id="34" name="TextBox 33"/>
          <p:cNvSpPr txBox="1"/>
          <p:nvPr/>
        </p:nvSpPr>
        <p:spPr>
          <a:xfrm>
            <a:off x="7587586" y="4174859"/>
            <a:ext cx="1300324" cy="461665"/>
          </a:xfrm>
          <a:prstGeom prst="rect">
            <a:avLst/>
          </a:prstGeom>
          <a:noFill/>
        </p:spPr>
        <p:txBody>
          <a:bodyPr wrap="square" rtlCol="0">
            <a:spAutoFit/>
          </a:bodyPr>
          <a:lstStyle/>
          <a:p>
            <a:r>
              <a:rPr lang="en-US" sz="2400" i="1" dirty="0" smtClean="0"/>
              <a:t>Timeout</a:t>
            </a:r>
            <a:endParaRPr lang="en-US" sz="2400" i="1" dirty="0"/>
          </a:p>
        </p:txBody>
      </p:sp>
    </p:spTree>
    <p:extLst>
      <p:ext uri="{BB962C8B-B14F-4D97-AF65-F5344CB8AC3E}">
        <p14:creationId xmlns:p14="http://schemas.microsoft.com/office/powerpoint/2010/main" xmlns="" val="33483524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6" grpId="0"/>
      <p:bldP spid="60" grpId="0"/>
      <p:bldP spid="61" grpId="0"/>
      <p:bldP spid="40" grpId="0"/>
      <p:bldP spid="44" grpId="0"/>
      <p:bldP spid="3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type="title"/>
          </p:nvPr>
        </p:nvSpPr>
        <p:spPr>
          <a:xfrm>
            <a:off x="15392" y="-2630"/>
            <a:ext cx="9127915" cy="724429"/>
          </a:xfrm>
        </p:spPr>
        <p:txBody>
          <a:bodyPr>
            <a:normAutofit/>
          </a:bodyPr>
          <a:lstStyle/>
          <a:p>
            <a:r>
              <a:rPr lang="en-US" sz="3000" b="0" dirty="0" smtClean="0">
                <a:latin typeface="Calibri" pitchFamily="34" charset="0"/>
                <a:cs typeface="Calibri" pitchFamily="34" charset="0"/>
              </a:rPr>
              <a:t>In-Band Secure Pairing Protocol</a:t>
            </a:r>
            <a:endParaRPr lang="en-US" sz="3000" b="0" dirty="0">
              <a:latin typeface="Calibri" pitchFamily="34" charset="0"/>
              <a:cs typeface="Calibri" pitchFamily="34" charset="0"/>
            </a:endParaRPr>
          </a:p>
        </p:txBody>
      </p:sp>
      <p:cxnSp>
        <p:nvCxnSpPr>
          <p:cNvPr id="21" name="Straight Arrow Connector 20"/>
          <p:cNvCxnSpPr/>
          <p:nvPr/>
        </p:nvCxnSpPr>
        <p:spPr>
          <a:xfrm>
            <a:off x="0" y="3713672"/>
            <a:ext cx="9144000" cy="0"/>
          </a:xfrm>
          <a:prstGeom prst="straightConnector1">
            <a:avLst/>
          </a:prstGeom>
          <a:ln w="5715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56155" y="667662"/>
            <a:ext cx="8639503" cy="1438855"/>
          </a:xfrm>
          <a:prstGeom prst="rect">
            <a:avLst/>
          </a:prstGeom>
          <a:noFill/>
        </p:spPr>
        <p:txBody>
          <a:bodyPr wrap="square" rtlCol="0">
            <a:spAutoFit/>
          </a:bodyPr>
          <a:lstStyle/>
          <a:p>
            <a:pPr marL="342900" indent="-342900">
              <a:lnSpc>
                <a:spcPts val="3500"/>
              </a:lnSpc>
              <a:buFont typeface="Arial" pitchFamily="34" charset="0"/>
              <a:buChar char="•"/>
            </a:pPr>
            <a:r>
              <a:rPr lang="en-US" sz="2500" dirty="0" smtClean="0"/>
              <a:t>Industry: User pushes buttons within 120 seconds</a:t>
            </a:r>
          </a:p>
          <a:p>
            <a:pPr marL="342900" indent="-342900">
              <a:lnSpc>
                <a:spcPts val="3500"/>
              </a:lnSpc>
              <a:buFont typeface="Arial" pitchFamily="34" charset="0"/>
              <a:buChar char="•"/>
            </a:pPr>
            <a:r>
              <a:rPr lang="en-US" sz="2500" dirty="0"/>
              <a:t>T</a:t>
            </a:r>
            <a:r>
              <a:rPr lang="en-US" sz="2500" dirty="0" smtClean="0"/>
              <a:t>imeout after a period greater than 120 seconds</a:t>
            </a:r>
          </a:p>
          <a:p>
            <a:pPr marL="342900" indent="-342900">
              <a:lnSpc>
                <a:spcPts val="3500"/>
              </a:lnSpc>
              <a:buFont typeface="Arial" pitchFamily="34" charset="0"/>
              <a:buChar char="•"/>
            </a:pPr>
            <a:r>
              <a:rPr lang="en-US" sz="2500" dirty="0" smtClean="0"/>
              <a:t>Pair if </a:t>
            </a:r>
            <a:r>
              <a:rPr lang="en-US" sz="2500" dirty="0" smtClean="0">
                <a:solidFill>
                  <a:srgbClr val="0000FF"/>
                </a:solidFill>
              </a:rPr>
              <a:t>only one </a:t>
            </a:r>
            <a:r>
              <a:rPr lang="en-US" sz="2500" dirty="0" smtClean="0"/>
              <a:t>message</a:t>
            </a:r>
            <a:r>
              <a:rPr lang="en-US" sz="2500" dirty="0" smtClean="0">
                <a:solidFill>
                  <a:srgbClr val="0000FF"/>
                </a:solidFill>
              </a:rPr>
              <a:t> </a:t>
            </a:r>
            <a:r>
              <a:rPr lang="en-US" sz="2500" dirty="0" smtClean="0"/>
              <a:t>is received and </a:t>
            </a:r>
            <a:r>
              <a:rPr lang="en-US" sz="2500" dirty="0" smtClean="0">
                <a:solidFill>
                  <a:srgbClr val="0000FF"/>
                </a:solidFill>
              </a:rPr>
              <a:t>no tampering</a:t>
            </a:r>
            <a:endParaRPr lang="en-US" sz="2500" dirty="0">
              <a:solidFill>
                <a:srgbClr val="0000FF"/>
              </a:solidFill>
            </a:endParaRPr>
          </a:p>
        </p:txBody>
      </p:sp>
      <p:cxnSp>
        <p:nvCxnSpPr>
          <p:cNvPr id="39" name="Straight Arrow Connector 38"/>
          <p:cNvCxnSpPr/>
          <p:nvPr/>
        </p:nvCxnSpPr>
        <p:spPr>
          <a:xfrm>
            <a:off x="0" y="5171514"/>
            <a:ext cx="9165774" cy="818"/>
          </a:xfrm>
          <a:prstGeom prst="straightConnector1">
            <a:avLst/>
          </a:prstGeom>
          <a:ln w="5715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5400000" flipH="1" flipV="1">
            <a:off x="3242037" y="4672518"/>
            <a:ext cx="998835" cy="794"/>
          </a:xfrm>
          <a:prstGeom prst="straightConnector1">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004139" y="3830413"/>
            <a:ext cx="1796937" cy="461665"/>
          </a:xfrm>
          <a:prstGeom prst="rect">
            <a:avLst/>
          </a:prstGeom>
          <a:noFill/>
        </p:spPr>
        <p:txBody>
          <a:bodyPr wrap="square" rtlCol="0">
            <a:spAutoFit/>
          </a:bodyPr>
          <a:lstStyle/>
          <a:p>
            <a:r>
              <a:rPr lang="en-US" sz="2400" b="1" i="1" dirty="0" smtClean="0"/>
              <a:t>Push Button</a:t>
            </a:r>
            <a:endParaRPr lang="en-US" sz="2400" b="1" i="1" dirty="0"/>
          </a:p>
        </p:txBody>
      </p:sp>
      <p:grpSp>
        <p:nvGrpSpPr>
          <p:cNvPr id="51" name="Group 50"/>
          <p:cNvGrpSpPr/>
          <p:nvPr/>
        </p:nvGrpSpPr>
        <p:grpSpPr>
          <a:xfrm>
            <a:off x="3744689" y="4602487"/>
            <a:ext cx="1582057" cy="533400"/>
            <a:chOff x="3506786" y="3036709"/>
            <a:chExt cx="1582057" cy="533400"/>
          </a:xfrm>
        </p:grpSpPr>
        <p:sp>
          <p:nvSpPr>
            <p:cNvPr id="52" name="Rectangle 51"/>
            <p:cNvSpPr/>
            <p:nvPr/>
          </p:nvSpPr>
          <p:spPr>
            <a:xfrm>
              <a:off x="3775215" y="3036709"/>
              <a:ext cx="1066006" cy="533400"/>
            </a:xfrm>
            <a:prstGeom prst="rect">
              <a:avLst/>
            </a:prstGeom>
            <a:solidFill>
              <a:srgbClr val="C2F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p:cNvSpPr txBox="1"/>
            <p:nvPr/>
          </p:nvSpPr>
          <p:spPr>
            <a:xfrm>
              <a:off x="3506786" y="3054640"/>
              <a:ext cx="1582057" cy="400110"/>
            </a:xfrm>
            <a:prstGeom prst="rect">
              <a:avLst/>
            </a:prstGeom>
            <a:noFill/>
          </p:spPr>
          <p:txBody>
            <a:bodyPr wrap="square" rtlCol="0">
              <a:spAutoFit/>
            </a:bodyPr>
            <a:lstStyle/>
            <a:p>
              <a:pPr algn="ctr"/>
              <a:r>
                <a:rPr lang="en-US" sz="2000" b="1" i="1" dirty="0" smtClean="0">
                  <a:cs typeface="Times New Roman" pitchFamily="18" charset="0"/>
                </a:rPr>
                <a:t>reply</a:t>
              </a:r>
            </a:p>
          </p:txBody>
        </p:sp>
      </p:grpSp>
      <p:cxnSp>
        <p:nvCxnSpPr>
          <p:cNvPr id="9" name="Straight Connector 8"/>
          <p:cNvCxnSpPr/>
          <p:nvPr/>
        </p:nvCxnSpPr>
        <p:spPr>
          <a:xfrm flipV="1">
            <a:off x="5776687" y="2774888"/>
            <a:ext cx="0" cy="905639"/>
          </a:xfrm>
          <a:prstGeom prst="line">
            <a:avLst/>
          </a:prstGeom>
          <a:ln w="1905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flipV="1">
            <a:off x="8795658" y="4230248"/>
            <a:ext cx="0" cy="905639"/>
          </a:xfrm>
          <a:prstGeom prst="line">
            <a:avLst/>
          </a:prstGeom>
          <a:ln w="19050">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8086228" y="3727126"/>
            <a:ext cx="1057772" cy="446276"/>
          </a:xfrm>
          <a:prstGeom prst="rect">
            <a:avLst/>
          </a:prstGeom>
          <a:noFill/>
        </p:spPr>
        <p:txBody>
          <a:bodyPr wrap="square" rtlCol="0">
            <a:spAutoFit/>
          </a:bodyPr>
          <a:lstStyle/>
          <a:p>
            <a:r>
              <a:rPr lang="en-US" sz="2300" dirty="0" smtClean="0"/>
              <a:t>Alice</a:t>
            </a:r>
            <a:endParaRPr lang="en-US" sz="2300" dirty="0"/>
          </a:p>
        </p:txBody>
      </p:sp>
      <p:sp>
        <p:nvSpPr>
          <p:cNvPr id="61" name="TextBox 60"/>
          <p:cNvSpPr txBox="1"/>
          <p:nvPr/>
        </p:nvSpPr>
        <p:spPr>
          <a:xfrm>
            <a:off x="8064460" y="5171514"/>
            <a:ext cx="1057772" cy="446276"/>
          </a:xfrm>
          <a:prstGeom prst="rect">
            <a:avLst/>
          </a:prstGeom>
          <a:noFill/>
        </p:spPr>
        <p:txBody>
          <a:bodyPr wrap="square" rtlCol="0">
            <a:spAutoFit/>
          </a:bodyPr>
          <a:lstStyle/>
          <a:p>
            <a:r>
              <a:rPr lang="en-US" sz="2300" dirty="0" smtClean="0"/>
              <a:t>Bob</a:t>
            </a:r>
            <a:endParaRPr lang="en-US" sz="2300" dirty="0"/>
          </a:p>
        </p:txBody>
      </p:sp>
      <p:cxnSp>
        <p:nvCxnSpPr>
          <p:cNvPr id="29" name="Straight Arrow Connector 28"/>
          <p:cNvCxnSpPr/>
          <p:nvPr/>
        </p:nvCxnSpPr>
        <p:spPr>
          <a:xfrm>
            <a:off x="0" y="6253657"/>
            <a:ext cx="9144000" cy="0"/>
          </a:xfrm>
          <a:prstGeom prst="straightConnector1">
            <a:avLst/>
          </a:prstGeom>
          <a:ln w="5715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a:xfrm>
            <a:off x="87084" y="2292859"/>
            <a:ext cx="1857831" cy="1434266"/>
            <a:chOff x="87084" y="739861"/>
            <a:chExt cx="1857831" cy="1434266"/>
          </a:xfrm>
        </p:grpSpPr>
        <p:sp>
          <p:nvSpPr>
            <p:cNvPr id="33" name="Rectangle 32"/>
            <p:cNvSpPr/>
            <p:nvPr/>
          </p:nvSpPr>
          <p:spPr>
            <a:xfrm>
              <a:off x="626671" y="1583732"/>
              <a:ext cx="975315" cy="533400"/>
            </a:xfrm>
            <a:prstGeom prst="rect">
              <a:avLst/>
            </a:prstGeom>
            <a:solidFill>
              <a:srgbClr val="FFD1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p:cNvSpPr txBox="1"/>
            <p:nvPr/>
          </p:nvSpPr>
          <p:spPr>
            <a:xfrm>
              <a:off x="309224" y="1679419"/>
              <a:ext cx="1582057" cy="400110"/>
            </a:xfrm>
            <a:prstGeom prst="rect">
              <a:avLst/>
            </a:prstGeom>
            <a:noFill/>
          </p:spPr>
          <p:txBody>
            <a:bodyPr wrap="square" rtlCol="0">
              <a:spAutoFit/>
            </a:bodyPr>
            <a:lstStyle/>
            <a:p>
              <a:pPr algn="ctr"/>
              <a:r>
                <a:rPr lang="en-US" sz="2000" b="1" i="1" dirty="0" smtClean="0">
                  <a:cs typeface="Times New Roman" pitchFamily="18" charset="0"/>
                </a:rPr>
                <a:t>request</a:t>
              </a:r>
            </a:p>
          </p:txBody>
        </p:sp>
        <p:cxnSp>
          <p:nvCxnSpPr>
            <p:cNvPr id="36" name="Straight Arrow Connector 35"/>
            <p:cNvCxnSpPr/>
            <p:nvPr/>
          </p:nvCxnSpPr>
          <p:spPr>
            <a:xfrm rot="5400000" flipH="1" flipV="1">
              <a:off x="-132535" y="1674313"/>
              <a:ext cx="998835" cy="794"/>
            </a:xfrm>
            <a:prstGeom prst="straightConnector1">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7084" y="739861"/>
              <a:ext cx="1857831" cy="461665"/>
            </a:xfrm>
            <a:prstGeom prst="rect">
              <a:avLst/>
            </a:prstGeom>
            <a:noFill/>
          </p:spPr>
          <p:txBody>
            <a:bodyPr wrap="square" rtlCol="0">
              <a:spAutoFit/>
            </a:bodyPr>
            <a:lstStyle/>
            <a:p>
              <a:r>
                <a:rPr lang="en-US" sz="2400" b="1" dirty="0" smtClean="0"/>
                <a:t>Push Button</a:t>
              </a:r>
              <a:endParaRPr lang="en-US" sz="2400" b="1" dirty="0"/>
            </a:p>
          </p:txBody>
        </p:sp>
      </p:grpSp>
      <p:grpSp>
        <p:nvGrpSpPr>
          <p:cNvPr id="41" name="Group 40"/>
          <p:cNvGrpSpPr/>
          <p:nvPr/>
        </p:nvGrpSpPr>
        <p:grpSpPr>
          <a:xfrm>
            <a:off x="1645532" y="5710626"/>
            <a:ext cx="1582057" cy="533400"/>
            <a:chOff x="3506786" y="3036709"/>
            <a:chExt cx="1582057" cy="533400"/>
          </a:xfrm>
        </p:grpSpPr>
        <p:sp>
          <p:nvSpPr>
            <p:cNvPr id="42" name="Rectangle 41"/>
            <p:cNvSpPr/>
            <p:nvPr/>
          </p:nvSpPr>
          <p:spPr>
            <a:xfrm>
              <a:off x="3775215" y="3036709"/>
              <a:ext cx="1066006" cy="533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p:cNvSpPr txBox="1"/>
            <p:nvPr/>
          </p:nvSpPr>
          <p:spPr>
            <a:xfrm>
              <a:off x="3506786" y="3054640"/>
              <a:ext cx="1582057" cy="400110"/>
            </a:xfrm>
            <a:prstGeom prst="rect">
              <a:avLst/>
            </a:prstGeom>
            <a:noFill/>
          </p:spPr>
          <p:txBody>
            <a:bodyPr wrap="square" rtlCol="0">
              <a:spAutoFit/>
            </a:bodyPr>
            <a:lstStyle/>
            <a:p>
              <a:pPr algn="ctr"/>
              <a:r>
                <a:rPr lang="en-US" sz="2000" b="1" i="1" dirty="0" smtClean="0">
                  <a:cs typeface="Times New Roman" pitchFamily="18" charset="0"/>
                </a:rPr>
                <a:t>reply</a:t>
              </a:r>
            </a:p>
          </p:txBody>
        </p:sp>
      </p:grpSp>
      <p:sp>
        <p:nvSpPr>
          <p:cNvPr id="44" name="TextBox 43"/>
          <p:cNvSpPr txBox="1"/>
          <p:nvPr/>
        </p:nvSpPr>
        <p:spPr>
          <a:xfrm>
            <a:off x="7460343" y="6244026"/>
            <a:ext cx="1728978" cy="446276"/>
          </a:xfrm>
          <a:prstGeom prst="rect">
            <a:avLst/>
          </a:prstGeom>
          <a:noFill/>
        </p:spPr>
        <p:txBody>
          <a:bodyPr wrap="square" rtlCol="0">
            <a:spAutoFit/>
          </a:bodyPr>
          <a:lstStyle/>
          <a:p>
            <a:r>
              <a:rPr lang="en-US" sz="2300" dirty="0" smtClean="0"/>
              <a:t>Adversary</a:t>
            </a:r>
            <a:endParaRPr lang="en-US" sz="2300" dirty="0"/>
          </a:p>
        </p:txBody>
      </p:sp>
      <p:sp>
        <p:nvSpPr>
          <p:cNvPr id="3" name="Cloud Callout 2"/>
          <p:cNvSpPr/>
          <p:nvPr/>
        </p:nvSpPr>
        <p:spPr>
          <a:xfrm>
            <a:off x="5887758" y="2292859"/>
            <a:ext cx="3234474" cy="1139613"/>
          </a:xfrm>
          <a:prstGeom prst="cloudCallou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5941972" y="2383394"/>
            <a:ext cx="2860952" cy="861774"/>
          </a:xfrm>
          <a:prstGeom prst="rect">
            <a:avLst/>
          </a:prstGeom>
          <a:noFill/>
        </p:spPr>
        <p:txBody>
          <a:bodyPr wrap="square" rtlCol="0">
            <a:spAutoFit/>
          </a:bodyPr>
          <a:lstStyle/>
          <a:p>
            <a:pPr algn="ctr"/>
            <a:r>
              <a:rPr lang="en-US" sz="2500" dirty="0" smtClean="0">
                <a:solidFill>
                  <a:srgbClr val="0000FF"/>
                </a:solidFill>
              </a:rPr>
              <a:t>Two replies</a:t>
            </a:r>
          </a:p>
          <a:p>
            <a:pPr algn="ctr"/>
            <a:r>
              <a:rPr lang="en-US" sz="2500" dirty="0" smtClean="0">
                <a:solidFill>
                  <a:srgbClr val="0000FF"/>
                </a:solidFill>
                <a:sym typeface="Wingdings" pitchFamily="2" charset="2"/>
              </a:rPr>
              <a:t> No pairing</a:t>
            </a:r>
            <a:endParaRPr lang="en-US" sz="2500" dirty="0">
              <a:solidFill>
                <a:srgbClr val="0000FF"/>
              </a:solidFill>
            </a:endParaRPr>
          </a:p>
        </p:txBody>
      </p:sp>
      <p:sp>
        <p:nvSpPr>
          <p:cNvPr id="38" name="TextBox 37"/>
          <p:cNvSpPr txBox="1"/>
          <p:nvPr/>
        </p:nvSpPr>
        <p:spPr>
          <a:xfrm>
            <a:off x="4559588" y="2726887"/>
            <a:ext cx="1300324" cy="461665"/>
          </a:xfrm>
          <a:prstGeom prst="rect">
            <a:avLst/>
          </a:prstGeom>
          <a:noFill/>
        </p:spPr>
        <p:txBody>
          <a:bodyPr wrap="square" rtlCol="0">
            <a:spAutoFit/>
          </a:bodyPr>
          <a:lstStyle/>
          <a:p>
            <a:r>
              <a:rPr lang="en-US" sz="2400" i="1" dirty="0" smtClean="0"/>
              <a:t>Timeout</a:t>
            </a:r>
            <a:endParaRPr lang="en-US" sz="2400" i="1" dirty="0"/>
          </a:p>
        </p:txBody>
      </p:sp>
      <p:sp>
        <p:nvSpPr>
          <p:cNvPr id="50" name="TextBox 49"/>
          <p:cNvSpPr txBox="1"/>
          <p:nvPr/>
        </p:nvSpPr>
        <p:spPr>
          <a:xfrm>
            <a:off x="7587586" y="4174859"/>
            <a:ext cx="1300324" cy="461665"/>
          </a:xfrm>
          <a:prstGeom prst="rect">
            <a:avLst/>
          </a:prstGeom>
          <a:noFill/>
        </p:spPr>
        <p:txBody>
          <a:bodyPr wrap="square" rtlCol="0">
            <a:spAutoFit/>
          </a:bodyPr>
          <a:lstStyle/>
          <a:p>
            <a:r>
              <a:rPr lang="en-US" sz="2400" i="1" dirty="0" smtClean="0"/>
              <a:t>Timeout</a:t>
            </a:r>
            <a:endParaRPr lang="en-US" sz="2400" i="1" dirty="0"/>
          </a:p>
        </p:txBody>
      </p:sp>
    </p:spTree>
    <p:extLst>
      <p:ext uri="{BB962C8B-B14F-4D97-AF65-F5344CB8AC3E}">
        <p14:creationId xmlns:p14="http://schemas.microsoft.com/office/powerpoint/2010/main" xmlns="" val="222459575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type="title"/>
          </p:nvPr>
        </p:nvSpPr>
        <p:spPr>
          <a:xfrm>
            <a:off x="15392" y="-2630"/>
            <a:ext cx="9127915" cy="724429"/>
          </a:xfrm>
        </p:spPr>
        <p:txBody>
          <a:bodyPr>
            <a:normAutofit/>
          </a:bodyPr>
          <a:lstStyle/>
          <a:p>
            <a:r>
              <a:rPr lang="en-US" sz="3000" b="0" dirty="0" smtClean="0">
                <a:latin typeface="Calibri" pitchFamily="34" charset="0"/>
                <a:cs typeface="Calibri" pitchFamily="34" charset="0"/>
              </a:rPr>
              <a:t>In-Band Secure Pairing Protocol</a:t>
            </a:r>
            <a:endParaRPr lang="en-US" sz="3000" b="0" dirty="0">
              <a:latin typeface="Calibri" pitchFamily="34" charset="0"/>
              <a:cs typeface="Calibri" pitchFamily="34" charset="0"/>
            </a:endParaRPr>
          </a:p>
        </p:txBody>
      </p:sp>
      <p:cxnSp>
        <p:nvCxnSpPr>
          <p:cNvPr id="21" name="Straight Arrow Connector 20"/>
          <p:cNvCxnSpPr/>
          <p:nvPr/>
        </p:nvCxnSpPr>
        <p:spPr>
          <a:xfrm>
            <a:off x="0" y="3713672"/>
            <a:ext cx="9144000" cy="0"/>
          </a:xfrm>
          <a:prstGeom prst="straightConnector1">
            <a:avLst/>
          </a:prstGeom>
          <a:ln w="5715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56155" y="667662"/>
            <a:ext cx="8639503" cy="1438855"/>
          </a:xfrm>
          <a:prstGeom prst="rect">
            <a:avLst/>
          </a:prstGeom>
          <a:noFill/>
        </p:spPr>
        <p:txBody>
          <a:bodyPr wrap="square" rtlCol="0">
            <a:spAutoFit/>
          </a:bodyPr>
          <a:lstStyle/>
          <a:p>
            <a:pPr marL="342900" indent="-342900">
              <a:lnSpc>
                <a:spcPts val="3500"/>
              </a:lnSpc>
              <a:buFont typeface="Arial" pitchFamily="34" charset="0"/>
              <a:buChar char="•"/>
            </a:pPr>
            <a:r>
              <a:rPr lang="en-US" sz="2500" dirty="0" smtClean="0"/>
              <a:t>Industry: User pushes buttons within 120 seconds</a:t>
            </a:r>
          </a:p>
          <a:p>
            <a:pPr marL="342900" indent="-342900">
              <a:lnSpc>
                <a:spcPts val="3500"/>
              </a:lnSpc>
              <a:buFont typeface="Arial" pitchFamily="34" charset="0"/>
              <a:buChar char="•"/>
            </a:pPr>
            <a:r>
              <a:rPr lang="en-US" sz="2500" dirty="0"/>
              <a:t>T</a:t>
            </a:r>
            <a:r>
              <a:rPr lang="en-US" sz="2500" dirty="0" smtClean="0"/>
              <a:t>imeout after a period greater than 120 seconds</a:t>
            </a:r>
          </a:p>
          <a:p>
            <a:pPr marL="342900" indent="-342900">
              <a:lnSpc>
                <a:spcPts val="3500"/>
              </a:lnSpc>
              <a:buFont typeface="Arial" pitchFamily="34" charset="0"/>
              <a:buChar char="•"/>
            </a:pPr>
            <a:r>
              <a:rPr lang="en-US" sz="2500" dirty="0" smtClean="0"/>
              <a:t>Pair if </a:t>
            </a:r>
            <a:r>
              <a:rPr lang="en-US" sz="2500" dirty="0" smtClean="0">
                <a:solidFill>
                  <a:srgbClr val="0000FF"/>
                </a:solidFill>
              </a:rPr>
              <a:t>only one </a:t>
            </a:r>
            <a:r>
              <a:rPr lang="en-US" sz="2500" dirty="0" smtClean="0"/>
              <a:t>message</a:t>
            </a:r>
            <a:r>
              <a:rPr lang="en-US" sz="2500" dirty="0" smtClean="0">
                <a:solidFill>
                  <a:srgbClr val="0000FF"/>
                </a:solidFill>
              </a:rPr>
              <a:t> </a:t>
            </a:r>
            <a:r>
              <a:rPr lang="en-US" sz="2500" dirty="0" smtClean="0"/>
              <a:t>is received and </a:t>
            </a:r>
            <a:r>
              <a:rPr lang="en-US" sz="2500" dirty="0" smtClean="0">
                <a:solidFill>
                  <a:srgbClr val="0000FF"/>
                </a:solidFill>
              </a:rPr>
              <a:t>no tampering</a:t>
            </a:r>
            <a:endParaRPr lang="en-US" sz="2500" dirty="0">
              <a:solidFill>
                <a:srgbClr val="0000FF"/>
              </a:solidFill>
            </a:endParaRPr>
          </a:p>
        </p:txBody>
      </p:sp>
      <p:cxnSp>
        <p:nvCxnSpPr>
          <p:cNvPr id="39" name="Straight Arrow Connector 38"/>
          <p:cNvCxnSpPr/>
          <p:nvPr/>
        </p:nvCxnSpPr>
        <p:spPr>
          <a:xfrm>
            <a:off x="0" y="5171514"/>
            <a:ext cx="9165774" cy="818"/>
          </a:xfrm>
          <a:prstGeom prst="straightConnector1">
            <a:avLst/>
          </a:prstGeom>
          <a:ln w="5715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5400000" flipH="1" flipV="1">
            <a:off x="3242037" y="4672518"/>
            <a:ext cx="998835" cy="794"/>
          </a:xfrm>
          <a:prstGeom prst="straightConnector1">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004139" y="3830413"/>
            <a:ext cx="1796937" cy="461665"/>
          </a:xfrm>
          <a:prstGeom prst="rect">
            <a:avLst/>
          </a:prstGeom>
          <a:noFill/>
        </p:spPr>
        <p:txBody>
          <a:bodyPr wrap="square" rtlCol="0">
            <a:spAutoFit/>
          </a:bodyPr>
          <a:lstStyle/>
          <a:p>
            <a:r>
              <a:rPr lang="en-US" sz="2400" b="1" i="1" dirty="0" smtClean="0"/>
              <a:t>Push Button</a:t>
            </a:r>
            <a:endParaRPr lang="en-US" sz="2400" b="1" i="1" dirty="0"/>
          </a:p>
        </p:txBody>
      </p:sp>
      <p:grpSp>
        <p:nvGrpSpPr>
          <p:cNvPr id="51" name="Group 50"/>
          <p:cNvGrpSpPr/>
          <p:nvPr/>
        </p:nvGrpSpPr>
        <p:grpSpPr>
          <a:xfrm>
            <a:off x="3744689" y="4602487"/>
            <a:ext cx="1582057" cy="533400"/>
            <a:chOff x="3506786" y="3036709"/>
            <a:chExt cx="1582057" cy="533400"/>
          </a:xfrm>
        </p:grpSpPr>
        <p:sp>
          <p:nvSpPr>
            <p:cNvPr id="52" name="Rectangle 51"/>
            <p:cNvSpPr/>
            <p:nvPr/>
          </p:nvSpPr>
          <p:spPr>
            <a:xfrm>
              <a:off x="3775215" y="3036709"/>
              <a:ext cx="1066006" cy="533400"/>
            </a:xfrm>
            <a:prstGeom prst="rect">
              <a:avLst/>
            </a:prstGeom>
            <a:solidFill>
              <a:srgbClr val="C2F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p:cNvSpPr txBox="1"/>
            <p:nvPr/>
          </p:nvSpPr>
          <p:spPr>
            <a:xfrm>
              <a:off x="3506786" y="3054640"/>
              <a:ext cx="1582057" cy="400110"/>
            </a:xfrm>
            <a:prstGeom prst="rect">
              <a:avLst/>
            </a:prstGeom>
            <a:noFill/>
          </p:spPr>
          <p:txBody>
            <a:bodyPr wrap="square" rtlCol="0">
              <a:spAutoFit/>
            </a:bodyPr>
            <a:lstStyle/>
            <a:p>
              <a:pPr algn="ctr"/>
              <a:r>
                <a:rPr lang="en-US" sz="2000" b="1" i="1" dirty="0" smtClean="0">
                  <a:cs typeface="Times New Roman" pitchFamily="18" charset="0"/>
                </a:rPr>
                <a:t>reply</a:t>
              </a:r>
            </a:p>
          </p:txBody>
        </p:sp>
      </p:grpSp>
      <p:cxnSp>
        <p:nvCxnSpPr>
          <p:cNvPr id="9" name="Straight Connector 8"/>
          <p:cNvCxnSpPr/>
          <p:nvPr/>
        </p:nvCxnSpPr>
        <p:spPr>
          <a:xfrm flipV="1">
            <a:off x="5776687" y="2774888"/>
            <a:ext cx="0" cy="905639"/>
          </a:xfrm>
          <a:prstGeom prst="line">
            <a:avLst/>
          </a:prstGeom>
          <a:ln w="1905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flipV="1">
            <a:off x="8795658" y="4230248"/>
            <a:ext cx="0" cy="905639"/>
          </a:xfrm>
          <a:prstGeom prst="line">
            <a:avLst/>
          </a:prstGeom>
          <a:ln w="19050">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8086228" y="3727126"/>
            <a:ext cx="1057772" cy="446276"/>
          </a:xfrm>
          <a:prstGeom prst="rect">
            <a:avLst/>
          </a:prstGeom>
          <a:noFill/>
        </p:spPr>
        <p:txBody>
          <a:bodyPr wrap="square" rtlCol="0">
            <a:spAutoFit/>
          </a:bodyPr>
          <a:lstStyle/>
          <a:p>
            <a:r>
              <a:rPr lang="en-US" sz="2300" dirty="0" smtClean="0"/>
              <a:t>Alice</a:t>
            </a:r>
            <a:endParaRPr lang="en-US" sz="2300" dirty="0"/>
          </a:p>
        </p:txBody>
      </p:sp>
      <p:sp>
        <p:nvSpPr>
          <p:cNvPr id="61" name="TextBox 60"/>
          <p:cNvSpPr txBox="1"/>
          <p:nvPr/>
        </p:nvSpPr>
        <p:spPr>
          <a:xfrm>
            <a:off x="8064460" y="5171514"/>
            <a:ext cx="1057772" cy="446276"/>
          </a:xfrm>
          <a:prstGeom prst="rect">
            <a:avLst/>
          </a:prstGeom>
          <a:noFill/>
        </p:spPr>
        <p:txBody>
          <a:bodyPr wrap="square" rtlCol="0">
            <a:spAutoFit/>
          </a:bodyPr>
          <a:lstStyle/>
          <a:p>
            <a:r>
              <a:rPr lang="en-US" sz="2300" dirty="0" smtClean="0"/>
              <a:t>Bob</a:t>
            </a:r>
            <a:endParaRPr lang="en-US" sz="2300" dirty="0"/>
          </a:p>
        </p:txBody>
      </p:sp>
      <p:cxnSp>
        <p:nvCxnSpPr>
          <p:cNvPr id="29" name="Straight Arrow Connector 28"/>
          <p:cNvCxnSpPr/>
          <p:nvPr/>
        </p:nvCxnSpPr>
        <p:spPr>
          <a:xfrm>
            <a:off x="0" y="6253657"/>
            <a:ext cx="9144000" cy="0"/>
          </a:xfrm>
          <a:prstGeom prst="straightConnector1">
            <a:avLst/>
          </a:prstGeom>
          <a:ln w="5715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a:xfrm>
            <a:off x="87084" y="2292859"/>
            <a:ext cx="1857831" cy="1434266"/>
            <a:chOff x="87084" y="739861"/>
            <a:chExt cx="1857831" cy="1434266"/>
          </a:xfrm>
        </p:grpSpPr>
        <p:sp>
          <p:nvSpPr>
            <p:cNvPr id="33" name="Rectangle 32"/>
            <p:cNvSpPr/>
            <p:nvPr/>
          </p:nvSpPr>
          <p:spPr>
            <a:xfrm>
              <a:off x="626671" y="1583732"/>
              <a:ext cx="975315" cy="533400"/>
            </a:xfrm>
            <a:prstGeom prst="rect">
              <a:avLst/>
            </a:prstGeom>
            <a:solidFill>
              <a:srgbClr val="FFD1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p:cNvSpPr txBox="1"/>
            <p:nvPr/>
          </p:nvSpPr>
          <p:spPr>
            <a:xfrm>
              <a:off x="309224" y="1679419"/>
              <a:ext cx="1582057" cy="400110"/>
            </a:xfrm>
            <a:prstGeom prst="rect">
              <a:avLst/>
            </a:prstGeom>
            <a:noFill/>
          </p:spPr>
          <p:txBody>
            <a:bodyPr wrap="square" rtlCol="0">
              <a:spAutoFit/>
            </a:bodyPr>
            <a:lstStyle/>
            <a:p>
              <a:pPr algn="ctr"/>
              <a:r>
                <a:rPr lang="en-US" sz="2000" b="1" i="1" dirty="0" smtClean="0">
                  <a:cs typeface="Times New Roman" pitchFamily="18" charset="0"/>
                </a:rPr>
                <a:t>request</a:t>
              </a:r>
            </a:p>
          </p:txBody>
        </p:sp>
        <p:cxnSp>
          <p:nvCxnSpPr>
            <p:cNvPr id="36" name="Straight Arrow Connector 35"/>
            <p:cNvCxnSpPr/>
            <p:nvPr/>
          </p:nvCxnSpPr>
          <p:spPr>
            <a:xfrm rot="5400000" flipH="1" flipV="1">
              <a:off x="-132535" y="1674313"/>
              <a:ext cx="998835" cy="794"/>
            </a:xfrm>
            <a:prstGeom prst="straightConnector1">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7084" y="739861"/>
              <a:ext cx="1857831" cy="461665"/>
            </a:xfrm>
            <a:prstGeom prst="rect">
              <a:avLst/>
            </a:prstGeom>
            <a:noFill/>
          </p:spPr>
          <p:txBody>
            <a:bodyPr wrap="square" rtlCol="0">
              <a:spAutoFit/>
            </a:bodyPr>
            <a:lstStyle/>
            <a:p>
              <a:r>
                <a:rPr lang="en-US" sz="2400" b="1" dirty="0" smtClean="0"/>
                <a:t>Push Button</a:t>
              </a:r>
              <a:endParaRPr lang="en-US" sz="2400" b="1" dirty="0"/>
            </a:p>
          </p:txBody>
        </p:sp>
      </p:grpSp>
      <p:grpSp>
        <p:nvGrpSpPr>
          <p:cNvPr id="41" name="Group 40"/>
          <p:cNvGrpSpPr/>
          <p:nvPr/>
        </p:nvGrpSpPr>
        <p:grpSpPr>
          <a:xfrm>
            <a:off x="1645532" y="5710626"/>
            <a:ext cx="1582057" cy="533400"/>
            <a:chOff x="3506786" y="3036709"/>
            <a:chExt cx="1582057" cy="533400"/>
          </a:xfrm>
        </p:grpSpPr>
        <p:sp>
          <p:nvSpPr>
            <p:cNvPr id="42" name="Rectangle 41"/>
            <p:cNvSpPr/>
            <p:nvPr/>
          </p:nvSpPr>
          <p:spPr>
            <a:xfrm>
              <a:off x="3775215" y="3036709"/>
              <a:ext cx="1066006" cy="533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p:cNvSpPr txBox="1"/>
            <p:nvPr/>
          </p:nvSpPr>
          <p:spPr>
            <a:xfrm>
              <a:off x="3506786" y="3054640"/>
              <a:ext cx="1582057" cy="400110"/>
            </a:xfrm>
            <a:prstGeom prst="rect">
              <a:avLst/>
            </a:prstGeom>
            <a:noFill/>
          </p:spPr>
          <p:txBody>
            <a:bodyPr wrap="square" rtlCol="0">
              <a:spAutoFit/>
            </a:bodyPr>
            <a:lstStyle/>
            <a:p>
              <a:pPr algn="ctr"/>
              <a:r>
                <a:rPr lang="en-US" sz="2000" b="1" i="1" dirty="0" smtClean="0">
                  <a:cs typeface="Times New Roman" pitchFamily="18" charset="0"/>
                </a:rPr>
                <a:t>reply</a:t>
              </a:r>
            </a:p>
          </p:txBody>
        </p:sp>
      </p:grpSp>
      <p:sp>
        <p:nvSpPr>
          <p:cNvPr id="44" name="TextBox 43"/>
          <p:cNvSpPr txBox="1"/>
          <p:nvPr/>
        </p:nvSpPr>
        <p:spPr>
          <a:xfrm>
            <a:off x="7460343" y="6244026"/>
            <a:ext cx="1728978" cy="446276"/>
          </a:xfrm>
          <a:prstGeom prst="rect">
            <a:avLst/>
          </a:prstGeom>
          <a:noFill/>
        </p:spPr>
        <p:txBody>
          <a:bodyPr wrap="square" rtlCol="0">
            <a:spAutoFit/>
          </a:bodyPr>
          <a:lstStyle/>
          <a:p>
            <a:r>
              <a:rPr lang="en-US" sz="2300" dirty="0" smtClean="0"/>
              <a:t>Adversary</a:t>
            </a:r>
            <a:endParaRPr lang="en-US" sz="2300" dirty="0"/>
          </a:p>
        </p:txBody>
      </p:sp>
      <p:grpSp>
        <p:nvGrpSpPr>
          <p:cNvPr id="45" name="Group 44"/>
          <p:cNvGrpSpPr/>
          <p:nvPr/>
        </p:nvGrpSpPr>
        <p:grpSpPr>
          <a:xfrm>
            <a:off x="3741852" y="5689611"/>
            <a:ext cx="1582057" cy="533400"/>
            <a:chOff x="3506786" y="3036709"/>
            <a:chExt cx="1582057" cy="533400"/>
          </a:xfrm>
        </p:grpSpPr>
        <p:sp>
          <p:nvSpPr>
            <p:cNvPr id="46" name="Rectangle 45"/>
            <p:cNvSpPr/>
            <p:nvPr/>
          </p:nvSpPr>
          <p:spPr>
            <a:xfrm>
              <a:off x="3775215" y="3036709"/>
              <a:ext cx="1066006" cy="533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3506786" y="3054640"/>
              <a:ext cx="1582057" cy="400110"/>
            </a:xfrm>
            <a:prstGeom prst="rect">
              <a:avLst/>
            </a:prstGeom>
            <a:noFill/>
          </p:spPr>
          <p:txBody>
            <a:bodyPr wrap="square" rtlCol="0">
              <a:spAutoFit/>
            </a:bodyPr>
            <a:lstStyle/>
            <a:p>
              <a:pPr algn="ctr"/>
              <a:r>
                <a:rPr lang="en-US" sz="2000" b="1" i="1" dirty="0" smtClean="0">
                  <a:cs typeface="Times New Roman" pitchFamily="18" charset="0"/>
                </a:rPr>
                <a:t>Tamper</a:t>
              </a:r>
            </a:p>
          </p:txBody>
        </p:sp>
      </p:grpSp>
      <p:sp>
        <p:nvSpPr>
          <p:cNvPr id="3" name="Cloud Callout 2"/>
          <p:cNvSpPr/>
          <p:nvPr/>
        </p:nvSpPr>
        <p:spPr>
          <a:xfrm>
            <a:off x="5887758" y="2278345"/>
            <a:ext cx="3234474" cy="1139613"/>
          </a:xfrm>
          <a:prstGeom prst="cloudCallou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6130654" y="2441450"/>
            <a:ext cx="2860952" cy="861774"/>
          </a:xfrm>
          <a:prstGeom prst="rect">
            <a:avLst/>
          </a:prstGeom>
          <a:noFill/>
        </p:spPr>
        <p:txBody>
          <a:bodyPr wrap="square" rtlCol="0">
            <a:spAutoFit/>
          </a:bodyPr>
          <a:lstStyle/>
          <a:p>
            <a:pPr algn="ctr"/>
            <a:r>
              <a:rPr lang="en-US" sz="2500" dirty="0" smtClean="0">
                <a:solidFill>
                  <a:srgbClr val="0000FF"/>
                </a:solidFill>
              </a:rPr>
              <a:t>Tampering detected</a:t>
            </a:r>
          </a:p>
          <a:p>
            <a:pPr algn="ctr"/>
            <a:r>
              <a:rPr lang="en-US" sz="2500" dirty="0" smtClean="0">
                <a:solidFill>
                  <a:srgbClr val="0000FF"/>
                </a:solidFill>
                <a:sym typeface="Wingdings" pitchFamily="2" charset="2"/>
              </a:rPr>
              <a:t> No pairing</a:t>
            </a:r>
            <a:endParaRPr lang="en-US" sz="2500" dirty="0">
              <a:solidFill>
                <a:srgbClr val="0000FF"/>
              </a:solidFill>
            </a:endParaRPr>
          </a:p>
        </p:txBody>
      </p:sp>
      <p:sp>
        <p:nvSpPr>
          <p:cNvPr id="38" name="TextBox 37"/>
          <p:cNvSpPr txBox="1"/>
          <p:nvPr/>
        </p:nvSpPr>
        <p:spPr>
          <a:xfrm>
            <a:off x="4559588" y="2726887"/>
            <a:ext cx="1300324" cy="461665"/>
          </a:xfrm>
          <a:prstGeom prst="rect">
            <a:avLst/>
          </a:prstGeom>
          <a:noFill/>
        </p:spPr>
        <p:txBody>
          <a:bodyPr wrap="square" rtlCol="0">
            <a:spAutoFit/>
          </a:bodyPr>
          <a:lstStyle/>
          <a:p>
            <a:r>
              <a:rPr lang="en-US" sz="2400" i="1" dirty="0" smtClean="0"/>
              <a:t>Timeout</a:t>
            </a:r>
            <a:endParaRPr lang="en-US" sz="2400" i="1" dirty="0"/>
          </a:p>
        </p:txBody>
      </p:sp>
      <p:sp>
        <p:nvSpPr>
          <p:cNvPr id="50" name="TextBox 49"/>
          <p:cNvSpPr txBox="1"/>
          <p:nvPr/>
        </p:nvSpPr>
        <p:spPr>
          <a:xfrm>
            <a:off x="7587586" y="4174859"/>
            <a:ext cx="1300324" cy="461665"/>
          </a:xfrm>
          <a:prstGeom prst="rect">
            <a:avLst/>
          </a:prstGeom>
          <a:noFill/>
        </p:spPr>
        <p:txBody>
          <a:bodyPr wrap="square" rtlCol="0">
            <a:spAutoFit/>
          </a:bodyPr>
          <a:lstStyle/>
          <a:p>
            <a:r>
              <a:rPr lang="en-US" sz="2400" i="1" dirty="0" smtClean="0"/>
              <a:t>Timeout</a:t>
            </a:r>
            <a:endParaRPr lang="en-US" sz="2400" i="1" dirty="0"/>
          </a:p>
        </p:txBody>
      </p:sp>
    </p:spTree>
    <p:extLst>
      <p:ext uri="{BB962C8B-B14F-4D97-AF65-F5344CB8AC3E}">
        <p14:creationId xmlns:p14="http://schemas.microsoft.com/office/powerpoint/2010/main" xmlns="" val="2637238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21616" y="607870"/>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endParaRPr lang="en-US" sz="2600" b="0" dirty="0" smtClean="0">
              <a:solidFill>
                <a:schemeClr val="tx1"/>
              </a:solidFill>
              <a:latin typeface="Calibri" pitchFamily="34" charset="0"/>
              <a:cs typeface="Calibri" pitchFamily="34" charset="0"/>
            </a:endParaRPr>
          </a:p>
        </p:txBody>
      </p:sp>
      <p:sp>
        <p:nvSpPr>
          <p:cNvPr id="11" name="Title 6"/>
          <p:cNvSpPr>
            <a:spLocks noGrp="1"/>
          </p:cNvSpPr>
          <p:nvPr>
            <p:ph type="title"/>
          </p:nvPr>
        </p:nvSpPr>
        <p:spPr>
          <a:xfrm>
            <a:off x="0" y="8413"/>
            <a:ext cx="9144000" cy="724429"/>
          </a:xfrm>
        </p:spPr>
        <p:txBody>
          <a:bodyPr>
            <a:normAutofit/>
          </a:bodyPr>
          <a:lstStyle/>
          <a:p>
            <a:r>
              <a:rPr lang="en-US" sz="3200" b="0" dirty="0" smtClean="0">
                <a:latin typeface="Calibri" pitchFamily="34" charset="0"/>
                <a:cs typeface="Calibri" pitchFamily="34" charset="0"/>
              </a:rPr>
              <a:t>TEP is proven secure</a:t>
            </a:r>
            <a:endParaRPr lang="en-US" sz="3200" b="0" dirty="0">
              <a:latin typeface="Calibri" pitchFamily="34" charset="0"/>
              <a:cs typeface="Calibri" pitchFamily="34" charset="0"/>
            </a:endParaRPr>
          </a:p>
        </p:txBody>
      </p:sp>
      <p:sp>
        <p:nvSpPr>
          <p:cNvPr id="33" name="Title 1"/>
          <p:cNvSpPr txBox="1">
            <a:spLocks/>
          </p:cNvSpPr>
          <p:nvPr/>
        </p:nvSpPr>
        <p:spPr>
          <a:xfrm>
            <a:off x="76200" y="1504950"/>
            <a:ext cx="9004591" cy="1176058"/>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pPr algn="l"/>
            <a:r>
              <a:rPr lang="en-US" sz="2600" dirty="0" smtClean="0">
                <a:solidFill>
                  <a:schemeClr val="tx1"/>
                </a:solidFill>
                <a:latin typeface="Calibri" pitchFamily="34" charset="0"/>
                <a:cs typeface="Calibri" pitchFamily="34" charset="0"/>
              </a:rPr>
              <a:t>Theorem:  </a:t>
            </a:r>
            <a:r>
              <a:rPr lang="en-US" sz="2600" b="0" i="1" dirty="0" smtClean="0">
                <a:solidFill>
                  <a:schemeClr val="tx1"/>
                </a:solidFill>
                <a:latin typeface="Calibri" pitchFamily="34" charset="0"/>
                <a:cs typeface="Calibri" pitchFamily="34" charset="0"/>
              </a:rPr>
              <a:t>If </a:t>
            </a:r>
            <a:r>
              <a:rPr lang="en-US" sz="2600" b="0" i="1" dirty="0">
                <a:solidFill>
                  <a:schemeClr val="tx1"/>
                </a:solidFill>
                <a:latin typeface="Calibri" pitchFamily="34" charset="0"/>
                <a:cs typeface="Calibri" pitchFamily="34" charset="0"/>
              </a:rPr>
              <a:t> </a:t>
            </a:r>
            <a:r>
              <a:rPr lang="en-US" sz="2600" b="0" i="1" dirty="0" smtClean="0">
                <a:solidFill>
                  <a:schemeClr val="tx1"/>
                </a:solidFill>
                <a:latin typeface="Calibri" pitchFamily="34" charset="0"/>
                <a:cs typeface="Calibri" pitchFamily="34" charset="0"/>
              </a:rPr>
              <a:t>the pairing devices are within radio range and the user presses the buttons, an adversary cannot convince either device</a:t>
            </a:r>
            <a:r>
              <a:rPr lang="en-US" sz="2600" b="0" i="1" dirty="0">
                <a:solidFill>
                  <a:schemeClr val="tx1"/>
                </a:solidFill>
                <a:latin typeface="Calibri" pitchFamily="34" charset="0"/>
                <a:cs typeface="Calibri" pitchFamily="34" charset="0"/>
              </a:rPr>
              <a:t> </a:t>
            </a:r>
            <a:r>
              <a:rPr lang="en-US" sz="2600" b="0" i="1" dirty="0" smtClean="0">
                <a:solidFill>
                  <a:schemeClr val="tx1"/>
                </a:solidFill>
                <a:latin typeface="Calibri" pitchFamily="34" charset="0"/>
                <a:cs typeface="Calibri" pitchFamily="34" charset="0"/>
              </a:rPr>
              <a:t>to pair with it (except with negligible probability)</a:t>
            </a:r>
          </a:p>
        </p:txBody>
      </p:sp>
      <p:sp>
        <p:nvSpPr>
          <p:cNvPr id="35" name="Title 1"/>
          <p:cNvSpPr txBox="1">
            <a:spLocks/>
          </p:cNvSpPr>
          <p:nvPr/>
        </p:nvSpPr>
        <p:spPr>
          <a:xfrm>
            <a:off x="76200" y="3001739"/>
            <a:ext cx="9004591" cy="210729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pPr algn="l"/>
            <a:r>
              <a:rPr lang="en-US" sz="2600" dirty="0" smtClean="0">
                <a:solidFill>
                  <a:schemeClr val="tx1"/>
                </a:solidFill>
                <a:latin typeface="Calibri" pitchFamily="34" charset="0"/>
                <a:cs typeface="Calibri" pitchFamily="34" charset="0"/>
              </a:rPr>
              <a:t>Assumptions: </a:t>
            </a:r>
          </a:p>
          <a:p>
            <a:pPr marL="457200" indent="-457200" algn="l">
              <a:lnSpc>
                <a:spcPct val="150000"/>
              </a:lnSpc>
              <a:buFont typeface="Arial" pitchFamily="34" charset="0"/>
              <a:buChar char="•"/>
            </a:pPr>
            <a:r>
              <a:rPr lang="en-US" sz="2600" b="0" i="1" dirty="0" smtClean="0">
                <a:solidFill>
                  <a:schemeClr val="tx1"/>
                </a:solidFill>
                <a:latin typeface="Calibri" pitchFamily="34" charset="0"/>
                <a:cs typeface="Calibri" pitchFamily="34" charset="0"/>
              </a:rPr>
              <a:t>Don’t confuse hash packets (‘1’)  for silence (‘0’) </a:t>
            </a:r>
          </a:p>
          <a:p>
            <a:pPr marL="457200" indent="-457200" algn="l">
              <a:lnSpc>
                <a:spcPct val="150000"/>
              </a:lnSpc>
              <a:buFont typeface="Arial" pitchFamily="34" charset="0"/>
              <a:buChar char="•"/>
            </a:pPr>
            <a:r>
              <a:rPr lang="en-US" sz="2600" b="0" i="1" dirty="0" smtClean="0">
                <a:solidFill>
                  <a:schemeClr val="tx1"/>
                </a:solidFill>
                <a:latin typeface="Calibri" pitchFamily="34" charset="0"/>
                <a:cs typeface="Calibri" pitchFamily="34" charset="0"/>
              </a:rPr>
              <a:t>Detect synchronization packet</a:t>
            </a:r>
          </a:p>
        </p:txBody>
      </p:sp>
    </p:spTree>
    <p:extLst>
      <p:ext uri="{BB962C8B-B14F-4D97-AF65-F5344CB8AC3E}">
        <p14:creationId xmlns:p14="http://schemas.microsoft.com/office/powerpoint/2010/main" xmlns="" val="538358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8413"/>
            <a:ext cx="9144000" cy="724429"/>
          </a:xfrm>
        </p:spPr>
        <p:txBody>
          <a:bodyPr>
            <a:normAutofit/>
          </a:bodyPr>
          <a:lstStyle/>
          <a:p>
            <a:r>
              <a:rPr lang="en-US" sz="3200" b="0" dirty="0" smtClean="0">
                <a:latin typeface="Calibri" pitchFamily="34" charset="0"/>
                <a:cs typeface="Calibri" pitchFamily="34" charset="0"/>
              </a:rPr>
              <a:t>Implementation</a:t>
            </a:r>
            <a:endParaRPr lang="en-US" sz="3200" b="0" dirty="0">
              <a:latin typeface="Calibri" pitchFamily="34" charset="0"/>
              <a:cs typeface="Calibri" pitchFamily="34" charset="0"/>
            </a:endParaRPr>
          </a:p>
        </p:txBody>
      </p:sp>
      <p:sp>
        <p:nvSpPr>
          <p:cNvPr id="8" name="Rectangle 4"/>
          <p:cNvSpPr>
            <a:spLocks noChangeArrowheads="1"/>
          </p:cNvSpPr>
          <p:nvPr/>
        </p:nvSpPr>
        <p:spPr bwMode="auto">
          <a:xfrm>
            <a:off x="190128" y="1101444"/>
            <a:ext cx="6388472" cy="2207271"/>
          </a:xfrm>
          <a:prstGeom prst="rect">
            <a:avLst/>
          </a:prstGeom>
          <a:noFill/>
          <a:ln w="9525">
            <a:noFill/>
            <a:miter lim="800000"/>
            <a:headEnd/>
            <a:tailEnd/>
          </a:ln>
        </p:spPr>
        <p:txBody>
          <a:bodyPr wrap="square" lIns="90488" tIns="44450" rIns="90488" bIns="44450">
            <a:prstTxWarp prst="textNoShape">
              <a:avLst/>
            </a:prstTxWarp>
            <a:spAutoFit/>
          </a:bodyPr>
          <a:lstStyle/>
          <a:p>
            <a:pPr>
              <a:lnSpc>
                <a:spcPct val="150000"/>
              </a:lnSpc>
              <a:spcBef>
                <a:spcPct val="20000"/>
              </a:spcBef>
              <a:buFont typeface="Arial"/>
              <a:buChar char="•"/>
            </a:pPr>
            <a:r>
              <a:rPr lang="en-US" sz="2600" dirty="0">
                <a:solidFill>
                  <a:srgbClr val="000000"/>
                </a:solidFill>
                <a:latin typeface="Comic Sans MS" pitchFamily="66" charset="0"/>
              </a:rPr>
              <a:t> </a:t>
            </a:r>
            <a:r>
              <a:rPr lang="en-US" sz="2600" dirty="0" smtClean="0">
                <a:solidFill>
                  <a:srgbClr val="000000"/>
                </a:solidFill>
                <a:latin typeface="Calibri" pitchFamily="34" charset="0"/>
                <a:cs typeface="Calibri" pitchFamily="34" charset="0"/>
              </a:rPr>
              <a:t>Implemented in the 802.11 driver</a:t>
            </a:r>
          </a:p>
          <a:p>
            <a:pPr>
              <a:lnSpc>
                <a:spcPct val="150000"/>
              </a:lnSpc>
              <a:spcBef>
                <a:spcPct val="20000"/>
              </a:spcBef>
              <a:buFont typeface="Arial"/>
              <a:buChar char="•"/>
            </a:pPr>
            <a:r>
              <a:rPr lang="en-US" sz="2600" dirty="0" smtClean="0">
                <a:solidFill>
                  <a:srgbClr val="000000"/>
                </a:solidFill>
                <a:latin typeface="Calibri" pitchFamily="34" charset="0"/>
                <a:cs typeface="Calibri" pitchFamily="34" charset="0"/>
              </a:rPr>
              <a:t> Used </a:t>
            </a:r>
            <a:r>
              <a:rPr lang="en-US" sz="2600" dirty="0">
                <a:solidFill>
                  <a:srgbClr val="000000"/>
                </a:solidFill>
                <a:latin typeface="Calibri" pitchFamily="34" charset="0"/>
                <a:cs typeface="Calibri" pitchFamily="34" charset="0"/>
              </a:rPr>
              <a:t>A</a:t>
            </a:r>
            <a:r>
              <a:rPr lang="en-US" sz="2600" dirty="0" smtClean="0">
                <a:solidFill>
                  <a:srgbClr val="000000"/>
                </a:solidFill>
                <a:latin typeface="Calibri" pitchFamily="34" charset="0"/>
                <a:cs typeface="Calibri" pitchFamily="34" charset="0"/>
              </a:rPr>
              <a:t>theros 802.11 cards and Linux</a:t>
            </a:r>
          </a:p>
          <a:p>
            <a:pPr>
              <a:lnSpc>
                <a:spcPct val="150000"/>
              </a:lnSpc>
              <a:spcBef>
                <a:spcPct val="20000"/>
              </a:spcBef>
            </a:pPr>
            <a:endParaRPr lang="en-US" sz="3200" dirty="0" smtClean="0">
              <a:solidFill>
                <a:srgbClr val="000000"/>
              </a:solidFill>
              <a:latin typeface="Comic Sans MS" pitchFamily="66" charset="0"/>
            </a:endParaRPr>
          </a:p>
        </p:txBody>
      </p:sp>
      <p:pic>
        <p:nvPicPr>
          <p:cNvPr id="26626" name="Picture 2" descr="C:\Users\gshyam\Desktop\chipset.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685429" y="563992"/>
            <a:ext cx="3199487" cy="259958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530702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
          <p:cNvSpPr>
            <a:spLocks noChangeArrowheads="1"/>
          </p:cNvSpPr>
          <p:nvPr/>
        </p:nvSpPr>
        <p:spPr bwMode="auto">
          <a:xfrm>
            <a:off x="113392" y="724711"/>
            <a:ext cx="8029121" cy="3424014"/>
          </a:xfrm>
          <a:prstGeom prst="rect">
            <a:avLst/>
          </a:prstGeom>
          <a:noFill/>
          <a:ln w="9525">
            <a:noFill/>
            <a:miter lim="800000"/>
            <a:headEnd/>
            <a:tailEnd/>
          </a:ln>
        </p:spPr>
        <p:txBody>
          <a:bodyPr wrap="square" lIns="90488" tIns="44450" rIns="90488" bIns="44450">
            <a:prstTxWarp prst="textNoShape">
              <a:avLst/>
            </a:prstTxWarp>
            <a:spAutoFit/>
          </a:bodyPr>
          <a:lstStyle/>
          <a:p>
            <a:pPr>
              <a:lnSpc>
                <a:spcPts val="3700"/>
              </a:lnSpc>
              <a:spcBef>
                <a:spcPct val="20000"/>
              </a:spcBef>
              <a:buFont typeface="Arial"/>
              <a:buChar char="•"/>
            </a:pPr>
            <a:r>
              <a:rPr lang="en-US" sz="2500" dirty="0" smtClean="0">
                <a:solidFill>
                  <a:srgbClr val="000000"/>
                </a:solidFill>
                <a:latin typeface="Calibri" pitchFamily="34" charset="0"/>
                <a:cs typeface="Calibri" pitchFamily="34" charset="0"/>
              </a:rPr>
              <a:t> Minimize duration of hash bits</a:t>
            </a:r>
          </a:p>
          <a:p>
            <a:pPr marL="800100" lvl="1" indent="-342900">
              <a:lnSpc>
                <a:spcPts val="3700"/>
              </a:lnSpc>
              <a:spcBef>
                <a:spcPct val="20000"/>
              </a:spcBef>
              <a:buFont typeface="Wingdings" pitchFamily="2" charset="2"/>
              <a:buChar char="Ø"/>
            </a:pPr>
            <a:r>
              <a:rPr lang="en-US" sz="2500" dirty="0" smtClean="0">
                <a:solidFill>
                  <a:srgbClr val="0000FF"/>
                </a:solidFill>
                <a:latin typeface="Calibri" pitchFamily="34" charset="0"/>
                <a:cs typeface="Calibri" pitchFamily="34" charset="0"/>
              </a:rPr>
              <a:t>Use high-definition timers in kernel </a:t>
            </a:r>
            <a:r>
              <a:rPr lang="en-US" sz="2500" dirty="0" smtClean="0">
                <a:solidFill>
                  <a:srgbClr val="0000FF"/>
                </a:solidFill>
                <a:latin typeface="Calibri" pitchFamily="34" charset="0"/>
                <a:cs typeface="Calibri" pitchFamily="34" charset="0"/>
                <a:sym typeface="Wingdings" pitchFamily="2" charset="2"/>
              </a:rPr>
              <a:t> 40 us hash bits</a:t>
            </a:r>
          </a:p>
          <a:p>
            <a:pPr marL="800100" lvl="1" indent="-342900">
              <a:lnSpc>
                <a:spcPts val="3700"/>
              </a:lnSpc>
              <a:spcBef>
                <a:spcPct val="20000"/>
              </a:spcBef>
              <a:buFont typeface="Wingdings" pitchFamily="2" charset="2"/>
              <a:buChar char="Ø"/>
            </a:pPr>
            <a:r>
              <a:rPr lang="en-US" sz="2500" dirty="0" smtClean="0">
                <a:solidFill>
                  <a:srgbClr val="0000FF"/>
                </a:solidFill>
                <a:latin typeface="Calibri" pitchFamily="34" charset="0"/>
                <a:cs typeface="Calibri" pitchFamily="34" charset="0"/>
                <a:sym typeface="Wingdings" pitchFamily="2" charset="2"/>
              </a:rPr>
              <a:t>128 bits hash function  Less than 5 </a:t>
            </a:r>
            <a:r>
              <a:rPr lang="en-US" sz="2500" dirty="0" err="1" smtClean="0">
                <a:solidFill>
                  <a:srgbClr val="0000FF"/>
                </a:solidFill>
                <a:latin typeface="Calibri" pitchFamily="34" charset="0"/>
                <a:cs typeface="Calibri" pitchFamily="34" charset="0"/>
                <a:sym typeface="Wingdings" pitchFamily="2" charset="2"/>
              </a:rPr>
              <a:t>milli</a:t>
            </a:r>
            <a:r>
              <a:rPr lang="en-US" sz="2500" dirty="0" smtClean="0">
                <a:solidFill>
                  <a:srgbClr val="0000FF"/>
                </a:solidFill>
                <a:latin typeface="Calibri" pitchFamily="34" charset="0"/>
                <a:cs typeface="Calibri" pitchFamily="34" charset="0"/>
                <a:sym typeface="Wingdings" pitchFamily="2" charset="2"/>
              </a:rPr>
              <a:t> seconds</a:t>
            </a:r>
            <a:endParaRPr lang="en-US" sz="2500" dirty="0">
              <a:solidFill>
                <a:srgbClr val="0000FF"/>
              </a:solidFill>
              <a:latin typeface="Calibri" pitchFamily="34" charset="0"/>
              <a:cs typeface="Calibri" pitchFamily="34" charset="0"/>
            </a:endParaRPr>
          </a:p>
          <a:p>
            <a:pPr>
              <a:lnSpc>
                <a:spcPts val="3700"/>
              </a:lnSpc>
              <a:spcBef>
                <a:spcPct val="20000"/>
              </a:spcBef>
              <a:buFont typeface="Arial"/>
              <a:buChar char="•"/>
            </a:pPr>
            <a:r>
              <a:rPr lang="en-US" sz="2500" dirty="0" smtClean="0">
                <a:solidFill>
                  <a:srgbClr val="000000"/>
                </a:solidFill>
                <a:latin typeface="Calibri" pitchFamily="34" charset="0"/>
                <a:cs typeface="Calibri" pitchFamily="34" charset="0"/>
              </a:rPr>
              <a:t> Set sync packet longer than any packet</a:t>
            </a:r>
          </a:p>
          <a:p>
            <a:pPr marL="800100" lvl="1" indent="-342900">
              <a:lnSpc>
                <a:spcPts val="3700"/>
              </a:lnSpc>
              <a:spcBef>
                <a:spcPct val="20000"/>
              </a:spcBef>
              <a:buFont typeface="Wingdings" pitchFamily="2" charset="2"/>
              <a:buChar char="Ø"/>
            </a:pPr>
            <a:r>
              <a:rPr lang="en-US" sz="2500" dirty="0" smtClean="0">
                <a:solidFill>
                  <a:srgbClr val="0000FF"/>
                </a:solidFill>
                <a:latin typeface="Calibri" pitchFamily="34" charset="0"/>
                <a:cs typeface="Calibri" pitchFamily="34" charset="0"/>
              </a:rPr>
              <a:t>Pick sync duration as 17 </a:t>
            </a:r>
            <a:r>
              <a:rPr lang="en-US" sz="2500" dirty="0" err="1" smtClean="0">
                <a:solidFill>
                  <a:srgbClr val="0000FF"/>
                </a:solidFill>
                <a:latin typeface="Calibri" pitchFamily="34" charset="0"/>
                <a:cs typeface="Calibri" pitchFamily="34" charset="0"/>
              </a:rPr>
              <a:t>ms</a:t>
            </a:r>
            <a:endParaRPr lang="en-US" sz="2500" dirty="0" smtClean="0">
              <a:solidFill>
                <a:srgbClr val="0000FF"/>
              </a:solidFill>
              <a:latin typeface="Calibri" pitchFamily="34" charset="0"/>
              <a:cs typeface="Calibri" pitchFamily="34" charset="0"/>
            </a:endParaRPr>
          </a:p>
          <a:p>
            <a:pPr marL="457200" indent="-457200">
              <a:lnSpc>
                <a:spcPct val="150000"/>
              </a:lnSpc>
              <a:spcBef>
                <a:spcPct val="20000"/>
              </a:spcBef>
              <a:buFont typeface="Wingdings" pitchFamily="2" charset="2"/>
              <a:buChar char="Ø"/>
            </a:pPr>
            <a:endParaRPr lang="en-US" sz="2500" dirty="0" smtClean="0">
              <a:solidFill>
                <a:srgbClr val="000000"/>
              </a:solidFill>
              <a:latin typeface="Calibri" pitchFamily="34" charset="0"/>
              <a:cs typeface="Calibri" pitchFamily="34" charset="0"/>
            </a:endParaRPr>
          </a:p>
        </p:txBody>
      </p:sp>
      <p:sp>
        <p:nvSpPr>
          <p:cNvPr id="30" name="Title 6"/>
          <p:cNvSpPr>
            <a:spLocks noGrp="1"/>
          </p:cNvSpPr>
          <p:nvPr>
            <p:ph type="title"/>
          </p:nvPr>
        </p:nvSpPr>
        <p:spPr>
          <a:xfrm>
            <a:off x="0" y="8413"/>
            <a:ext cx="9144000" cy="724429"/>
          </a:xfrm>
          <a:solidFill>
            <a:schemeClr val="bg1"/>
          </a:solidFill>
        </p:spPr>
        <p:txBody>
          <a:bodyPr>
            <a:normAutofit/>
          </a:bodyPr>
          <a:lstStyle/>
          <a:p>
            <a:r>
              <a:rPr lang="en-US" sz="3200" b="0" dirty="0" smtClean="0">
                <a:latin typeface="Calibri" pitchFamily="34" charset="0"/>
                <a:cs typeface="Calibri" pitchFamily="34" charset="0"/>
              </a:rPr>
              <a:t>Implementation Challenges</a:t>
            </a:r>
            <a:endParaRPr lang="en-US" sz="3200" b="0" dirty="0">
              <a:latin typeface="Calibri" pitchFamily="34" charset="0"/>
              <a:cs typeface="Calibri" pitchFamily="34" charset="0"/>
            </a:endParaRPr>
          </a:p>
        </p:txBody>
      </p:sp>
      <p:grpSp>
        <p:nvGrpSpPr>
          <p:cNvPr id="7" name="Group 6"/>
          <p:cNvGrpSpPr/>
          <p:nvPr/>
        </p:nvGrpSpPr>
        <p:grpSpPr>
          <a:xfrm>
            <a:off x="2342698" y="4579326"/>
            <a:ext cx="3534226" cy="934248"/>
            <a:chOff x="2386240" y="4738980"/>
            <a:chExt cx="3534226" cy="934248"/>
          </a:xfrm>
        </p:grpSpPr>
        <p:sp>
          <p:nvSpPr>
            <p:cNvPr id="31" name="TextBox 30"/>
            <p:cNvSpPr txBox="1"/>
            <p:nvPr/>
          </p:nvSpPr>
          <p:spPr>
            <a:xfrm>
              <a:off x="2386240" y="5196174"/>
              <a:ext cx="3526972" cy="477054"/>
            </a:xfrm>
            <a:prstGeom prst="rect">
              <a:avLst/>
            </a:prstGeom>
            <a:noFill/>
          </p:spPr>
          <p:txBody>
            <a:bodyPr wrap="square" rtlCol="0">
              <a:spAutoFit/>
            </a:bodyPr>
            <a:lstStyle/>
            <a:p>
              <a:r>
                <a:rPr lang="en-US" sz="2400" i="1" dirty="0" smtClean="0"/>
                <a:t>Minimum 802.11 bit rate</a:t>
              </a:r>
              <a:endParaRPr lang="en-US" sz="2400" i="1" dirty="0"/>
            </a:p>
          </p:txBody>
        </p:sp>
        <p:sp>
          <p:nvSpPr>
            <p:cNvPr id="2" name="TextBox 1"/>
            <p:cNvSpPr txBox="1"/>
            <p:nvPr/>
          </p:nvSpPr>
          <p:spPr>
            <a:xfrm>
              <a:off x="2393494" y="4738980"/>
              <a:ext cx="3526972" cy="477054"/>
            </a:xfrm>
            <a:prstGeom prst="rect">
              <a:avLst/>
            </a:prstGeom>
            <a:noFill/>
          </p:spPr>
          <p:txBody>
            <a:bodyPr wrap="square" rtlCol="0">
              <a:spAutoFit/>
            </a:bodyPr>
            <a:lstStyle/>
            <a:p>
              <a:r>
                <a:rPr lang="en-US" sz="2400" i="1" dirty="0" smtClean="0"/>
                <a:t>Maximum sized IP packet</a:t>
              </a:r>
              <a:endParaRPr lang="en-US" sz="2400" i="1" dirty="0"/>
            </a:p>
          </p:txBody>
        </p:sp>
        <p:cxnSp>
          <p:nvCxnSpPr>
            <p:cNvPr id="4" name="Straight Connector 3"/>
            <p:cNvCxnSpPr/>
            <p:nvPr/>
          </p:nvCxnSpPr>
          <p:spPr>
            <a:xfrm>
              <a:off x="2496457" y="5216034"/>
              <a:ext cx="3164114" cy="0"/>
            </a:xfrm>
            <a:prstGeom prst="line">
              <a:avLst/>
            </a:prstGeom>
            <a:ln w="254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TextBox 4"/>
          <p:cNvSpPr txBox="1"/>
          <p:nvPr/>
        </p:nvSpPr>
        <p:spPr>
          <a:xfrm>
            <a:off x="5747658" y="4788825"/>
            <a:ext cx="1930400" cy="461665"/>
          </a:xfrm>
          <a:prstGeom prst="rect">
            <a:avLst/>
          </a:prstGeom>
          <a:noFill/>
        </p:spPr>
        <p:txBody>
          <a:bodyPr wrap="square" rtlCol="0">
            <a:spAutoFit/>
          </a:bodyPr>
          <a:lstStyle/>
          <a:p>
            <a:r>
              <a:rPr lang="en-US" sz="2400" i="1" dirty="0" smtClean="0"/>
              <a:t>= 12 </a:t>
            </a:r>
            <a:r>
              <a:rPr lang="en-US" sz="2400" i="1" dirty="0" err="1" smtClean="0"/>
              <a:t>ms</a:t>
            </a:r>
            <a:endParaRPr lang="en-US" sz="2400" i="1" dirty="0"/>
          </a:p>
        </p:txBody>
      </p:sp>
    </p:spTree>
    <p:extLst>
      <p:ext uri="{BB962C8B-B14F-4D97-AF65-F5344CB8AC3E}">
        <p14:creationId xmlns:p14="http://schemas.microsoft.com/office/powerpoint/2010/main" xmlns="" val="2229363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build="p" bldLvl="3"/>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8413"/>
            <a:ext cx="9144000" cy="724429"/>
          </a:xfrm>
          <a:solidFill>
            <a:schemeClr val="bg1"/>
          </a:solidFill>
        </p:spPr>
        <p:txBody>
          <a:bodyPr>
            <a:normAutofit/>
          </a:bodyPr>
          <a:lstStyle/>
          <a:p>
            <a:r>
              <a:rPr lang="en-US" sz="3200" b="0" dirty="0" smtClean="0">
                <a:latin typeface="Calibri" pitchFamily="34" charset="0"/>
                <a:cs typeface="Calibri" pitchFamily="34" charset="0"/>
              </a:rPr>
              <a:t>Evaluation</a:t>
            </a:r>
            <a:endParaRPr lang="en-US" sz="3200" b="0" dirty="0">
              <a:latin typeface="Calibri" pitchFamily="34" charset="0"/>
              <a:cs typeface="Calibri" pitchFamily="34" charset="0"/>
            </a:endParaRPr>
          </a:p>
        </p:txBody>
      </p:sp>
      <p:sp>
        <p:nvSpPr>
          <p:cNvPr id="9" name="TextBox 8"/>
          <p:cNvSpPr txBox="1"/>
          <p:nvPr/>
        </p:nvSpPr>
        <p:spPr>
          <a:xfrm>
            <a:off x="116112" y="1146629"/>
            <a:ext cx="7779657" cy="4131900"/>
          </a:xfrm>
          <a:prstGeom prst="rect">
            <a:avLst/>
          </a:prstGeom>
          <a:noFill/>
        </p:spPr>
        <p:txBody>
          <a:bodyPr wrap="square" rtlCol="0">
            <a:spAutoFit/>
          </a:bodyPr>
          <a:lstStyle/>
          <a:p>
            <a:pPr marL="342900" indent="-342900">
              <a:lnSpc>
                <a:spcPct val="150000"/>
              </a:lnSpc>
              <a:buFont typeface="Arial" pitchFamily="34" charset="0"/>
              <a:buChar char="•"/>
            </a:pPr>
            <a:r>
              <a:rPr lang="en-US" sz="2500" dirty="0" smtClean="0"/>
              <a:t>False negatives</a:t>
            </a:r>
          </a:p>
          <a:p>
            <a:pPr marL="800100" lvl="1" indent="-342900">
              <a:lnSpc>
                <a:spcPct val="150000"/>
              </a:lnSpc>
              <a:buFont typeface="Wingdings" pitchFamily="2" charset="2"/>
              <a:buChar char="Ø"/>
            </a:pPr>
            <a:r>
              <a:rPr lang="en-US" sz="2500" dirty="0" smtClean="0">
                <a:solidFill>
                  <a:srgbClr val="0000FF"/>
                </a:solidFill>
              </a:rPr>
              <a:t>Proved probability of false negatives is negligible</a:t>
            </a:r>
          </a:p>
          <a:p>
            <a:pPr lvl="1">
              <a:lnSpc>
                <a:spcPct val="150000"/>
              </a:lnSpc>
            </a:pPr>
            <a:r>
              <a:rPr lang="en-US" sz="2500" dirty="0" smtClean="0"/>
              <a:t>Assumptions</a:t>
            </a:r>
          </a:p>
          <a:p>
            <a:pPr marL="800100" lvl="1" indent="-342900">
              <a:lnSpc>
                <a:spcPct val="150000"/>
              </a:lnSpc>
              <a:buFont typeface="Wingdings" pitchFamily="2" charset="2"/>
              <a:buChar char="Ø"/>
            </a:pPr>
            <a:r>
              <a:rPr lang="en-US" sz="2500" dirty="0" smtClean="0">
                <a:solidFill>
                  <a:srgbClr val="0000FF"/>
                </a:solidFill>
                <a:cs typeface="Calibri" pitchFamily="34" charset="0"/>
              </a:rPr>
              <a:t>Don’t </a:t>
            </a:r>
            <a:r>
              <a:rPr lang="en-US" sz="2500" dirty="0">
                <a:solidFill>
                  <a:srgbClr val="0000FF"/>
                </a:solidFill>
                <a:cs typeface="Calibri" pitchFamily="34" charset="0"/>
              </a:rPr>
              <a:t>confuse hash packets (‘1’)  for silence (‘</a:t>
            </a:r>
            <a:r>
              <a:rPr lang="en-US" sz="2500" dirty="0" smtClean="0">
                <a:solidFill>
                  <a:srgbClr val="0000FF"/>
                </a:solidFill>
                <a:cs typeface="Calibri" pitchFamily="34" charset="0"/>
              </a:rPr>
              <a:t>0’)</a:t>
            </a:r>
            <a:endParaRPr lang="en-US" sz="2500" dirty="0" smtClean="0">
              <a:solidFill>
                <a:srgbClr val="0000FF"/>
              </a:solidFill>
            </a:endParaRPr>
          </a:p>
          <a:p>
            <a:pPr marL="800100" lvl="1" indent="-342900">
              <a:lnSpc>
                <a:spcPct val="150000"/>
              </a:lnSpc>
              <a:buFont typeface="Wingdings" pitchFamily="2" charset="2"/>
              <a:buChar char="Ø"/>
            </a:pPr>
            <a:r>
              <a:rPr lang="en-US" sz="2500" dirty="0" smtClean="0">
                <a:solidFill>
                  <a:srgbClr val="0000FF"/>
                </a:solidFill>
              </a:rPr>
              <a:t>Detect synchronization packet</a:t>
            </a:r>
          </a:p>
          <a:p>
            <a:pPr marL="342900" indent="-342900">
              <a:lnSpc>
                <a:spcPct val="150000"/>
              </a:lnSpc>
              <a:buFont typeface="Arial" pitchFamily="34" charset="0"/>
              <a:buChar char="•"/>
            </a:pPr>
            <a:r>
              <a:rPr lang="en-US" sz="2500" dirty="0" smtClean="0"/>
              <a:t>False positive</a:t>
            </a:r>
          </a:p>
          <a:p>
            <a:pPr marL="800100" lvl="1" indent="-342900">
              <a:lnSpc>
                <a:spcPct val="150000"/>
              </a:lnSpc>
              <a:buFont typeface="Wingdings" pitchFamily="2" charset="2"/>
              <a:buChar char="Ø"/>
            </a:pPr>
            <a:r>
              <a:rPr lang="en-US" sz="2500" dirty="0" smtClean="0">
                <a:solidFill>
                  <a:srgbClr val="0000FF"/>
                </a:solidFill>
              </a:rPr>
              <a:t>Empirical estimation of its probability</a:t>
            </a:r>
          </a:p>
        </p:txBody>
      </p:sp>
    </p:spTree>
    <p:extLst>
      <p:ext uri="{BB962C8B-B14F-4D97-AF65-F5344CB8AC3E}">
        <p14:creationId xmlns:p14="http://schemas.microsoft.com/office/powerpoint/2010/main" xmlns="" val="30204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6"/>
          <p:cNvSpPr>
            <a:spLocks noGrp="1"/>
          </p:cNvSpPr>
          <p:nvPr>
            <p:ph type="title"/>
          </p:nvPr>
        </p:nvSpPr>
        <p:spPr>
          <a:xfrm>
            <a:off x="2462" y="-5150"/>
            <a:ext cx="9141538" cy="725488"/>
          </a:xfrm>
        </p:spPr>
        <p:txBody>
          <a:bodyPr>
            <a:normAutofit/>
          </a:bodyPr>
          <a:lstStyle/>
          <a:p>
            <a:pPr eaLnBrk="1" hangingPunct="1"/>
            <a:r>
              <a:rPr lang="en-US" sz="3200" b="0" dirty="0" err="1" smtClean="0">
                <a:latin typeface="Calibri" pitchFamily="34" charset="0"/>
                <a:cs typeface="Calibri" pitchFamily="34" charset="0"/>
              </a:rPr>
              <a:t>Testbed</a:t>
            </a:r>
            <a:endParaRPr lang="en-US" sz="3200" b="0" dirty="0" smtClean="0">
              <a:latin typeface="Calibri" pitchFamily="34" charset="0"/>
              <a:cs typeface="Calibri" pitchFamily="34" charset="0"/>
            </a:endParaRPr>
          </a:p>
        </p:txBody>
      </p:sp>
      <p:sp>
        <p:nvSpPr>
          <p:cNvPr id="5" name="Content Placeholder 2"/>
          <p:cNvSpPr txBox="1">
            <a:spLocks/>
          </p:cNvSpPr>
          <p:nvPr/>
        </p:nvSpPr>
        <p:spPr bwMode="auto">
          <a:xfrm>
            <a:off x="371019" y="770483"/>
            <a:ext cx="4331394" cy="519480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ts val="1200"/>
              </a:spcAft>
              <a:buClrTx/>
              <a:buSzTx/>
              <a:tabLst/>
              <a:defRPr/>
            </a:pPr>
            <a:endParaRPr sz="2400" dirty="0" smtClean="0"/>
          </a:p>
          <a:p>
            <a:pPr marL="342900" indent="-342900" defTabSz="914400" eaLnBrk="0" fontAlgn="base" hangingPunct="0">
              <a:spcBef>
                <a:spcPct val="20000"/>
              </a:spcBef>
              <a:spcAft>
                <a:spcPts val="1200"/>
              </a:spcAft>
              <a:buFontTx/>
              <a:buChar char="•"/>
            </a:pPr>
            <a:r>
              <a:rPr lang="en-US" sz="2500" kern="0" dirty="0" smtClean="0">
                <a:ea typeface="ＭＳ Ｐゴシック" pitchFamily="-112" charset="-128"/>
                <a:cs typeface="ＭＳ Ｐゴシック" pitchFamily="-112" charset="-128"/>
              </a:rPr>
              <a:t>12-locations over 21,080 square feet</a:t>
            </a:r>
          </a:p>
          <a:p>
            <a:pPr marL="342900" indent="-342900" defTabSz="914400" eaLnBrk="0" fontAlgn="base" hangingPunct="0">
              <a:spcBef>
                <a:spcPct val="20000"/>
              </a:spcBef>
              <a:spcAft>
                <a:spcPts val="1200"/>
              </a:spcAft>
              <a:buFontTx/>
              <a:buChar char="•"/>
            </a:pPr>
            <a:r>
              <a:rPr lang="en-US" sz="2500" kern="0" dirty="0" smtClean="0">
                <a:ea typeface="ＭＳ Ｐゴシック" pitchFamily="-112" charset="-128"/>
                <a:cs typeface="ＭＳ Ｐゴシック" pitchFamily="-112" charset="-128"/>
              </a:rPr>
              <a:t>Every run randomly pick two nodes to perform pairing</a:t>
            </a:r>
          </a:p>
          <a:p>
            <a:pPr defTabSz="914400" eaLnBrk="0" fontAlgn="base" hangingPunct="0">
              <a:spcBef>
                <a:spcPct val="20000"/>
              </a:spcBef>
              <a:spcAft>
                <a:spcPts val="1200"/>
              </a:spcAft>
            </a:pPr>
            <a:endParaRPr lang="en-US" sz="2400" kern="0" dirty="0" smtClean="0">
              <a:latin typeface="Comic Sans MS"/>
              <a:ea typeface="ＭＳ Ｐゴシック" pitchFamily="-112" charset="-128"/>
              <a:cs typeface="ＭＳ Ｐゴシック" pitchFamily="-112" charset="-128"/>
            </a:endParaRPr>
          </a:p>
        </p:txBody>
      </p:sp>
      <p:sp>
        <p:nvSpPr>
          <p:cNvPr id="4" name="Rectangle 3"/>
          <p:cNvSpPr/>
          <p:nvPr/>
        </p:nvSpPr>
        <p:spPr>
          <a:xfrm>
            <a:off x="4645263" y="1249099"/>
            <a:ext cx="1655180" cy="154853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524" name="Picture 356" descr="C:\Users\gshyam\Desktop\testebed-4.pn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10014" y="956286"/>
            <a:ext cx="3347297" cy="5009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angle 1"/>
          <p:cNvSpPr/>
          <p:nvPr/>
        </p:nvSpPr>
        <p:spPr>
          <a:xfrm>
            <a:off x="5012498" y="697913"/>
            <a:ext cx="4121063" cy="42750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8512171" y="1067510"/>
            <a:ext cx="476250" cy="50041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xmlns="" val="1370875460"/>
      </p:ext>
    </p:extLst>
  </p:cSld>
  <p:clrMapOvr>
    <a:masterClrMapping/>
  </p:clrMapOvr>
  <p:transition advTm="25906"/>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5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a:spLocks noGrp="1"/>
          </p:cNvSpPr>
          <p:nvPr>
            <p:ph type="title"/>
          </p:nvPr>
        </p:nvSpPr>
        <p:spPr>
          <a:xfrm>
            <a:off x="-14514" y="23459"/>
            <a:ext cx="9143999" cy="724429"/>
          </a:xfrm>
        </p:spPr>
        <p:txBody>
          <a:bodyPr>
            <a:normAutofit/>
          </a:bodyPr>
          <a:lstStyle/>
          <a:p>
            <a:r>
              <a:rPr lang="en-US" sz="3000" b="0" dirty="0" smtClean="0">
                <a:latin typeface="Calibri" pitchFamily="34" charset="0"/>
                <a:cs typeface="Calibri" pitchFamily="34" charset="0"/>
              </a:rPr>
              <a:t>Entering or Validating Passwords is Difficult</a:t>
            </a:r>
            <a:endParaRPr lang="en-US" sz="3000" b="0" dirty="0">
              <a:latin typeface="Calibri" pitchFamily="34" charset="0"/>
              <a:cs typeface="Calibri" pitchFamily="34" charset="0"/>
            </a:endParaRPr>
          </a:p>
        </p:txBody>
      </p:sp>
      <p:sp>
        <p:nvSpPr>
          <p:cNvPr id="3" name="Text Box 29"/>
          <p:cNvSpPr txBox="1">
            <a:spLocks noChangeArrowheads="1"/>
          </p:cNvSpPr>
          <p:nvPr/>
        </p:nvSpPr>
        <p:spPr bwMode="auto">
          <a:xfrm>
            <a:off x="72570" y="1342992"/>
            <a:ext cx="9144000" cy="1051570"/>
          </a:xfrm>
          <a:prstGeom prst="rect">
            <a:avLst/>
          </a:prstGeom>
          <a:noFill/>
          <a:ln w="9525">
            <a:noFill/>
            <a:miter lim="800000"/>
            <a:headEnd/>
            <a:tailEnd/>
          </a:ln>
          <a:effectLst/>
        </p:spPr>
        <p:txBody>
          <a:bodyPr wrap="square" lIns="90488" tIns="44450" rIns="90488" bIns="44450">
            <a:prstTxWarp prst="textNoShape">
              <a:avLst/>
            </a:prstTxWarp>
            <a:spAutoFit/>
          </a:bodyPr>
          <a:lstStyle/>
          <a:p>
            <a:pPr marL="342900" indent="-342900">
              <a:spcBef>
                <a:spcPct val="50000"/>
              </a:spcBef>
              <a:buFont typeface="Arial" pitchFamily="34" charset="0"/>
              <a:buChar char="•"/>
            </a:pPr>
            <a:r>
              <a:rPr lang="en-US" sz="2500" dirty="0" smtClean="0">
                <a:latin typeface="+mj-lt"/>
                <a:ea typeface="Arial" pitchFamily="-112" charset="0"/>
                <a:cs typeface="Arial" pitchFamily="-112" charset="0"/>
              </a:rPr>
              <a:t>Ordinary users struggle with picking long random passwords</a:t>
            </a:r>
          </a:p>
          <a:p>
            <a:pPr marL="342900" indent="-342900">
              <a:spcBef>
                <a:spcPct val="50000"/>
              </a:spcBef>
              <a:buFont typeface="Arial" pitchFamily="34" charset="0"/>
              <a:buChar char="•"/>
            </a:pPr>
            <a:r>
              <a:rPr lang="en-US" sz="2500" dirty="0" smtClean="0">
                <a:latin typeface="+mj-lt"/>
                <a:ea typeface="Arial" pitchFamily="-112" charset="0"/>
                <a:cs typeface="Arial" pitchFamily="-112" charset="0"/>
              </a:rPr>
              <a:t>Devices with no interfaces for entering passwords</a:t>
            </a:r>
          </a:p>
        </p:txBody>
      </p:sp>
      <p:pic>
        <p:nvPicPr>
          <p:cNvPr id="4" name="Picture 3" descr="C:\Users\gshyam\Desktop\sensor-4.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564789" y="3570586"/>
            <a:ext cx="1098007" cy="1088160"/>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2" descr="C:\Users\gshyam\Desktop\sensor-1.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946553" y="3323256"/>
            <a:ext cx="1547517" cy="1268789"/>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3" descr="C:\Users\gshyam\Desktop\headset.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568744" y="3176441"/>
            <a:ext cx="2287631" cy="1876451"/>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Text Box 7"/>
          <p:cNvSpPr txBox="1">
            <a:spLocks noChangeArrowheads="1"/>
          </p:cNvSpPr>
          <p:nvPr/>
        </p:nvSpPr>
        <p:spPr bwMode="auto">
          <a:xfrm>
            <a:off x="101598" y="5203365"/>
            <a:ext cx="8926382" cy="1146629"/>
          </a:xfrm>
          <a:prstGeom prst="rect">
            <a:avLst/>
          </a:prstGeom>
          <a:solidFill>
            <a:srgbClr val="000099"/>
          </a:solidFill>
          <a:ln w="9525">
            <a:solidFill>
              <a:schemeClr val="bg2"/>
            </a:solidFill>
            <a:miter lim="800000"/>
            <a:headEnd/>
            <a:tailEnd/>
          </a:ln>
          <a:effectLst>
            <a:outerShdw dist="107763" dir="2700000" algn="ctr" rotWithShape="0">
              <a:schemeClr val="bg2">
                <a:alpha val="50000"/>
              </a:schemeClr>
            </a:outerShdw>
          </a:effectLst>
          <a:scene3d>
            <a:camera prst="orthographicFront"/>
            <a:lightRig rig="threePt" dir="t"/>
          </a:scene3d>
          <a:sp3d>
            <a:bevelT w="165100" prst="coolSlant"/>
          </a:sp3d>
        </p:spPr>
        <p:txBody>
          <a:bodyPr lIns="90488" tIns="137160" rIns="90488" bIns="44450"/>
          <a:lstStyle/>
          <a:p>
            <a:pPr marL="290513" algn="ctr"/>
            <a:r>
              <a:rPr lang="en-US" sz="2800" dirty="0" smtClean="0">
                <a:solidFill>
                  <a:schemeClr val="bg1"/>
                </a:solidFill>
                <a:latin typeface="Calibri" pitchFamily="34" charset="0"/>
                <a:ea typeface="Batang" pitchFamily="18" charset="-127"/>
                <a:cs typeface="Calibri" pitchFamily="34" charset="0"/>
              </a:rPr>
              <a:t>Problem Statement: </a:t>
            </a:r>
            <a:r>
              <a:rPr lang="en-US" sz="2800" dirty="0" smtClean="0">
                <a:solidFill>
                  <a:srgbClr val="FFFF00"/>
                </a:solidFill>
                <a:latin typeface="Calibri" pitchFamily="34" charset="0"/>
                <a:ea typeface="Batang" pitchFamily="18" charset="-127"/>
                <a:cs typeface="Calibri" pitchFamily="34" charset="0"/>
              </a:rPr>
              <a:t>Secure pairing without having the user enter or validate passwords</a:t>
            </a:r>
          </a:p>
          <a:p>
            <a:pPr marL="290513">
              <a:buFont typeface="Arial" pitchFamily="34" charset="0"/>
              <a:buChar char="•"/>
            </a:pPr>
            <a:endParaRPr lang="en-US" sz="2800" dirty="0" smtClean="0">
              <a:solidFill>
                <a:schemeClr val="bg1"/>
              </a:solidFill>
              <a:latin typeface="Comic Sans MS" pitchFamily="-112" charset="0"/>
              <a:ea typeface="Batang" pitchFamily="18" charset="-127"/>
              <a:cs typeface="Batang" pitchFamily="18" charset="-127"/>
            </a:endParaRPr>
          </a:p>
          <a:p>
            <a:pPr lvl="8" algn="ctr">
              <a:spcBef>
                <a:spcPct val="50000"/>
              </a:spcBef>
              <a:buFont typeface="Arial" pitchFamily="34" charset="0"/>
              <a:buChar char="•"/>
            </a:pPr>
            <a:endParaRPr lang="en-US" sz="3200" b="0" i="0" dirty="0">
              <a:solidFill>
                <a:schemeClr val="bg1"/>
              </a:solidFill>
              <a:latin typeface="Comic Sans MS" pitchFamily="66" charset="0"/>
            </a:endParaRPr>
          </a:p>
        </p:txBody>
      </p:sp>
    </p:spTree>
    <p:extLst>
      <p:ext uri="{BB962C8B-B14F-4D97-AF65-F5344CB8AC3E}">
        <p14:creationId xmlns:p14="http://schemas.microsoft.com/office/powerpoint/2010/main" xmlns="" val="331788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500"/>
                                  </p:stCondLst>
                                  <p:childTnLst>
                                    <p:set>
                                      <p:cBhvr>
                                        <p:cTn id="17" dur="1" fill="hold">
                                          <p:stCondLst>
                                            <p:cond delay="0"/>
                                          </p:stCondLst>
                                        </p:cTn>
                                        <p:tgtEl>
                                          <p:spTgt spid="4"/>
                                        </p:tgtEl>
                                        <p:attrNameLst>
                                          <p:attrName>style.visibility</p:attrName>
                                        </p:attrNameLst>
                                      </p:cBhvr>
                                      <p:to>
                                        <p:strVal val="visible"/>
                                      </p:to>
                                    </p:set>
                                  </p:childTnLst>
                                </p:cTn>
                              </p:par>
                            </p:childTnLst>
                          </p:cTn>
                        </p:par>
                        <p:par>
                          <p:cTn id="18" fill="hold">
                            <p:stCondLst>
                              <p:cond delay="500"/>
                            </p:stCondLst>
                            <p:childTnLst>
                              <p:par>
                                <p:cTn id="19" presetID="1" presetClass="entr" presetSubtype="0" fill="hold" nodeType="afterEffect">
                                  <p:stCondLst>
                                    <p:cond delay="50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itle 1"/>
          <p:cNvSpPr txBox="1">
            <a:spLocks/>
          </p:cNvSpPr>
          <p:nvPr/>
        </p:nvSpPr>
        <p:spPr>
          <a:xfrm>
            <a:off x="960700" y="4625490"/>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400" b="0" dirty="0" smtClean="0">
                <a:solidFill>
                  <a:schemeClr val="tx1"/>
                </a:solidFill>
                <a:latin typeface="Calibri" pitchFamily="34" charset="0"/>
                <a:cs typeface="Calibri" pitchFamily="34" charset="0"/>
              </a:rPr>
              <a:t>Normalized Received Power</a:t>
            </a:r>
            <a:endParaRPr lang="en-US" sz="2400" b="0" dirty="0">
              <a:solidFill>
                <a:schemeClr val="tx1"/>
              </a:solidFill>
              <a:latin typeface="Calibri" pitchFamily="34" charset="0"/>
              <a:cs typeface="Calibri" pitchFamily="34" charset="0"/>
            </a:endParaRPr>
          </a:p>
        </p:txBody>
      </p:sp>
      <p:sp>
        <p:nvSpPr>
          <p:cNvPr id="66" name="Title 1"/>
          <p:cNvSpPr txBox="1">
            <a:spLocks/>
          </p:cNvSpPr>
          <p:nvPr/>
        </p:nvSpPr>
        <p:spPr>
          <a:xfrm>
            <a:off x="-3458929" y="2235788"/>
            <a:ext cx="8229600" cy="1143000"/>
          </a:xfrm>
          <a:prstGeom prst="rect">
            <a:avLst/>
          </a:prstGeom>
          <a:scene3d>
            <a:camera prst="orthographicFront">
              <a:rot lat="0" lon="0" rev="5400000"/>
            </a:camera>
            <a:lightRig rig="threePt" dir="t"/>
          </a:scene3d>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400" b="0" dirty="0" smtClean="0">
                <a:solidFill>
                  <a:schemeClr val="tx1"/>
                </a:solidFill>
                <a:latin typeface="Calibri" pitchFamily="34" charset="0"/>
                <a:cs typeface="Calibri" pitchFamily="34" charset="0"/>
              </a:rPr>
              <a:t>CDF over all locations</a:t>
            </a:r>
            <a:endParaRPr lang="en-US" sz="2400" b="0" dirty="0">
              <a:solidFill>
                <a:schemeClr val="tx1"/>
              </a:solidFill>
              <a:latin typeface="Calibri" pitchFamily="34" charset="0"/>
              <a:cs typeface="Calibri"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xmlns="" val="834654338"/>
              </p:ext>
            </p:extLst>
          </p:nvPr>
        </p:nvGraphicFramePr>
        <p:xfrm>
          <a:off x="954905" y="1354238"/>
          <a:ext cx="7685590" cy="3677856"/>
        </p:xfrm>
        <a:graphic>
          <a:graphicData uri="http://schemas.openxmlformats.org/drawingml/2006/chart">
            <c:chart xmlns:c="http://schemas.openxmlformats.org/drawingml/2006/chart" xmlns:r="http://schemas.openxmlformats.org/officeDocument/2006/relationships" r:id="rId4"/>
          </a:graphicData>
        </a:graphic>
      </p:graphicFrame>
      <p:sp>
        <p:nvSpPr>
          <p:cNvPr id="9" name="Title 6"/>
          <p:cNvSpPr txBox="1">
            <a:spLocks/>
          </p:cNvSpPr>
          <p:nvPr/>
        </p:nvSpPr>
        <p:spPr>
          <a:xfrm>
            <a:off x="2462" y="-5150"/>
            <a:ext cx="9141538" cy="72548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3200" b="0" dirty="0" smtClean="0">
                <a:latin typeface="Calibri" pitchFamily="34" charset="0"/>
                <a:cs typeface="Calibri" pitchFamily="34" charset="0"/>
              </a:rPr>
              <a:t>Can We Distinguish Between One and Zero Bits?</a:t>
            </a:r>
          </a:p>
        </p:txBody>
      </p:sp>
    </p:spTree>
    <p:custDataLst>
      <p:tags r:id="rId1"/>
    </p:custDataLst>
    <p:extLst>
      <p:ext uri="{BB962C8B-B14F-4D97-AF65-F5344CB8AC3E}">
        <p14:creationId xmlns:p14="http://schemas.microsoft.com/office/powerpoint/2010/main" xmlns="" val="2034190712"/>
      </p:ext>
    </p:extLst>
  </p:cSld>
  <p:clrMapOvr>
    <a:masterClrMapping/>
  </p:clrMapOvr>
  <p:transition advTm="2590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P spid="66" grpId="0"/>
      <p:bldGraphic spid="6" grpId="0">
        <p:bldAsOne/>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itle 1"/>
          <p:cNvSpPr txBox="1">
            <a:spLocks/>
          </p:cNvSpPr>
          <p:nvPr/>
        </p:nvSpPr>
        <p:spPr>
          <a:xfrm>
            <a:off x="960700" y="4625490"/>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400" b="0" dirty="0" smtClean="0">
                <a:solidFill>
                  <a:schemeClr val="tx1"/>
                </a:solidFill>
                <a:latin typeface="Calibri" pitchFamily="34" charset="0"/>
                <a:cs typeface="Calibri" pitchFamily="34" charset="0"/>
              </a:rPr>
              <a:t>Normalized Received Power</a:t>
            </a:r>
            <a:endParaRPr lang="en-US" sz="2400" b="0" dirty="0">
              <a:solidFill>
                <a:schemeClr val="tx1"/>
              </a:solidFill>
              <a:latin typeface="Calibri" pitchFamily="34" charset="0"/>
              <a:cs typeface="Calibri" pitchFamily="34" charset="0"/>
            </a:endParaRPr>
          </a:p>
        </p:txBody>
      </p:sp>
      <p:sp>
        <p:nvSpPr>
          <p:cNvPr id="66" name="Title 1"/>
          <p:cNvSpPr txBox="1">
            <a:spLocks/>
          </p:cNvSpPr>
          <p:nvPr/>
        </p:nvSpPr>
        <p:spPr>
          <a:xfrm>
            <a:off x="-3458929" y="2235788"/>
            <a:ext cx="8229600" cy="1143000"/>
          </a:xfrm>
          <a:prstGeom prst="rect">
            <a:avLst/>
          </a:prstGeom>
          <a:scene3d>
            <a:camera prst="orthographicFront">
              <a:rot lat="0" lon="0" rev="5400000"/>
            </a:camera>
            <a:lightRig rig="threePt" dir="t"/>
          </a:scene3d>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400" b="0" dirty="0" smtClean="0">
                <a:solidFill>
                  <a:schemeClr val="tx1"/>
                </a:solidFill>
                <a:latin typeface="Calibri" pitchFamily="34" charset="0"/>
                <a:cs typeface="Calibri" pitchFamily="34" charset="0"/>
              </a:rPr>
              <a:t>CDF over all locations</a:t>
            </a:r>
            <a:endParaRPr lang="en-US" sz="2400" b="0" dirty="0">
              <a:solidFill>
                <a:schemeClr val="tx1"/>
              </a:solidFill>
              <a:latin typeface="Calibri" pitchFamily="34" charset="0"/>
              <a:cs typeface="Calibri"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xmlns="" val="846564267"/>
              </p:ext>
            </p:extLst>
          </p:nvPr>
        </p:nvGraphicFramePr>
        <p:xfrm>
          <a:off x="954905" y="1354238"/>
          <a:ext cx="7685590" cy="3677856"/>
        </p:xfrm>
        <a:graphic>
          <a:graphicData uri="http://schemas.openxmlformats.org/drawingml/2006/chart">
            <c:chart xmlns:c="http://schemas.openxmlformats.org/drawingml/2006/chart" xmlns:r="http://schemas.openxmlformats.org/officeDocument/2006/relationships" r:id="rId4"/>
          </a:graphicData>
        </a:graphic>
      </p:graphicFrame>
      <p:sp>
        <p:nvSpPr>
          <p:cNvPr id="11" name="Title 6"/>
          <p:cNvSpPr>
            <a:spLocks noGrp="1"/>
          </p:cNvSpPr>
          <p:nvPr>
            <p:ph type="title"/>
          </p:nvPr>
        </p:nvSpPr>
        <p:spPr>
          <a:xfrm>
            <a:off x="2462" y="-5150"/>
            <a:ext cx="9141538" cy="725488"/>
          </a:xfrm>
        </p:spPr>
        <p:txBody>
          <a:bodyPr>
            <a:normAutofit/>
          </a:bodyPr>
          <a:lstStyle/>
          <a:p>
            <a:pPr eaLnBrk="1" hangingPunct="1"/>
            <a:r>
              <a:rPr lang="en-US" sz="3200" b="0" dirty="0" smtClean="0">
                <a:latin typeface="Calibri" pitchFamily="34" charset="0"/>
                <a:cs typeface="Calibri" pitchFamily="34" charset="0"/>
              </a:rPr>
              <a:t>Can We Distinguish Between One and Zero Bits?</a:t>
            </a:r>
          </a:p>
        </p:txBody>
      </p:sp>
      <p:sp>
        <p:nvSpPr>
          <p:cNvPr id="12" name="TextBox 11"/>
          <p:cNvSpPr txBox="1"/>
          <p:nvPr/>
        </p:nvSpPr>
        <p:spPr>
          <a:xfrm>
            <a:off x="1806554" y="1774123"/>
            <a:ext cx="2484944" cy="461665"/>
          </a:xfrm>
          <a:prstGeom prst="rect">
            <a:avLst/>
          </a:prstGeom>
          <a:noFill/>
        </p:spPr>
        <p:txBody>
          <a:bodyPr wrap="square" rtlCol="0">
            <a:spAutoFit/>
          </a:bodyPr>
          <a:lstStyle/>
          <a:p>
            <a:r>
              <a:rPr lang="en-US" sz="2400" dirty="0" smtClean="0"/>
              <a:t>Zero bits</a:t>
            </a:r>
            <a:endParaRPr lang="en-US" sz="2400" dirty="0"/>
          </a:p>
        </p:txBody>
      </p:sp>
    </p:spTree>
    <p:custDataLst>
      <p:tags r:id="rId1"/>
    </p:custDataLst>
    <p:extLst>
      <p:ext uri="{BB962C8B-B14F-4D97-AF65-F5344CB8AC3E}">
        <p14:creationId xmlns:p14="http://schemas.microsoft.com/office/powerpoint/2010/main" xmlns="" val="1974040448"/>
      </p:ext>
    </p:extLst>
  </p:cSld>
  <p:clrMapOvr>
    <a:masterClrMapping/>
  </p:clrMapOvr>
  <p:transition advTm="25906"/>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itle 1"/>
          <p:cNvSpPr txBox="1">
            <a:spLocks/>
          </p:cNvSpPr>
          <p:nvPr/>
        </p:nvSpPr>
        <p:spPr>
          <a:xfrm>
            <a:off x="960700" y="4625490"/>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400" b="0" dirty="0" smtClean="0">
                <a:solidFill>
                  <a:schemeClr val="tx1"/>
                </a:solidFill>
                <a:latin typeface="Calibri" pitchFamily="34" charset="0"/>
                <a:cs typeface="Calibri" pitchFamily="34" charset="0"/>
              </a:rPr>
              <a:t>Normalized Received Power</a:t>
            </a:r>
            <a:endParaRPr lang="en-US" sz="2400" b="0" dirty="0">
              <a:solidFill>
                <a:schemeClr val="tx1"/>
              </a:solidFill>
              <a:latin typeface="Calibri" pitchFamily="34" charset="0"/>
              <a:cs typeface="Calibri" pitchFamily="34" charset="0"/>
            </a:endParaRPr>
          </a:p>
        </p:txBody>
      </p:sp>
      <p:sp>
        <p:nvSpPr>
          <p:cNvPr id="66" name="Title 1"/>
          <p:cNvSpPr txBox="1">
            <a:spLocks/>
          </p:cNvSpPr>
          <p:nvPr/>
        </p:nvSpPr>
        <p:spPr>
          <a:xfrm>
            <a:off x="-3458929" y="2235788"/>
            <a:ext cx="8229600" cy="1143000"/>
          </a:xfrm>
          <a:prstGeom prst="rect">
            <a:avLst/>
          </a:prstGeom>
          <a:scene3d>
            <a:camera prst="orthographicFront">
              <a:rot lat="0" lon="0" rev="5400000"/>
            </a:camera>
            <a:lightRig rig="threePt" dir="t"/>
          </a:scene3d>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400" b="0" dirty="0" smtClean="0">
                <a:solidFill>
                  <a:schemeClr val="tx1"/>
                </a:solidFill>
                <a:latin typeface="Calibri" pitchFamily="34" charset="0"/>
                <a:cs typeface="Calibri" pitchFamily="34" charset="0"/>
              </a:rPr>
              <a:t>CDF over all locations</a:t>
            </a:r>
            <a:endParaRPr lang="en-US" sz="2400" b="0" dirty="0">
              <a:solidFill>
                <a:schemeClr val="tx1"/>
              </a:solidFill>
              <a:latin typeface="Calibri" pitchFamily="34" charset="0"/>
              <a:cs typeface="Calibri"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xmlns="" val="1389305394"/>
              </p:ext>
            </p:extLst>
          </p:nvPr>
        </p:nvGraphicFramePr>
        <p:xfrm>
          <a:off x="954905" y="1354238"/>
          <a:ext cx="7685590" cy="3677856"/>
        </p:xfrm>
        <a:graphic>
          <a:graphicData uri="http://schemas.openxmlformats.org/drawingml/2006/chart">
            <c:chart xmlns:c="http://schemas.openxmlformats.org/drawingml/2006/chart" xmlns:r="http://schemas.openxmlformats.org/officeDocument/2006/relationships" r:id="rId4"/>
          </a:graphicData>
        </a:graphic>
      </p:graphicFrame>
      <p:cxnSp>
        <p:nvCxnSpPr>
          <p:cNvPr id="4" name="Straight Connector 3"/>
          <p:cNvCxnSpPr/>
          <p:nvPr/>
        </p:nvCxnSpPr>
        <p:spPr>
          <a:xfrm>
            <a:off x="2708477" y="1597306"/>
            <a:ext cx="0" cy="2777924"/>
          </a:xfrm>
          <a:prstGeom prst="line">
            <a:avLst/>
          </a:prstGeom>
          <a:ln w="1905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8057910" y="1597306"/>
            <a:ext cx="0" cy="2777924"/>
          </a:xfrm>
          <a:prstGeom prst="line">
            <a:avLst/>
          </a:prstGeom>
          <a:ln w="1905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2708477" y="3206187"/>
            <a:ext cx="5349433" cy="34724"/>
          </a:xfrm>
          <a:prstGeom prst="straightConnector1">
            <a:avLst/>
          </a:prstGeom>
          <a:ln w="9525">
            <a:solidFill>
              <a:schemeClr val="tx1"/>
            </a:solidFill>
            <a:prstDash val="solid"/>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16" name="Text Box 7"/>
          <p:cNvSpPr txBox="1">
            <a:spLocks noChangeArrowheads="1"/>
          </p:cNvSpPr>
          <p:nvPr/>
        </p:nvSpPr>
        <p:spPr bwMode="auto">
          <a:xfrm>
            <a:off x="75794" y="5660571"/>
            <a:ext cx="8972550" cy="1022438"/>
          </a:xfrm>
          <a:prstGeom prst="rect">
            <a:avLst/>
          </a:prstGeom>
          <a:solidFill>
            <a:srgbClr val="000099"/>
          </a:solidFill>
          <a:ln w="9525">
            <a:solidFill>
              <a:schemeClr val="bg2"/>
            </a:solidFill>
            <a:miter lim="800000"/>
            <a:headEnd/>
            <a:tailEnd/>
          </a:ln>
          <a:effectLst>
            <a:outerShdw dist="107763" dir="2700000" algn="ctr" rotWithShape="0">
              <a:schemeClr val="bg2">
                <a:alpha val="50000"/>
              </a:schemeClr>
            </a:outerShdw>
          </a:effectLst>
          <a:scene3d>
            <a:camera prst="orthographicFront"/>
            <a:lightRig rig="threePt" dir="t"/>
          </a:scene3d>
          <a:sp3d>
            <a:bevelT w="165100" prst="coolSlant"/>
          </a:sp3d>
        </p:spPr>
        <p:txBody>
          <a:bodyPr lIns="90488" tIns="137160" rIns="90488" bIns="44450"/>
          <a:lstStyle/>
          <a:p>
            <a:pPr marL="231775" algn="ctr"/>
            <a:r>
              <a:rPr lang="en-US" sz="2600" dirty="0" smtClean="0">
                <a:solidFill>
                  <a:schemeClr val="bg1"/>
                </a:solidFill>
                <a:latin typeface="Calibri" pitchFamily="34" charset="0"/>
                <a:ea typeface="Batang" pitchFamily="18" charset="-127"/>
                <a:cs typeface="Calibri" pitchFamily="34" charset="0"/>
              </a:rPr>
              <a:t>Receiver doesn’t confuse one hash bits for silence</a:t>
            </a:r>
          </a:p>
          <a:p>
            <a:pPr marL="290513"/>
            <a:endParaRPr lang="en-US" sz="2800" dirty="0" smtClean="0">
              <a:solidFill>
                <a:schemeClr val="bg1"/>
              </a:solidFill>
              <a:latin typeface="Comic Sans MS" pitchFamily="-112" charset="0"/>
              <a:ea typeface="Batang" pitchFamily="18" charset="-127"/>
              <a:cs typeface="Batang" pitchFamily="18" charset="-127"/>
            </a:endParaRPr>
          </a:p>
          <a:p>
            <a:pPr lvl="8" algn="ctr">
              <a:spcBef>
                <a:spcPct val="50000"/>
              </a:spcBef>
              <a:buFont typeface="Arial" pitchFamily="34" charset="0"/>
              <a:buChar char="•"/>
            </a:pPr>
            <a:endParaRPr lang="en-US" sz="3200" b="0" i="0" dirty="0">
              <a:solidFill>
                <a:schemeClr val="bg1"/>
              </a:solidFill>
              <a:latin typeface="Comic Sans MS" pitchFamily="66" charset="0"/>
            </a:endParaRPr>
          </a:p>
        </p:txBody>
      </p:sp>
      <p:sp>
        <p:nvSpPr>
          <p:cNvPr id="10" name="TextBox 9"/>
          <p:cNvSpPr txBox="1"/>
          <p:nvPr/>
        </p:nvSpPr>
        <p:spPr>
          <a:xfrm>
            <a:off x="6833691" y="1787145"/>
            <a:ext cx="1935406" cy="461665"/>
          </a:xfrm>
          <a:prstGeom prst="rect">
            <a:avLst/>
          </a:prstGeom>
          <a:noFill/>
        </p:spPr>
        <p:txBody>
          <a:bodyPr wrap="square" rtlCol="0">
            <a:spAutoFit/>
          </a:bodyPr>
          <a:lstStyle/>
          <a:p>
            <a:r>
              <a:rPr lang="en-US" sz="2400" dirty="0" smtClean="0"/>
              <a:t>One bits</a:t>
            </a:r>
            <a:endParaRPr lang="en-US" sz="2400" dirty="0"/>
          </a:p>
        </p:txBody>
      </p:sp>
      <p:sp>
        <p:nvSpPr>
          <p:cNvPr id="14" name="TextBox 13"/>
          <p:cNvSpPr txBox="1"/>
          <p:nvPr/>
        </p:nvSpPr>
        <p:spPr>
          <a:xfrm>
            <a:off x="1806554" y="1774123"/>
            <a:ext cx="2484944" cy="461665"/>
          </a:xfrm>
          <a:prstGeom prst="rect">
            <a:avLst/>
          </a:prstGeom>
          <a:noFill/>
        </p:spPr>
        <p:txBody>
          <a:bodyPr wrap="square" rtlCol="0">
            <a:spAutoFit/>
          </a:bodyPr>
          <a:lstStyle/>
          <a:p>
            <a:r>
              <a:rPr lang="en-US" sz="2400" dirty="0" smtClean="0"/>
              <a:t>Zero bits</a:t>
            </a:r>
            <a:endParaRPr lang="en-US" sz="2400" dirty="0"/>
          </a:p>
        </p:txBody>
      </p:sp>
      <p:sp>
        <p:nvSpPr>
          <p:cNvPr id="17" name="Title 6"/>
          <p:cNvSpPr>
            <a:spLocks noGrp="1"/>
          </p:cNvSpPr>
          <p:nvPr>
            <p:ph type="title"/>
          </p:nvPr>
        </p:nvSpPr>
        <p:spPr>
          <a:xfrm>
            <a:off x="2462" y="-5150"/>
            <a:ext cx="9141538" cy="725488"/>
          </a:xfrm>
        </p:spPr>
        <p:txBody>
          <a:bodyPr>
            <a:normAutofit/>
          </a:bodyPr>
          <a:lstStyle/>
          <a:p>
            <a:pPr eaLnBrk="1" hangingPunct="1"/>
            <a:r>
              <a:rPr lang="en-US" sz="3200" b="0" dirty="0" smtClean="0">
                <a:latin typeface="Calibri" pitchFamily="34" charset="0"/>
                <a:cs typeface="Calibri" pitchFamily="34" charset="0"/>
              </a:rPr>
              <a:t>Can We Distinguish Between One and Zero Bits?</a:t>
            </a:r>
          </a:p>
        </p:txBody>
      </p:sp>
    </p:spTree>
    <p:custDataLst>
      <p:tags r:id="rId1"/>
    </p:custDataLst>
    <p:extLst>
      <p:ext uri="{BB962C8B-B14F-4D97-AF65-F5344CB8AC3E}">
        <p14:creationId xmlns:p14="http://schemas.microsoft.com/office/powerpoint/2010/main" xmlns="" val="871197249"/>
      </p:ext>
    </p:extLst>
  </p:cSld>
  <p:clrMapOvr>
    <a:masterClrMapping/>
  </p:clrMapOvr>
  <p:transition advTm="2590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6"/>
          <p:cNvSpPr>
            <a:spLocks noGrp="1"/>
          </p:cNvSpPr>
          <p:nvPr>
            <p:ph type="title"/>
          </p:nvPr>
        </p:nvSpPr>
        <p:spPr>
          <a:xfrm>
            <a:off x="2462" y="-5150"/>
            <a:ext cx="9141538" cy="725488"/>
          </a:xfrm>
        </p:spPr>
        <p:txBody>
          <a:bodyPr>
            <a:normAutofit/>
          </a:bodyPr>
          <a:lstStyle/>
          <a:p>
            <a:pPr eaLnBrk="1" hangingPunct="1"/>
            <a:r>
              <a:rPr lang="en-US" sz="3000" b="0" dirty="0" smtClean="0">
                <a:latin typeface="Calibri" pitchFamily="34" charset="0"/>
                <a:cs typeface="Calibri" pitchFamily="34" charset="0"/>
              </a:rPr>
              <a:t>False Positives</a:t>
            </a:r>
          </a:p>
        </p:txBody>
      </p:sp>
      <p:sp>
        <p:nvSpPr>
          <p:cNvPr id="12" name="TextBox 11"/>
          <p:cNvSpPr txBox="1"/>
          <p:nvPr/>
        </p:nvSpPr>
        <p:spPr>
          <a:xfrm>
            <a:off x="230348" y="890271"/>
            <a:ext cx="7766613" cy="1246495"/>
          </a:xfrm>
          <a:prstGeom prst="rect">
            <a:avLst/>
          </a:prstGeom>
          <a:noFill/>
        </p:spPr>
        <p:txBody>
          <a:bodyPr wrap="square" rtlCol="0">
            <a:spAutoFit/>
          </a:bodyPr>
          <a:lstStyle/>
          <a:p>
            <a:pPr marL="342900" indent="-342900">
              <a:lnSpc>
                <a:spcPct val="150000"/>
              </a:lnSpc>
              <a:buFont typeface="Arial" pitchFamily="34" charset="0"/>
              <a:buChar char="•"/>
            </a:pPr>
            <a:r>
              <a:rPr lang="en-US" sz="2500" dirty="0" smtClean="0"/>
              <a:t>Mistaking cross-traffic energy as sync packet</a:t>
            </a:r>
          </a:p>
          <a:p>
            <a:pPr marL="342900" indent="-342900">
              <a:lnSpc>
                <a:spcPct val="150000"/>
              </a:lnSpc>
              <a:buFont typeface="Arial" pitchFamily="34" charset="0"/>
              <a:buChar char="•"/>
            </a:pPr>
            <a:r>
              <a:rPr lang="en-US" sz="2500" dirty="0" smtClean="0"/>
              <a:t>Mistaking corrupted hash bits for an attack</a:t>
            </a:r>
          </a:p>
        </p:txBody>
      </p:sp>
    </p:spTree>
    <p:custDataLst>
      <p:tags r:id="rId1"/>
    </p:custDataLst>
    <p:extLst>
      <p:ext uri="{BB962C8B-B14F-4D97-AF65-F5344CB8AC3E}">
        <p14:creationId xmlns:p14="http://schemas.microsoft.com/office/powerpoint/2010/main" xmlns="" val="4117094440"/>
      </p:ext>
    </p:extLst>
  </p:cSld>
  <p:clrMapOvr>
    <a:masterClrMapping/>
  </p:clrMapOvr>
  <p:transition advTm="2590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6"/>
          <p:cNvSpPr>
            <a:spLocks noGrp="1"/>
          </p:cNvSpPr>
          <p:nvPr>
            <p:ph type="title"/>
          </p:nvPr>
        </p:nvSpPr>
        <p:spPr>
          <a:xfrm>
            <a:off x="2462" y="-5150"/>
            <a:ext cx="9141538" cy="725488"/>
          </a:xfrm>
        </p:spPr>
        <p:txBody>
          <a:bodyPr>
            <a:normAutofit/>
          </a:bodyPr>
          <a:lstStyle/>
          <a:p>
            <a:pPr eaLnBrk="1" hangingPunct="1"/>
            <a:r>
              <a:rPr lang="en-US" sz="3000" b="0" dirty="0" smtClean="0">
                <a:latin typeface="Calibri" pitchFamily="34" charset="0"/>
                <a:cs typeface="Calibri" pitchFamily="34" charset="0"/>
              </a:rPr>
              <a:t>Can TEP Mistake Cross-Traffic for Sync Packet?</a:t>
            </a:r>
          </a:p>
        </p:txBody>
      </p:sp>
      <p:sp>
        <p:nvSpPr>
          <p:cNvPr id="6" name="Title 1"/>
          <p:cNvSpPr txBox="1">
            <a:spLocks/>
          </p:cNvSpPr>
          <p:nvPr/>
        </p:nvSpPr>
        <p:spPr>
          <a:xfrm>
            <a:off x="-2783702" y="2750682"/>
            <a:ext cx="8229600" cy="1143000"/>
          </a:xfrm>
          <a:prstGeom prst="rect">
            <a:avLst/>
          </a:prstGeom>
          <a:scene3d>
            <a:camera prst="orthographicFront">
              <a:rot lat="0" lon="0" rev="5400000"/>
            </a:camera>
            <a:lightRig rig="threePt" dir="t"/>
          </a:scene3d>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400" b="0" dirty="0" smtClean="0">
                <a:solidFill>
                  <a:schemeClr val="tx1"/>
                </a:solidFill>
                <a:latin typeface="Calibri" pitchFamily="34" charset="0"/>
                <a:cs typeface="Calibri" pitchFamily="34" charset="0"/>
              </a:rPr>
              <a:t>CDF</a:t>
            </a:r>
            <a:endParaRPr lang="en-US" sz="2400" b="0" dirty="0">
              <a:solidFill>
                <a:schemeClr val="tx1"/>
              </a:solidFill>
              <a:latin typeface="Calibri" pitchFamily="34" charset="0"/>
              <a:cs typeface="Calibri" pitchFamily="34" charset="0"/>
            </a:endParaRPr>
          </a:p>
        </p:txBody>
      </p:sp>
      <p:graphicFrame>
        <p:nvGraphicFramePr>
          <p:cNvPr id="19" name="Chart 18"/>
          <p:cNvGraphicFramePr>
            <a:graphicFrameLocks/>
          </p:cNvGraphicFramePr>
          <p:nvPr>
            <p:extLst>
              <p:ext uri="{D42A27DB-BD31-4B8C-83A1-F6EECF244321}">
                <p14:modId xmlns:p14="http://schemas.microsoft.com/office/powerpoint/2010/main" xmlns="" val="2299314811"/>
              </p:ext>
            </p:extLst>
          </p:nvPr>
        </p:nvGraphicFramePr>
        <p:xfrm>
          <a:off x="1553029" y="1785248"/>
          <a:ext cx="7180066" cy="3718308"/>
        </p:xfrm>
        <a:graphic>
          <a:graphicData uri="http://schemas.openxmlformats.org/drawingml/2006/chart">
            <c:chart xmlns:c="http://schemas.openxmlformats.org/drawingml/2006/chart" xmlns:r="http://schemas.openxmlformats.org/officeDocument/2006/relationships" r:id="rId4"/>
          </a:graphicData>
        </a:graphic>
      </p:graphicFrame>
      <p:sp>
        <p:nvSpPr>
          <p:cNvPr id="4" name="Rectangle 3"/>
          <p:cNvSpPr/>
          <p:nvPr/>
        </p:nvSpPr>
        <p:spPr>
          <a:xfrm>
            <a:off x="2109808" y="4993001"/>
            <a:ext cx="6724885" cy="5671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6730693" y="5047678"/>
            <a:ext cx="613458" cy="461665"/>
          </a:xfrm>
          <a:prstGeom prst="rect">
            <a:avLst/>
          </a:prstGeom>
          <a:noFill/>
        </p:spPr>
        <p:txBody>
          <a:bodyPr wrap="square" rtlCol="0">
            <a:spAutoFit/>
          </a:bodyPr>
          <a:lstStyle/>
          <a:p>
            <a:r>
              <a:rPr lang="en-US" sz="2400" dirty="0" smtClean="0"/>
              <a:t>4</a:t>
            </a:r>
            <a:endParaRPr lang="en-US" sz="2400" dirty="0"/>
          </a:p>
        </p:txBody>
      </p:sp>
      <p:sp>
        <p:nvSpPr>
          <p:cNvPr id="12" name="TextBox 11"/>
          <p:cNvSpPr txBox="1"/>
          <p:nvPr/>
        </p:nvSpPr>
        <p:spPr>
          <a:xfrm>
            <a:off x="5445898" y="5045748"/>
            <a:ext cx="613458" cy="461665"/>
          </a:xfrm>
          <a:prstGeom prst="rect">
            <a:avLst/>
          </a:prstGeom>
          <a:noFill/>
        </p:spPr>
        <p:txBody>
          <a:bodyPr wrap="square" rtlCol="0">
            <a:spAutoFit/>
          </a:bodyPr>
          <a:lstStyle/>
          <a:p>
            <a:r>
              <a:rPr lang="en-US" sz="2400" dirty="0" smtClean="0"/>
              <a:t>3</a:t>
            </a:r>
            <a:endParaRPr lang="en-US" sz="2400" dirty="0"/>
          </a:p>
        </p:txBody>
      </p:sp>
      <p:sp>
        <p:nvSpPr>
          <p:cNvPr id="13" name="TextBox 12"/>
          <p:cNvSpPr txBox="1"/>
          <p:nvPr/>
        </p:nvSpPr>
        <p:spPr>
          <a:xfrm>
            <a:off x="4218987" y="5041891"/>
            <a:ext cx="613458" cy="461665"/>
          </a:xfrm>
          <a:prstGeom prst="rect">
            <a:avLst/>
          </a:prstGeom>
          <a:noFill/>
        </p:spPr>
        <p:txBody>
          <a:bodyPr wrap="square" rtlCol="0">
            <a:spAutoFit/>
          </a:bodyPr>
          <a:lstStyle/>
          <a:p>
            <a:r>
              <a:rPr lang="en-US" sz="2400" dirty="0" smtClean="0"/>
              <a:t>2</a:t>
            </a:r>
            <a:endParaRPr lang="en-US" sz="2400" dirty="0"/>
          </a:p>
        </p:txBody>
      </p:sp>
      <p:sp>
        <p:nvSpPr>
          <p:cNvPr id="14" name="TextBox 13"/>
          <p:cNvSpPr txBox="1"/>
          <p:nvPr/>
        </p:nvSpPr>
        <p:spPr>
          <a:xfrm>
            <a:off x="2980496" y="5043820"/>
            <a:ext cx="613458" cy="461665"/>
          </a:xfrm>
          <a:prstGeom prst="rect">
            <a:avLst/>
          </a:prstGeom>
          <a:noFill/>
        </p:spPr>
        <p:txBody>
          <a:bodyPr wrap="square" rtlCol="0">
            <a:spAutoFit/>
          </a:bodyPr>
          <a:lstStyle/>
          <a:p>
            <a:r>
              <a:rPr lang="en-US" sz="2400" dirty="0" smtClean="0"/>
              <a:t>1</a:t>
            </a:r>
            <a:endParaRPr lang="en-US" sz="2400" dirty="0"/>
          </a:p>
        </p:txBody>
      </p:sp>
      <p:sp>
        <p:nvSpPr>
          <p:cNvPr id="2" name="TextBox 1"/>
          <p:cNvSpPr txBox="1"/>
          <p:nvPr/>
        </p:nvSpPr>
        <p:spPr>
          <a:xfrm>
            <a:off x="7969200" y="5048349"/>
            <a:ext cx="613458" cy="461665"/>
          </a:xfrm>
          <a:prstGeom prst="rect">
            <a:avLst/>
          </a:prstGeom>
          <a:noFill/>
        </p:spPr>
        <p:txBody>
          <a:bodyPr wrap="square" rtlCol="0">
            <a:spAutoFit/>
          </a:bodyPr>
          <a:lstStyle/>
          <a:p>
            <a:r>
              <a:rPr lang="en-US" sz="2400" dirty="0" smtClean="0"/>
              <a:t>5</a:t>
            </a:r>
            <a:endParaRPr lang="en-US" sz="2400" dirty="0"/>
          </a:p>
        </p:txBody>
      </p:sp>
      <p:sp>
        <p:nvSpPr>
          <p:cNvPr id="7" name="TextBox 6"/>
          <p:cNvSpPr txBox="1"/>
          <p:nvPr/>
        </p:nvSpPr>
        <p:spPr>
          <a:xfrm>
            <a:off x="0" y="725714"/>
            <a:ext cx="9144000" cy="477054"/>
          </a:xfrm>
          <a:prstGeom prst="rect">
            <a:avLst/>
          </a:prstGeom>
          <a:noFill/>
        </p:spPr>
        <p:txBody>
          <a:bodyPr wrap="square" rtlCol="0">
            <a:spAutoFit/>
          </a:bodyPr>
          <a:lstStyle/>
          <a:p>
            <a:pPr marL="342900" indent="-342900">
              <a:buFont typeface="Arial" pitchFamily="34" charset="0"/>
              <a:buChar char="•"/>
            </a:pPr>
            <a:r>
              <a:rPr lang="en-US" sz="2500" dirty="0" smtClean="0"/>
              <a:t>Look at SIGCOMM 2010 and MIT network</a:t>
            </a:r>
            <a:endParaRPr lang="en-US" sz="2500" dirty="0"/>
          </a:p>
        </p:txBody>
      </p:sp>
      <p:sp>
        <p:nvSpPr>
          <p:cNvPr id="15" name="Title 1"/>
          <p:cNvSpPr txBox="1">
            <a:spLocks/>
          </p:cNvSpPr>
          <p:nvPr/>
        </p:nvSpPr>
        <p:spPr>
          <a:xfrm>
            <a:off x="1138551" y="5048944"/>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400" b="0" dirty="0" smtClean="0">
                <a:solidFill>
                  <a:prstClr val="black"/>
                </a:solidFill>
                <a:latin typeface="Calibri" pitchFamily="34" charset="0"/>
                <a:cs typeface="Calibri" pitchFamily="34" charset="0"/>
              </a:rPr>
              <a:t>Continuous Energy Duration (in milliseconds)</a:t>
            </a:r>
            <a:endParaRPr lang="en-US" sz="2400" b="0" dirty="0">
              <a:solidFill>
                <a:prstClr val="black"/>
              </a:solidFill>
              <a:latin typeface="Calibri" pitchFamily="34" charset="0"/>
              <a:cs typeface="Calibri" pitchFamily="34" charset="0"/>
            </a:endParaRPr>
          </a:p>
        </p:txBody>
      </p:sp>
    </p:spTree>
    <p:custDataLst>
      <p:tags r:id="rId1"/>
    </p:custDataLst>
    <p:extLst>
      <p:ext uri="{BB962C8B-B14F-4D97-AF65-F5344CB8AC3E}">
        <p14:creationId xmlns:p14="http://schemas.microsoft.com/office/powerpoint/2010/main" xmlns="" val="3600376062"/>
      </p:ext>
    </p:extLst>
  </p:cSld>
  <p:clrMapOvr>
    <a:masterClrMapping/>
  </p:clrMapOvr>
  <p:transition advTm="2590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19" grpId="0">
        <p:bldAsOne/>
      </p:bldGraphic>
      <p:bldP spid="4" grpId="0" animBg="1"/>
      <p:bldP spid="11" grpId="0"/>
      <p:bldP spid="12" grpId="0"/>
      <p:bldP spid="13" grpId="0"/>
      <p:bldP spid="14" grpId="0"/>
      <p:bldP spid="2" grpId="0"/>
      <p:bldP spid="1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783702" y="2750682"/>
            <a:ext cx="8229600" cy="1143000"/>
          </a:xfrm>
          <a:prstGeom prst="rect">
            <a:avLst/>
          </a:prstGeom>
          <a:scene3d>
            <a:camera prst="orthographicFront">
              <a:rot lat="0" lon="0" rev="5400000"/>
            </a:camera>
            <a:lightRig rig="threePt" dir="t"/>
          </a:scene3d>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400" b="0" dirty="0" smtClean="0">
                <a:solidFill>
                  <a:schemeClr val="tx1"/>
                </a:solidFill>
                <a:latin typeface="Calibri" pitchFamily="34" charset="0"/>
                <a:cs typeface="Calibri" pitchFamily="34" charset="0"/>
              </a:rPr>
              <a:t>CDF</a:t>
            </a:r>
            <a:endParaRPr lang="en-US" sz="2400" b="0" dirty="0">
              <a:solidFill>
                <a:schemeClr val="tx1"/>
              </a:solidFill>
              <a:latin typeface="Calibri" pitchFamily="34" charset="0"/>
              <a:cs typeface="Calibri" pitchFamily="34" charset="0"/>
            </a:endParaRPr>
          </a:p>
        </p:txBody>
      </p:sp>
      <p:graphicFrame>
        <p:nvGraphicFramePr>
          <p:cNvPr id="19" name="Chart 18"/>
          <p:cNvGraphicFramePr>
            <a:graphicFrameLocks/>
          </p:cNvGraphicFramePr>
          <p:nvPr>
            <p:extLst>
              <p:ext uri="{D42A27DB-BD31-4B8C-83A1-F6EECF244321}">
                <p14:modId xmlns:p14="http://schemas.microsoft.com/office/powerpoint/2010/main" xmlns="" val="273719268"/>
              </p:ext>
            </p:extLst>
          </p:nvPr>
        </p:nvGraphicFramePr>
        <p:xfrm>
          <a:off x="1553029" y="1785248"/>
          <a:ext cx="7180066" cy="3718308"/>
        </p:xfrm>
        <a:graphic>
          <a:graphicData uri="http://schemas.openxmlformats.org/drawingml/2006/chart">
            <c:chart xmlns:c="http://schemas.openxmlformats.org/drawingml/2006/chart" xmlns:r="http://schemas.openxmlformats.org/officeDocument/2006/relationships" r:id="rId4"/>
          </a:graphicData>
        </a:graphic>
      </p:graphicFrame>
      <p:sp>
        <p:nvSpPr>
          <p:cNvPr id="4" name="Rectangle 3"/>
          <p:cNvSpPr/>
          <p:nvPr/>
        </p:nvSpPr>
        <p:spPr>
          <a:xfrm>
            <a:off x="2109808" y="4993001"/>
            <a:ext cx="6724885" cy="5671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6730693" y="5047678"/>
            <a:ext cx="613458" cy="461665"/>
          </a:xfrm>
          <a:prstGeom prst="rect">
            <a:avLst/>
          </a:prstGeom>
          <a:noFill/>
        </p:spPr>
        <p:txBody>
          <a:bodyPr wrap="square" rtlCol="0">
            <a:spAutoFit/>
          </a:bodyPr>
          <a:lstStyle/>
          <a:p>
            <a:r>
              <a:rPr lang="en-US" sz="2400" dirty="0" smtClean="0"/>
              <a:t>4</a:t>
            </a:r>
            <a:endParaRPr lang="en-US" sz="2400" dirty="0"/>
          </a:p>
        </p:txBody>
      </p:sp>
      <p:sp>
        <p:nvSpPr>
          <p:cNvPr id="12" name="TextBox 11"/>
          <p:cNvSpPr txBox="1"/>
          <p:nvPr/>
        </p:nvSpPr>
        <p:spPr>
          <a:xfrm>
            <a:off x="5445898" y="5045748"/>
            <a:ext cx="613458" cy="461665"/>
          </a:xfrm>
          <a:prstGeom prst="rect">
            <a:avLst/>
          </a:prstGeom>
          <a:noFill/>
        </p:spPr>
        <p:txBody>
          <a:bodyPr wrap="square" rtlCol="0">
            <a:spAutoFit/>
          </a:bodyPr>
          <a:lstStyle/>
          <a:p>
            <a:r>
              <a:rPr lang="en-US" sz="2400" dirty="0" smtClean="0"/>
              <a:t>3</a:t>
            </a:r>
            <a:endParaRPr lang="en-US" sz="2400" dirty="0"/>
          </a:p>
        </p:txBody>
      </p:sp>
      <p:sp>
        <p:nvSpPr>
          <p:cNvPr id="13" name="TextBox 12"/>
          <p:cNvSpPr txBox="1"/>
          <p:nvPr/>
        </p:nvSpPr>
        <p:spPr>
          <a:xfrm>
            <a:off x="4218987" y="5041891"/>
            <a:ext cx="613458" cy="461665"/>
          </a:xfrm>
          <a:prstGeom prst="rect">
            <a:avLst/>
          </a:prstGeom>
          <a:noFill/>
        </p:spPr>
        <p:txBody>
          <a:bodyPr wrap="square" rtlCol="0">
            <a:spAutoFit/>
          </a:bodyPr>
          <a:lstStyle/>
          <a:p>
            <a:r>
              <a:rPr lang="en-US" sz="2400" dirty="0" smtClean="0"/>
              <a:t>2</a:t>
            </a:r>
            <a:endParaRPr lang="en-US" sz="2400" dirty="0"/>
          </a:p>
        </p:txBody>
      </p:sp>
      <p:sp>
        <p:nvSpPr>
          <p:cNvPr id="14" name="TextBox 13"/>
          <p:cNvSpPr txBox="1"/>
          <p:nvPr/>
        </p:nvSpPr>
        <p:spPr>
          <a:xfrm>
            <a:off x="2980496" y="5043820"/>
            <a:ext cx="613458" cy="461665"/>
          </a:xfrm>
          <a:prstGeom prst="rect">
            <a:avLst/>
          </a:prstGeom>
          <a:noFill/>
        </p:spPr>
        <p:txBody>
          <a:bodyPr wrap="square" rtlCol="0">
            <a:spAutoFit/>
          </a:bodyPr>
          <a:lstStyle/>
          <a:p>
            <a:r>
              <a:rPr lang="en-US" sz="2400" dirty="0" smtClean="0"/>
              <a:t>1</a:t>
            </a:r>
            <a:endParaRPr lang="en-US" sz="2400" dirty="0"/>
          </a:p>
        </p:txBody>
      </p:sp>
      <p:sp>
        <p:nvSpPr>
          <p:cNvPr id="2" name="TextBox 1"/>
          <p:cNvSpPr txBox="1"/>
          <p:nvPr/>
        </p:nvSpPr>
        <p:spPr>
          <a:xfrm>
            <a:off x="7969200" y="5048349"/>
            <a:ext cx="613458" cy="461665"/>
          </a:xfrm>
          <a:prstGeom prst="rect">
            <a:avLst/>
          </a:prstGeom>
          <a:noFill/>
        </p:spPr>
        <p:txBody>
          <a:bodyPr wrap="square" rtlCol="0">
            <a:spAutoFit/>
          </a:bodyPr>
          <a:lstStyle/>
          <a:p>
            <a:r>
              <a:rPr lang="en-US" sz="2400" dirty="0" smtClean="0"/>
              <a:t>5</a:t>
            </a:r>
            <a:endParaRPr lang="en-US" sz="2400" dirty="0"/>
          </a:p>
        </p:txBody>
      </p:sp>
      <p:sp>
        <p:nvSpPr>
          <p:cNvPr id="3" name="TextBox 2"/>
          <p:cNvSpPr txBox="1"/>
          <p:nvPr/>
        </p:nvSpPr>
        <p:spPr>
          <a:xfrm>
            <a:off x="5254906" y="3662850"/>
            <a:ext cx="2870522" cy="461665"/>
          </a:xfrm>
          <a:prstGeom prst="rect">
            <a:avLst/>
          </a:prstGeom>
          <a:noFill/>
        </p:spPr>
        <p:txBody>
          <a:bodyPr wrap="square" rtlCol="0">
            <a:spAutoFit/>
          </a:bodyPr>
          <a:lstStyle/>
          <a:p>
            <a:r>
              <a:rPr lang="en-US" sz="2400" dirty="0" smtClean="0">
                <a:solidFill>
                  <a:srgbClr val="FF0000"/>
                </a:solidFill>
              </a:rPr>
              <a:t>SIGCOMM 2010</a:t>
            </a:r>
            <a:endParaRPr lang="en-US" sz="2400" dirty="0">
              <a:solidFill>
                <a:srgbClr val="FF0000"/>
              </a:solidFill>
            </a:endParaRPr>
          </a:p>
        </p:txBody>
      </p:sp>
      <p:sp>
        <p:nvSpPr>
          <p:cNvPr id="7" name="TextBox 6"/>
          <p:cNvSpPr txBox="1"/>
          <p:nvPr/>
        </p:nvSpPr>
        <p:spPr>
          <a:xfrm>
            <a:off x="0" y="725714"/>
            <a:ext cx="9144000" cy="477054"/>
          </a:xfrm>
          <a:prstGeom prst="rect">
            <a:avLst/>
          </a:prstGeom>
          <a:noFill/>
        </p:spPr>
        <p:txBody>
          <a:bodyPr wrap="square" rtlCol="0">
            <a:spAutoFit/>
          </a:bodyPr>
          <a:lstStyle/>
          <a:p>
            <a:pPr marL="342900" indent="-342900">
              <a:buFont typeface="Arial" pitchFamily="34" charset="0"/>
              <a:buChar char="•"/>
            </a:pPr>
            <a:r>
              <a:rPr lang="en-US" sz="2500" dirty="0" smtClean="0"/>
              <a:t>Look at SIGCOMM 2010 and MIT network</a:t>
            </a:r>
            <a:endParaRPr lang="en-US" sz="2500" dirty="0"/>
          </a:p>
        </p:txBody>
      </p:sp>
      <p:sp>
        <p:nvSpPr>
          <p:cNvPr id="15" name="Title 6"/>
          <p:cNvSpPr txBox="1">
            <a:spLocks/>
          </p:cNvSpPr>
          <p:nvPr/>
        </p:nvSpPr>
        <p:spPr>
          <a:xfrm>
            <a:off x="2462" y="-5150"/>
            <a:ext cx="9141538" cy="72548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3000" b="0" dirty="0" smtClean="0">
                <a:latin typeface="Calibri" pitchFamily="34" charset="0"/>
                <a:cs typeface="Calibri" pitchFamily="34" charset="0"/>
              </a:rPr>
              <a:t>Can TEP Mistake Cross-Traffic for Sync Packet?</a:t>
            </a:r>
          </a:p>
        </p:txBody>
      </p:sp>
      <p:sp>
        <p:nvSpPr>
          <p:cNvPr id="16" name="Title 1"/>
          <p:cNvSpPr txBox="1">
            <a:spLocks/>
          </p:cNvSpPr>
          <p:nvPr/>
        </p:nvSpPr>
        <p:spPr>
          <a:xfrm>
            <a:off x="1138551" y="5048944"/>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400" b="0" dirty="0" smtClean="0">
                <a:solidFill>
                  <a:prstClr val="black"/>
                </a:solidFill>
                <a:latin typeface="Calibri" pitchFamily="34" charset="0"/>
                <a:cs typeface="Calibri" pitchFamily="34" charset="0"/>
              </a:rPr>
              <a:t>Continuous Energy Duration (in milliseconds)</a:t>
            </a:r>
            <a:endParaRPr lang="en-US" sz="2400" b="0" dirty="0">
              <a:solidFill>
                <a:prstClr val="black"/>
              </a:solidFill>
              <a:latin typeface="Calibri" pitchFamily="34" charset="0"/>
              <a:cs typeface="Calibri" pitchFamily="34" charset="0"/>
            </a:endParaRPr>
          </a:p>
        </p:txBody>
      </p:sp>
    </p:spTree>
    <p:custDataLst>
      <p:tags r:id="rId1"/>
    </p:custDataLst>
    <p:extLst>
      <p:ext uri="{BB962C8B-B14F-4D97-AF65-F5344CB8AC3E}">
        <p14:creationId xmlns:p14="http://schemas.microsoft.com/office/powerpoint/2010/main" xmlns="" val="4089183481"/>
      </p:ext>
    </p:extLst>
  </p:cSld>
  <p:clrMapOvr>
    <a:masterClrMapping/>
  </p:clrMapOvr>
  <p:transition advTm="25906"/>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783702" y="2750682"/>
            <a:ext cx="8229600" cy="1143000"/>
          </a:xfrm>
          <a:prstGeom prst="rect">
            <a:avLst/>
          </a:prstGeom>
          <a:scene3d>
            <a:camera prst="orthographicFront">
              <a:rot lat="0" lon="0" rev="5400000"/>
            </a:camera>
            <a:lightRig rig="threePt" dir="t"/>
          </a:scene3d>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400" b="0" dirty="0" smtClean="0">
                <a:solidFill>
                  <a:prstClr val="black"/>
                </a:solidFill>
                <a:latin typeface="Calibri" pitchFamily="34" charset="0"/>
                <a:cs typeface="Calibri" pitchFamily="34" charset="0"/>
              </a:rPr>
              <a:t>CDF</a:t>
            </a:r>
            <a:endParaRPr lang="en-US" sz="2400" b="0" dirty="0">
              <a:solidFill>
                <a:prstClr val="black"/>
              </a:solidFill>
              <a:latin typeface="Calibri" pitchFamily="34" charset="0"/>
              <a:cs typeface="Calibri" pitchFamily="34" charset="0"/>
            </a:endParaRPr>
          </a:p>
        </p:txBody>
      </p:sp>
      <p:graphicFrame>
        <p:nvGraphicFramePr>
          <p:cNvPr id="19" name="Chart 18"/>
          <p:cNvGraphicFramePr>
            <a:graphicFrameLocks/>
          </p:cNvGraphicFramePr>
          <p:nvPr>
            <p:extLst>
              <p:ext uri="{D42A27DB-BD31-4B8C-83A1-F6EECF244321}">
                <p14:modId xmlns:p14="http://schemas.microsoft.com/office/powerpoint/2010/main" xmlns="" val="66515191"/>
              </p:ext>
            </p:extLst>
          </p:nvPr>
        </p:nvGraphicFramePr>
        <p:xfrm>
          <a:off x="1553029" y="1785248"/>
          <a:ext cx="7180066" cy="3718308"/>
        </p:xfrm>
        <a:graphic>
          <a:graphicData uri="http://schemas.openxmlformats.org/drawingml/2006/chart">
            <c:chart xmlns:c="http://schemas.openxmlformats.org/drawingml/2006/chart" xmlns:r="http://schemas.openxmlformats.org/officeDocument/2006/relationships" r:id="rId4"/>
          </a:graphicData>
        </a:graphic>
      </p:graphicFrame>
      <p:sp>
        <p:nvSpPr>
          <p:cNvPr id="4" name="Rectangle 3"/>
          <p:cNvSpPr/>
          <p:nvPr/>
        </p:nvSpPr>
        <p:spPr>
          <a:xfrm>
            <a:off x="2109808" y="4993001"/>
            <a:ext cx="6724885" cy="5671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 name="Title 1"/>
          <p:cNvSpPr txBox="1">
            <a:spLocks/>
          </p:cNvSpPr>
          <p:nvPr/>
        </p:nvSpPr>
        <p:spPr>
          <a:xfrm>
            <a:off x="1138551" y="5048944"/>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400" b="0" dirty="0" smtClean="0">
                <a:solidFill>
                  <a:prstClr val="black"/>
                </a:solidFill>
                <a:latin typeface="Calibri" pitchFamily="34" charset="0"/>
                <a:cs typeface="Calibri" pitchFamily="34" charset="0"/>
              </a:rPr>
              <a:t>Continuous Energy Duration (in milliseconds)</a:t>
            </a:r>
            <a:endParaRPr lang="en-US" sz="2400" b="0" dirty="0">
              <a:solidFill>
                <a:prstClr val="black"/>
              </a:solidFill>
              <a:latin typeface="Calibri" pitchFamily="34" charset="0"/>
              <a:cs typeface="Calibri" pitchFamily="34" charset="0"/>
            </a:endParaRPr>
          </a:p>
        </p:txBody>
      </p:sp>
      <p:sp>
        <p:nvSpPr>
          <p:cNvPr id="11" name="TextBox 10"/>
          <p:cNvSpPr txBox="1"/>
          <p:nvPr/>
        </p:nvSpPr>
        <p:spPr>
          <a:xfrm>
            <a:off x="6730693" y="5047678"/>
            <a:ext cx="613458" cy="461665"/>
          </a:xfrm>
          <a:prstGeom prst="rect">
            <a:avLst/>
          </a:prstGeom>
          <a:noFill/>
        </p:spPr>
        <p:txBody>
          <a:bodyPr wrap="square" rtlCol="0">
            <a:spAutoFit/>
          </a:bodyPr>
          <a:lstStyle/>
          <a:p>
            <a:r>
              <a:rPr lang="en-US" sz="2400" dirty="0" smtClean="0">
                <a:solidFill>
                  <a:prstClr val="black"/>
                </a:solidFill>
              </a:rPr>
              <a:t>4</a:t>
            </a:r>
            <a:endParaRPr lang="en-US" sz="2400" dirty="0">
              <a:solidFill>
                <a:prstClr val="black"/>
              </a:solidFill>
            </a:endParaRPr>
          </a:p>
        </p:txBody>
      </p:sp>
      <p:sp>
        <p:nvSpPr>
          <p:cNvPr id="12" name="TextBox 11"/>
          <p:cNvSpPr txBox="1"/>
          <p:nvPr/>
        </p:nvSpPr>
        <p:spPr>
          <a:xfrm>
            <a:off x="5445898" y="5045748"/>
            <a:ext cx="613458" cy="461665"/>
          </a:xfrm>
          <a:prstGeom prst="rect">
            <a:avLst/>
          </a:prstGeom>
          <a:noFill/>
        </p:spPr>
        <p:txBody>
          <a:bodyPr wrap="square" rtlCol="0">
            <a:spAutoFit/>
          </a:bodyPr>
          <a:lstStyle/>
          <a:p>
            <a:r>
              <a:rPr lang="en-US" sz="2400" dirty="0" smtClean="0">
                <a:solidFill>
                  <a:prstClr val="black"/>
                </a:solidFill>
              </a:rPr>
              <a:t>3</a:t>
            </a:r>
            <a:endParaRPr lang="en-US" sz="2400" dirty="0">
              <a:solidFill>
                <a:prstClr val="black"/>
              </a:solidFill>
            </a:endParaRPr>
          </a:p>
        </p:txBody>
      </p:sp>
      <p:sp>
        <p:nvSpPr>
          <p:cNvPr id="13" name="TextBox 12"/>
          <p:cNvSpPr txBox="1"/>
          <p:nvPr/>
        </p:nvSpPr>
        <p:spPr>
          <a:xfrm>
            <a:off x="4218987" y="5041891"/>
            <a:ext cx="613458" cy="461665"/>
          </a:xfrm>
          <a:prstGeom prst="rect">
            <a:avLst/>
          </a:prstGeom>
          <a:noFill/>
        </p:spPr>
        <p:txBody>
          <a:bodyPr wrap="square" rtlCol="0">
            <a:spAutoFit/>
          </a:bodyPr>
          <a:lstStyle/>
          <a:p>
            <a:r>
              <a:rPr lang="en-US" sz="2400" dirty="0" smtClean="0">
                <a:solidFill>
                  <a:prstClr val="black"/>
                </a:solidFill>
              </a:rPr>
              <a:t>2</a:t>
            </a:r>
            <a:endParaRPr lang="en-US" sz="2400" dirty="0">
              <a:solidFill>
                <a:prstClr val="black"/>
              </a:solidFill>
            </a:endParaRPr>
          </a:p>
        </p:txBody>
      </p:sp>
      <p:sp>
        <p:nvSpPr>
          <p:cNvPr id="14" name="TextBox 13"/>
          <p:cNvSpPr txBox="1"/>
          <p:nvPr/>
        </p:nvSpPr>
        <p:spPr>
          <a:xfrm>
            <a:off x="2980496" y="5043820"/>
            <a:ext cx="613458" cy="461665"/>
          </a:xfrm>
          <a:prstGeom prst="rect">
            <a:avLst/>
          </a:prstGeom>
          <a:noFill/>
        </p:spPr>
        <p:txBody>
          <a:bodyPr wrap="square" rtlCol="0">
            <a:spAutoFit/>
          </a:bodyPr>
          <a:lstStyle/>
          <a:p>
            <a:r>
              <a:rPr lang="en-US" sz="2400" dirty="0" smtClean="0">
                <a:solidFill>
                  <a:prstClr val="black"/>
                </a:solidFill>
              </a:rPr>
              <a:t>1</a:t>
            </a:r>
            <a:endParaRPr lang="en-US" sz="2400" dirty="0">
              <a:solidFill>
                <a:prstClr val="black"/>
              </a:solidFill>
            </a:endParaRPr>
          </a:p>
        </p:txBody>
      </p:sp>
      <p:sp>
        <p:nvSpPr>
          <p:cNvPr id="2" name="TextBox 1"/>
          <p:cNvSpPr txBox="1"/>
          <p:nvPr/>
        </p:nvSpPr>
        <p:spPr>
          <a:xfrm>
            <a:off x="7969200" y="5048349"/>
            <a:ext cx="613458" cy="461665"/>
          </a:xfrm>
          <a:prstGeom prst="rect">
            <a:avLst/>
          </a:prstGeom>
          <a:noFill/>
        </p:spPr>
        <p:txBody>
          <a:bodyPr wrap="square" rtlCol="0">
            <a:spAutoFit/>
          </a:bodyPr>
          <a:lstStyle/>
          <a:p>
            <a:r>
              <a:rPr lang="en-US" sz="2400" dirty="0" smtClean="0">
                <a:solidFill>
                  <a:prstClr val="black"/>
                </a:solidFill>
              </a:rPr>
              <a:t>5</a:t>
            </a:r>
            <a:endParaRPr lang="en-US" sz="2400" dirty="0">
              <a:solidFill>
                <a:prstClr val="black"/>
              </a:solidFill>
            </a:endParaRPr>
          </a:p>
        </p:txBody>
      </p:sp>
      <p:sp>
        <p:nvSpPr>
          <p:cNvPr id="3" name="TextBox 2"/>
          <p:cNvSpPr txBox="1"/>
          <p:nvPr/>
        </p:nvSpPr>
        <p:spPr>
          <a:xfrm>
            <a:off x="5254906" y="3662850"/>
            <a:ext cx="2870522" cy="461665"/>
          </a:xfrm>
          <a:prstGeom prst="rect">
            <a:avLst/>
          </a:prstGeom>
          <a:noFill/>
        </p:spPr>
        <p:txBody>
          <a:bodyPr wrap="square" rtlCol="0">
            <a:spAutoFit/>
          </a:bodyPr>
          <a:lstStyle/>
          <a:p>
            <a:r>
              <a:rPr lang="en-US" sz="2400" dirty="0" smtClean="0">
                <a:solidFill>
                  <a:srgbClr val="FF0000"/>
                </a:solidFill>
              </a:rPr>
              <a:t>SIGCOMM 2010</a:t>
            </a:r>
            <a:endParaRPr lang="en-US" sz="2400" dirty="0">
              <a:solidFill>
                <a:srgbClr val="FF0000"/>
              </a:solidFill>
            </a:endParaRPr>
          </a:p>
        </p:txBody>
      </p:sp>
      <p:sp>
        <p:nvSpPr>
          <p:cNvPr id="15" name="TextBox 14"/>
          <p:cNvSpPr txBox="1"/>
          <p:nvPr/>
        </p:nvSpPr>
        <p:spPr>
          <a:xfrm>
            <a:off x="5254906" y="3176415"/>
            <a:ext cx="2870522" cy="461665"/>
          </a:xfrm>
          <a:prstGeom prst="rect">
            <a:avLst/>
          </a:prstGeom>
          <a:noFill/>
        </p:spPr>
        <p:txBody>
          <a:bodyPr wrap="square" rtlCol="0">
            <a:spAutoFit/>
          </a:bodyPr>
          <a:lstStyle/>
          <a:p>
            <a:r>
              <a:rPr lang="en-US" sz="2400" dirty="0" smtClean="0">
                <a:solidFill>
                  <a:srgbClr val="0000FF"/>
                </a:solidFill>
              </a:rPr>
              <a:t>MIT</a:t>
            </a:r>
            <a:endParaRPr lang="en-US" sz="2400" dirty="0">
              <a:solidFill>
                <a:srgbClr val="0000FF"/>
              </a:solidFill>
            </a:endParaRPr>
          </a:p>
        </p:txBody>
      </p:sp>
      <p:sp>
        <p:nvSpPr>
          <p:cNvPr id="7" name="TextBox 6"/>
          <p:cNvSpPr txBox="1"/>
          <p:nvPr/>
        </p:nvSpPr>
        <p:spPr>
          <a:xfrm>
            <a:off x="0" y="725714"/>
            <a:ext cx="9144000" cy="477054"/>
          </a:xfrm>
          <a:prstGeom prst="rect">
            <a:avLst/>
          </a:prstGeom>
          <a:noFill/>
        </p:spPr>
        <p:txBody>
          <a:bodyPr wrap="square" rtlCol="0">
            <a:spAutoFit/>
          </a:bodyPr>
          <a:lstStyle/>
          <a:p>
            <a:pPr marL="342900" indent="-342900">
              <a:buFont typeface="Arial" pitchFamily="34" charset="0"/>
              <a:buChar char="•"/>
            </a:pPr>
            <a:r>
              <a:rPr lang="en-US" sz="2500" dirty="0" smtClean="0">
                <a:solidFill>
                  <a:prstClr val="black"/>
                </a:solidFill>
              </a:rPr>
              <a:t>Look at SIGCOMM 2010 and MIT network</a:t>
            </a:r>
            <a:endParaRPr lang="en-US" sz="2500" dirty="0">
              <a:solidFill>
                <a:prstClr val="black"/>
              </a:solidFill>
            </a:endParaRPr>
          </a:p>
        </p:txBody>
      </p:sp>
      <p:sp>
        <p:nvSpPr>
          <p:cNvPr id="18" name="Title 6"/>
          <p:cNvSpPr>
            <a:spLocks noGrp="1"/>
          </p:cNvSpPr>
          <p:nvPr>
            <p:ph type="title"/>
          </p:nvPr>
        </p:nvSpPr>
        <p:spPr>
          <a:xfrm>
            <a:off x="2462" y="-5150"/>
            <a:ext cx="9141538" cy="725488"/>
          </a:xfrm>
        </p:spPr>
        <p:txBody>
          <a:bodyPr>
            <a:normAutofit/>
          </a:bodyPr>
          <a:lstStyle/>
          <a:p>
            <a:pPr eaLnBrk="1" hangingPunct="1"/>
            <a:r>
              <a:rPr lang="en-US" sz="3000" b="0" dirty="0" smtClean="0">
                <a:latin typeface="Calibri" pitchFamily="34" charset="0"/>
                <a:cs typeface="Calibri" pitchFamily="34" charset="0"/>
              </a:rPr>
              <a:t>Can TEP Mistake Cross-Traffic for Sync Packet?</a:t>
            </a:r>
          </a:p>
        </p:txBody>
      </p:sp>
      <p:sp>
        <p:nvSpPr>
          <p:cNvPr id="9" name="TextBox 8"/>
          <p:cNvSpPr txBox="1"/>
          <p:nvPr/>
        </p:nvSpPr>
        <p:spPr>
          <a:xfrm>
            <a:off x="0" y="6017776"/>
            <a:ext cx="9143999" cy="477054"/>
          </a:xfrm>
          <a:prstGeom prst="rect">
            <a:avLst/>
          </a:prstGeom>
          <a:noFill/>
        </p:spPr>
        <p:txBody>
          <a:bodyPr wrap="square" rtlCol="0">
            <a:spAutoFit/>
          </a:bodyPr>
          <a:lstStyle/>
          <a:p>
            <a:pPr algn="ctr"/>
            <a:r>
              <a:rPr lang="en-US" sz="2500" dirty="0" smtClean="0">
                <a:solidFill>
                  <a:srgbClr val="0000FF"/>
                </a:solidFill>
              </a:rPr>
              <a:t>Much smaller than 17 </a:t>
            </a:r>
            <a:r>
              <a:rPr lang="en-US" sz="2500" dirty="0" err="1" smtClean="0">
                <a:solidFill>
                  <a:srgbClr val="0000FF"/>
                </a:solidFill>
              </a:rPr>
              <a:t>ms</a:t>
            </a:r>
            <a:r>
              <a:rPr lang="en-US" sz="2500" dirty="0" smtClean="0">
                <a:solidFill>
                  <a:srgbClr val="0000FF"/>
                </a:solidFill>
              </a:rPr>
              <a:t> of the sync packet</a:t>
            </a:r>
            <a:endParaRPr lang="en-US" sz="2500" dirty="0">
              <a:solidFill>
                <a:srgbClr val="0000FF"/>
              </a:solidFill>
            </a:endParaRPr>
          </a:p>
        </p:txBody>
      </p:sp>
      <p:sp>
        <p:nvSpPr>
          <p:cNvPr id="17" name="Text Box 7"/>
          <p:cNvSpPr txBox="1">
            <a:spLocks noChangeArrowheads="1"/>
          </p:cNvSpPr>
          <p:nvPr/>
        </p:nvSpPr>
        <p:spPr bwMode="auto">
          <a:xfrm>
            <a:off x="206869" y="5440005"/>
            <a:ext cx="8730262" cy="973310"/>
          </a:xfrm>
          <a:prstGeom prst="rect">
            <a:avLst/>
          </a:prstGeom>
          <a:solidFill>
            <a:srgbClr val="000099"/>
          </a:solidFill>
          <a:ln w="9525">
            <a:solidFill>
              <a:schemeClr val="bg2"/>
            </a:solidFill>
            <a:miter lim="800000"/>
            <a:headEnd/>
            <a:tailEnd/>
          </a:ln>
          <a:effectLst>
            <a:outerShdw dist="107763" dir="2700000" algn="ctr" rotWithShape="0">
              <a:schemeClr val="bg2">
                <a:alpha val="50000"/>
              </a:schemeClr>
            </a:outerShdw>
          </a:effectLst>
          <a:scene3d>
            <a:camera prst="orthographicFront"/>
            <a:lightRig rig="threePt" dir="t"/>
          </a:scene3d>
          <a:sp3d>
            <a:bevelT w="165100" prst="coolSlant"/>
          </a:sp3d>
        </p:spPr>
        <p:txBody>
          <a:bodyPr lIns="90488" tIns="137160" rIns="90488" bIns="44450"/>
          <a:lstStyle/>
          <a:p>
            <a:pPr marL="231775" algn="ctr"/>
            <a:r>
              <a:rPr lang="en-US" sz="2600" dirty="0" smtClean="0">
                <a:solidFill>
                  <a:prstClr val="white"/>
                </a:solidFill>
                <a:ea typeface="Batang" pitchFamily="18" charset="-127"/>
                <a:cs typeface="Calibri" pitchFamily="34" charset="0"/>
              </a:rPr>
              <a:t>Studied networks show </a:t>
            </a:r>
            <a:r>
              <a:rPr lang="en-US" sz="2600" dirty="0" smtClean="0">
                <a:solidFill>
                  <a:srgbClr val="FFFF00"/>
                </a:solidFill>
                <a:ea typeface="Batang" pitchFamily="18" charset="-127"/>
                <a:cs typeface="Calibri" pitchFamily="34" charset="0"/>
              </a:rPr>
              <a:t>zero probability </a:t>
            </a:r>
            <a:r>
              <a:rPr lang="en-US" sz="2600" dirty="0" smtClean="0">
                <a:solidFill>
                  <a:prstClr val="white"/>
                </a:solidFill>
                <a:ea typeface="Batang" pitchFamily="18" charset="-127"/>
                <a:cs typeface="Calibri" pitchFamily="34" charset="0"/>
              </a:rPr>
              <a:t>of mistaking cross-traffic for sync packet</a:t>
            </a:r>
            <a:endParaRPr lang="en-US" sz="2800" dirty="0" smtClean="0">
              <a:solidFill>
                <a:prstClr val="white"/>
              </a:solidFill>
              <a:latin typeface="Comic Sans MS" pitchFamily="-112" charset="0"/>
              <a:ea typeface="Batang" pitchFamily="18" charset="-127"/>
              <a:cs typeface="Batang" pitchFamily="18" charset="-127"/>
            </a:endParaRPr>
          </a:p>
          <a:p>
            <a:pPr lvl="8" algn="ctr">
              <a:spcBef>
                <a:spcPct val="50000"/>
              </a:spcBef>
              <a:buFont typeface="Arial" pitchFamily="34" charset="0"/>
              <a:buChar char="•"/>
            </a:pPr>
            <a:endParaRPr lang="en-US" sz="3200" dirty="0">
              <a:solidFill>
                <a:prstClr val="white"/>
              </a:solidFill>
              <a:latin typeface="Comic Sans MS" pitchFamily="66" charset="0"/>
            </a:endParaRPr>
          </a:p>
        </p:txBody>
      </p:sp>
    </p:spTree>
    <p:custDataLst>
      <p:tags r:id="rId1"/>
    </p:custDataLst>
    <p:extLst>
      <p:ext uri="{BB962C8B-B14F-4D97-AF65-F5344CB8AC3E}">
        <p14:creationId xmlns:p14="http://schemas.microsoft.com/office/powerpoint/2010/main" xmlns="" val="3788751298"/>
      </p:ext>
    </p:extLst>
  </p:cSld>
  <p:clrMapOvr>
    <a:masterClrMapping/>
  </p:clrMapOvr>
  <p:transition advTm="2590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077364" y="3103618"/>
            <a:ext cx="8229600" cy="1143000"/>
          </a:xfrm>
          <a:prstGeom prst="rect">
            <a:avLst/>
          </a:prstGeom>
          <a:scene3d>
            <a:camera prst="orthographicFront">
              <a:rot lat="0" lon="0" rev="5400000"/>
            </a:camera>
            <a:lightRig rig="threePt" dir="t"/>
          </a:scene3d>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400" b="0" dirty="0" smtClean="0">
                <a:solidFill>
                  <a:schemeClr val="tx1"/>
                </a:solidFill>
                <a:latin typeface="Calibri" pitchFamily="34" charset="0"/>
                <a:cs typeface="Calibri" pitchFamily="34" charset="0"/>
              </a:rPr>
              <a:t>CDF</a:t>
            </a:r>
            <a:endParaRPr lang="en-US" sz="2400" b="0" dirty="0">
              <a:solidFill>
                <a:schemeClr val="tx1"/>
              </a:solidFill>
              <a:latin typeface="Calibri" pitchFamily="34" charset="0"/>
              <a:cs typeface="Calibri" pitchFamily="34" charset="0"/>
            </a:endParaRPr>
          </a:p>
        </p:txBody>
      </p:sp>
      <p:sp>
        <p:nvSpPr>
          <p:cNvPr id="6" name="Title 1"/>
          <p:cNvSpPr txBox="1">
            <a:spLocks/>
          </p:cNvSpPr>
          <p:nvPr/>
        </p:nvSpPr>
        <p:spPr>
          <a:xfrm>
            <a:off x="650350" y="5002429"/>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400" b="0" dirty="0" smtClean="0">
                <a:solidFill>
                  <a:schemeClr val="tx1"/>
                </a:solidFill>
                <a:latin typeface="Calibri" pitchFamily="34" charset="0"/>
                <a:cs typeface="Calibri" pitchFamily="34" charset="0"/>
              </a:rPr>
              <a:t>Number of attempts</a:t>
            </a:r>
            <a:endParaRPr lang="en-US" sz="2400" b="0" dirty="0">
              <a:solidFill>
                <a:schemeClr val="tx1"/>
              </a:solidFill>
              <a:latin typeface="Calibri" pitchFamily="34" charset="0"/>
              <a:cs typeface="Calibri" pitchFamily="34" charset="0"/>
            </a:endParaRPr>
          </a:p>
        </p:txBody>
      </p:sp>
      <p:graphicFrame>
        <p:nvGraphicFramePr>
          <p:cNvPr id="11" name="Chart 10"/>
          <p:cNvGraphicFramePr>
            <a:graphicFrameLocks/>
          </p:cNvGraphicFramePr>
          <p:nvPr>
            <p:extLst>
              <p:ext uri="{D42A27DB-BD31-4B8C-83A1-F6EECF244321}">
                <p14:modId xmlns:p14="http://schemas.microsoft.com/office/powerpoint/2010/main" xmlns="" val="2765640928"/>
              </p:ext>
            </p:extLst>
          </p:nvPr>
        </p:nvGraphicFramePr>
        <p:xfrm>
          <a:off x="1259950" y="2311471"/>
          <a:ext cx="7010400" cy="3181351"/>
        </p:xfrm>
        <a:graphic>
          <a:graphicData uri="http://schemas.openxmlformats.org/drawingml/2006/chart">
            <c:chart xmlns:c="http://schemas.openxmlformats.org/drawingml/2006/chart" xmlns:r="http://schemas.openxmlformats.org/officeDocument/2006/relationships" r:id="rId4"/>
          </a:graphicData>
        </a:graphic>
      </p:graphicFrame>
      <p:sp>
        <p:nvSpPr>
          <p:cNvPr id="13" name="Title 6"/>
          <p:cNvSpPr>
            <a:spLocks noGrp="1"/>
          </p:cNvSpPr>
          <p:nvPr>
            <p:ph type="title"/>
          </p:nvPr>
        </p:nvSpPr>
        <p:spPr>
          <a:xfrm>
            <a:off x="2462" y="-5150"/>
            <a:ext cx="9141538" cy="725488"/>
          </a:xfrm>
        </p:spPr>
        <p:txBody>
          <a:bodyPr>
            <a:normAutofit/>
          </a:bodyPr>
          <a:lstStyle/>
          <a:p>
            <a:pPr eaLnBrk="1" hangingPunct="1"/>
            <a:r>
              <a:rPr lang="en-US" sz="3000" b="0" dirty="0" smtClean="0">
                <a:latin typeface="Calibri" pitchFamily="34" charset="0"/>
                <a:cs typeface="Calibri" pitchFamily="34" charset="0"/>
              </a:rPr>
              <a:t>Can TEP Mistake Corrupted Hash Bits for Attack?</a:t>
            </a:r>
          </a:p>
        </p:txBody>
      </p:sp>
      <p:sp>
        <p:nvSpPr>
          <p:cNvPr id="7" name="Rectangle 6"/>
          <p:cNvSpPr/>
          <p:nvPr/>
        </p:nvSpPr>
        <p:spPr>
          <a:xfrm>
            <a:off x="289956" y="625989"/>
            <a:ext cx="8589994" cy="1438855"/>
          </a:xfrm>
          <a:prstGeom prst="rect">
            <a:avLst/>
          </a:prstGeom>
        </p:spPr>
        <p:txBody>
          <a:bodyPr wrap="square">
            <a:spAutoFit/>
          </a:bodyPr>
          <a:lstStyle/>
          <a:p>
            <a:pPr marL="342900" indent="-342900">
              <a:lnSpc>
                <a:spcPts val="3500"/>
              </a:lnSpc>
              <a:buFont typeface="Arial" pitchFamily="34" charset="0"/>
              <a:buChar char="•"/>
            </a:pPr>
            <a:r>
              <a:rPr lang="en-US" sz="2500" dirty="0" smtClean="0"/>
              <a:t>Due to CTS </a:t>
            </a:r>
            <a:r>
              <a:rPr lang="en-US" sz="2500" dirty="0" err="1" smtClean="0"/>
              <a:t>WiFi</a:t>
            </a:r>
            <a:r>
              <a:rPr lang="en-US" sz="2500" dirty="0" smtClean="0"/>
              <a:t> cross-traffic doesn’t transmit during  hash bits</a:t>
            </a:r>
            <a:endParaRPr lang="en-US" sz="2500" dirty="0"/>
          </a:p>
          <a:p>
            <a:pPr marL="342900" indent="-342900">
              <a:lnSpc>
                <a:spcPts val="3500"/>
              </a:lnSpc>
              <a:buFont typeface="Arial" pitchFamily="34" charset="0"/>
              <a:buChar char="•"/>
            </a:pPr>
            <a:r>
              <a:rPr lang="en-US" sz="2500" dirty="0" smtClean="0"/>
              <a:t>Non-</a:t>
            </a:r>
            <a:r>
              <a:rPr lang="en-US" sz="2500" dirty="0" err="1" smtClean="0"/>
              <a:t>WiFi</a:t>
            </a:r>
            <a:r>
              <a:rPr lang="en-US" sz="2500" dirty="0" smtClean="0"/>
              <a:t> devices like </a:t>
            </a:r>
            <a:r>
              <a:rPr lang="en-US" sz="2500" dirty="0"/>
              <a:t>Bluetooth </a:t>
            </a:r>
            <a:r>
              <a:rPr lang="en-US" sz="2500" dirty="0" smtClean="0"/>
              <a:t>may </a:t>
            </a:r>
            <a:r>
              <a:rPr lang="en-US" sz="2500" dirty="0"/>
              <a:t>still </a:t>
            </a:r>
            <a:r>
              <a:rPr lang="en-US" sz="2500" dirty="0" smtClean="0"/>
              <a:t>transmit</a:t>
            </a:r>
            <a:endParaRPr lang="en-US" sz="2500" dirty="0"/>
          </a:p>
          <a:p>
            <a:pPr marL="342900" indent="-342900">
              <a:lnSpc>
                <a:spcPts val="3500"/>
              </a:lnSpc>
              <a:buFont typeface="Arial" pitchFamily="34" charset="0"/>
              <a:buChar char="•"/>
            </a:pPr>
            <a:r>
              <a:rPr lang="en-US" sz="2500" dirty="0" err="1" smtClean="0"/>
              <a:t>Exp</a:t>
            </a:r>
            <a:r>
              <a:rPr lang="en-US" sz="2500" dirty="0" smtClean="0"/>
              <a:t>: Use Bluetooth to transfer file between Android phones</a:t>
            </a:r>
          </a:p>
        </p:txBody>
      </p:sp>
    </p:spTree>
    <p:custDataLst>
      <p:tags r:id="rId1"/>
    </p:custDataLst>
    <p:extLst>
      <p:ext uri="{BB962C8B-B14F-4D97-AF65-F5344CB8AC3E}">
        <p14:creationId xmlns:p14="http://schemas.microsoft.com/office/powerpoint/2010/main" xmlns="" val="3667637398"/>
      </p:ext>
    </p:extLst>
  </p:cSld>
  <p:clrMapOvr>
    <a:masterClrMapping/>
  </p:clrMapOvr>
  <p:transition advTm="2590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Graphic spid="11" grpId="0">
        <p:bldAsOne/>
      </p:bldGraphic>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077364" y="3103618"/>
            <a:ext cx="8229600" cy="1143000"/>
          </a:xfrm>
          <a:prstGeom prst="rect">
            <a:avLst/>
          </a:prstGeom>
          <a:scene3d>
            <a:camera prst="orthographicFront">
              <a:rot lat="0" lon="0" rev="5400000"/>
            </a:camera>
            <a:lightRig rig="threePt" dir="t"/>
          </a:scene3d>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400" b="0" dirty="0" smtClean="0">
                <a:solidFill>
                  <a:schemeClr val="tx1"/>
                </a:solidFill>
                <a:latin typeface="Calibri" pitchFamily="34" charset="0"/>
                <a:cs typeface="Calibri" pitchFamily="34" charset="0"/>
              </a:rPr>
              <a:t>CDF</a:t>
            </a:r>
            <a:endParaRPr lang="en-US" sz="2400" b="0" dirty="0">
              <a:solidFill>
                <a:schemeClr val="tx1"/>
              </a:solidFill>
              <a:latin typeface="Calibri" pitchFamily="34" charset="0"/>
              <a:cs typeface="Calibri" pitchFamily="34" charset="0"/>
            </a:endParaRPr>
          </a:p>
        </p:txBody>
      </p:sp>
      <p:sp>
        <p:nvSpPr>
          <p:cNvPr id="6" name="Title 1"/>
          <p:cNvSpPr txBox="1">
            <a:spLocks/>
          </p:cNvSpPr>
          <p:nvPr/>
        </p:nvSpPr>
        <p:spPr>
          <a:xfrm>
            <a:off x="650350" y="5002429"/>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400" b="0" dirty="0" smtClean="0">
                <a:solidFill>
                  <a:schemeClr val="tx1"/>
                </a:solidFill>
                <a:latin typeface="Calibri" pitchFamily="34" charset="0"/>
                <a:cs typeface="Calibri" pitchFamily="34" charset="0"/>
              </a:rPr>
              <a:t>Number of attempts</a:t>
            </a:r>
            <a:endParaRPr lang="en-US" sz="2400" b="0" dirty="0">
              <a:solidFill>
                <a:schemeClr val="tx1"/>
              </a:solidFill>
              <a:latin typeface="Calibri" pitchFamily="34" charset="0"/>
              <a:cs typeface="Calibri" pitchFamily="34" charset="0"/>
            </a:endParaRPr>
          </a:p>
        </p:txBody>
      </p:sp>
      <p:sp>
        <p:nvSpPr>
          <p:cNvPr id="8" name="TextBox 7"/>
          <p:cNvSpPr txBox="1"/>
          <p:nvPr/>
        </p:nvSpPr>
        <p:spPr>
          <a:xfrm>
            <a:off x="1" y="6071558"/>
            <a:ext cx="9144000" cy="477054"/>
          </a:xfrm>
          <a:prstGeom prst="rect">
            <a:avLst/>
          </a:prstGeom>
          <a:noFill/>
        </p:spPr>
        <p:txBody>
          <a:bodyPr wrap="square" rtlCol="0">
            <a:spAutoFit/>
          </a:bodyPr>
          <a:lstStyle/>
          <a:p>
            <a:pPr algn="ctr"/>
            <a:r>
              <a:rPr lang="en-US" sz="2500" dirty="0" smtClean="0">
                <a:solidFill>
                  <a:srgbClr val="0000FF"/>
                </a:solidFill>
              </a:rPr>
              <a:t>Bluetooth is not synchronized with our pairing protocol</a:t>
            </a:r>
            <a:endParaRPr lang="en-US" sz="2500" dirty="0">
              <a:solidFill>
                <a:srgbClr val="0000FF"/>
              </a:solidFill>
            </a:endParaRPr>
          </a:p>
        </p:txBody>
      </p:sp>
      <p:graphicFrame>
        <p:nvGraphicFramePr>
          <p:cNvPr id="11" name="Chart 10"/>
          <p:cNvGraphicFramePr>
            <a:graphicFrameLocks/>
          </p:cNvGraphicFramePr>
          <p:nvPr>
            <p:extLst>
              <p:ext uri="{D42A27DB-BD31-4B8C-83A1-F6EECF244321}">
                <p14:modId xmlns:p14="http://schemas.microsoft.com/office/powerpoint/2010/main" xmlns="" val="947453175"/>
              </p:ext>
            </p:extLst>
          </p:nvPr>
        </p:nvGraphicFramePr>
        <p:xfrm>
          <a:off x="1259950" y="2311471"/>
          <a:ext cx="7010400" cy="3181351"/>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 Box 7"/>
          <p:cNvSpPr txBox="1">
            <a:spLocks noChangeArrowheads="1"/>
          </p:cNvSpPr>
          <p:nvPr/>
        </p:nvSpPr>
        <p:spPr bwMode="auto">
          <a:xfrm>
            <a:off x="0" y="5136894"/>
            <a:ext cx="9144000" cy="1287070"/>
          </a:xfrm>
          <a:prstGeom prst="rect">
            <a:avLst/>
          </a:prstGeom>
          <a:solidFill>
            <a:srgbClr val="000099"/>
          </a:solidFill>
          <a:ln w="9525">
            <a:solidFill>
              <a:schemeClr val="bg2"/>
            </a:solidFill>
            <a:miter lim="800000"/>
            <a:headEnd/>
            <a:tailEnd/>
          </a:ln>
          <a:effectLst>
            <a:outerShdw dist="107763" dir="2700000" algn="ctr" rotWithShape="0">
              <a:schemeClr val="bg2">
                <a:alpha val="50000"/>
              </a:schemeClr>
            </a:outerShdw>
          </a:effectLst>
          <a:scene3d>
            <a:camera prst="orthographicFront"/>
            <a:lightRig rig="threePt" dir="t"/>
          </a:scene3d>
          <a:sp3d>
            <a:bevelT w="165100" prst="coolSlant"/>
          </a:sp3d>
        </p:spPr>
        <p:txBody>
          <a:bodyPr lIns="90488" tIns="137160" rIns="90488" bIns="44450"/>
          <a:lstStyle/>
          <a:p>
            <a:pPr marL="231775" algn="ctr"/>
            <a:r>
              <a:rPr lang="en-US" sz="2600" dirty="0" smtClean="0">
                <a:solidFill>
                  <a:schemeClr val="bg1"/>
                </a:solidFill>
                <a:latin typeface="Calibri" pitchFamily="34" charset="0"/>
                <a:ea typeface="Batang" pitchFamily="18" charset="-127"/>
                <a:cs typeface="Calibri" pitchFamily="34" charset="0"/>
              </a:rPr>
              <a:t>TEP works even in the presence of interference from non-</a:t>
            </a:r>
            <a:r>
              <a:rPr lang="en-US" sz="2600" dirty="0" err="1" smtClean="0">
                <a:solidFill>
                  <a:schemeClr val="bg1"/>
                </a:solidFill>
                <a:latin typeface="Calibri" pitchFamily="34" charset="0"/>
                <a:ea typeface="Batang" pitchFamily="18" charset="-127"/>
                <a:cs typeface="Calibri" pitchFamily="34" charset="0"/>
              </a:rPr>
              <a:t>WiFi</a:t>
            </a:r>
            <a:r>
              <a:rPr lang="en-US" sz="2600" dirty="0" smtClean="0">
                <a:solidFill>
                  <a:schemeClr val="bg1"/>
                </a:solidFill>
                <a:latin typeface="Calibri" pitchFamily="34" charset="0"/>
                <a:ea typeface="Batang" pitchFamily="18" charset="-127"/>
                <a:cs typeface="Calibri" pitchFamily="34" charset="0"/>
              </a:rPr>
              <a:t> devices such as Bluetooth</a:t>
            </a:r>
            <a:endParaRPr lang="en-US" sz="2800" dirty="0" smtClean="0">
              <a:solidFill>
                <a:schemeClr val="bg1"/>
              </a:solidFill>
              <a:latin typeface="Comic Sans MS" pitchFamily="-112" charset="0"/>
              <a:ea typeface="Batang" pitchFamily="18" charset="-127"/>
              <a:cs typeface="Batang" pitchFamily="18" charset="-127"/>
            </a:endParaRPr>
          </a:p>
          <a:p>
            <a:pPr lvl="8" algn="ctr">
              <a:spcBef>
                <a:spcPct val="50000"/>
              </a:spcBef>
              <a:buFont typeface="Arial" pitchFamily="34" charset="0"/>
              <a:buChar char="•"/>
            </a:pPr>
            <a:endParaRPr lang="en-US" sz="3200" b="0" i="0" dirty="0">
              <a:solidFill>
                <a:schemeClr val="bg1"/>
              </a:solidFill>
              <a:latin typeface="Comic Sans MS" pitchFamily="66" charset="0"/>
            </a:endParaRPr>
          </a:p>
        </p:txBody>
      </p:sp>
      <p:cxnSp>
        <p:nvCxnSpPr>
          <p:cNvPr id="3" name="Straight Connector 2"/>
          <p:cNvCxnSpPr/>
          <p:nvPr/>
        </p:nvCxnSpPr>
        <p:spPr>
          <a:xfrm flipV="1">
            <a:off x="2059025" y="2547705"/>
            <a:ext cx="6022427" cy="31532"/>
          </a:xfrm>
          <a:prstGeom prst="line">
            <a:avLst/>
          </a:prstGeom>
          <a:ln w="31750">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289956" y="625989"/>
            <a:ext cx="8589994" cy="1438855"/>
          </a:xfrm>
          <a:prstGeom prst="rect">
            <a:avLst/>
          </a:prstGeom>
        </p:spPr>
        <p:txBody>
          <a:bodyPr wrap="square">
            <a:spAutoFit/>
          </a:bodyPr>
          <a:lstStyle/>
          <a:p>
            <a:pPr marL="342900" indent="-342900">
              <a:lnSpc>
                <a:spcPts val="3500"/>
              </a:lnSpc>
              <a:buFont typeface="Arial" pitchFamily="34" charset="0"/>
              <a:buChar char="•"/>
            </a:pPr>
            <a:r>
              <a:rPr lang="en-US" sz="2500" dirty="0" smtClean="0"/>
              <a:t>Due to CTS </a:t>
            </a:r>
            <a:r>
              <a:rPr lang="en-US" sz="2500" dirty="0" err="1" smtClean="0"/>
              <a:t>WiFi</a:t>
            </a:r>
            <a:r>
              <a:rPr lang="en-US" sz="2500" dirty="0" smtClean="0"/>
              <a:t> cross-traffic doesn’t transmit during  hash bits</a:t>
            </a:r>
            <a:endParaRPr lang="en-US" sz="2500" dirty="0"/>
          </a:p>
          <a:p>
            <a:pPr marL="342900" indent="-342900">
              <a:lnSpc>
                <a:spcPts val="3500"/>
              </a:lnSpc>
              <a:buFont typeface="Arial" pitchFamily="34" charset="0"/>
              <a:buChar char="•"/>
            </a:pPr>
            <a:r>
              <a:rPr lang="en-US" sz="2500" dirty="0" smtClean="0"/>
              <a:t>Non-</a:t>
            </a:r>
            <a:r>
              <a:rPr lang="en-US" sz="2500" dirty="0" err="1" smtClean="0"/>
              <a:t>WiFi</a:t>
            </a:r>
            <a:r>
              <a:rPr lang="en-US" sz="2500" dirty="0" smtClean="0"/>
              <a:t> devices like </a:t>
            </a:r>
            <a:r>
              <a:rPr lang="en-US" sz="2500" dirty="0"/>
              <a:t>Bluetooth </a:t>
            </a:r>
            <a:r>
              <a:rPr lang="en-US" sz="2500" dirty="0" smtClean="0"/>
              <a:t>may </a:t>
            </a:r>
            <a:r>
              <a:rPr lang="en-US" sz="2500" dirty="0"/>
              <a:t>still </a:t>
            </a:r>
            <a:r>
              <a:rPr lang="en-US" sz="2500" dirty="0" smtClean="0"/>
              <a:t>transmit</a:t>
            </a:r>
            <a:endParaRPr lang="en-US" sz="2500" dirty="0"/>
          </a:p>
          <a:p>
            <a:pPr marL="342900" indent="-342900">
              <a:lnSpc>
                <a:spcPts val="3500"/>
              </a:lnSpc>
              <a:buFont typeface="Arial" pitchFamily="34" charset="0"/>
              <a:buChar char="•"/>
            </a:pPr>
            <a:r>
              <a:rPr lang="en-US" sz="2500" dirty="0" err="1" smtClean="0"/>
              <a:t>Exp</a:t>
            </a:r>
            <a:r>
              <a:rPr lang="en-US" sz="2500" dirty="0" smtClean="0"/>
              <a:t>: Use Bluetooth to transfer file between Android phones</a:t>
            </a:r>
          </a:p>
        </p:txBody>
      </p:sp>
      <p:sp>
        <p:nvSpPr>
          <p:cNvPr id="12" name="Title 6"/>
          <p:cNvSpPr>
            <a:spLocks noGrp="1"/>
          </p:cNvSpPr>
          <p:nvPr>
            <p:ph type="title"/>
          </p:nvPr>
        </p:nvSpPr>
        <p:spPr>
          <a:xfrm>
            <a:off x="2462" y="-5150"/>
            <a:ext cx="9141538" cy="725488"/>
          </a:xfrm>
        </p:spPr>
        <p:txBody>
          <a:bodyPr>
            <a:normAutofit/>
          </a:bodyPr>
          <a:lstStyle/>
          <a:p>
            <a:pPr eaLnBrk="1" hangingPunct="1"/>
            <a:r>
              <a:rPr lang="en-US" sz="3000" b="0" dirty="0" smtClean="0">
                <a:latin typeface="Calibri" pitchFamily="34" charset="0"/>
                <a:cs typeface="Calibri" pitchFamily="34" charset="0"/>
              </a:rPr>
              <a:t>Can TEP Mistake Corrupted Hash Bits for Attack?</a:t>
            </a:r>
          </a:p>
        </p:txBody>
      </p:sp>
    </p:spTree>
    <p:custDataLst>
      <p:tags r:id="rId1"/>
    </p:custDataLst>
    <p:extLst>
      <p:ext uri="{BB962C8B-B14F-4D97-AF65-F5344CB8AC3E}">
        <p14:creationId xmlns:p14="http://schemas.microsoft.com/office/powerpoint/2010/main" xmlns="" val="229757711"/>
      </p:ext>
    </p:extLst>
  </p:cSld>
  <p:clrMapOvr>
    <a:masterClrMapping/>
  </p:clrMapOvr>
  <p:transition advTm="2590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p:cNvSpPr>
          <p:nvPr/>
        </p:nvSpPr>
        <p:spPr>
          <a:xfrm>
            <a:off x="138414" y="1361321"/>
            <a:ext cx="8867172" cy="3773341"/>
          </a:xfrm>
          <a:prstGeom prst="rect">
            <a:avLst/>
          </a:prstGeom>
          <a:noFill/>
        </p:spPr>
        <p:txBody>
          <a:bodyPr vert="horz" wrap="square" lIns="91440" tIns="45720" rIns="91440" bIns="4572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Comic Sans M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omic Sans M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omic Sans M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a:buFont typeface="Arial" pitchFamily="34" charset="0"/>
              <a:buChar char="•"/>
            </a:pPr>
            <a:r>
              <a:rPr lang="en-US" sz="2500" dirty="0" smtClean="0">
                <a:latin typeface="Calibri" pitchFamily="34" charset="0"/>
                <a:cs typeface="Calibri" pitchFamily="34" charset="0"/>
              </a:rPr>
              <a:t>Pairing with out-of-band channels</a:t>
            </a:r>
            <a:endParaRPr lang="en-US" sz="2500" dirty="0">
              <a:latin typeface="Calibri" pitchFamily="34" charset="0"/>
              <a:cs typeface="Calibri" pitchFamily="34" charset="0"/>
            </a:endParaRPr>
          </a:p>
          <a:p>
            <a:pPr marL="0" indent="0">
              <a:buNone/>
            </a:pPr>
            <a:r>
              <a:rPr lang="en-US" sz="2500" smtClean="0">
                <a:latin typeface="Calibri" pitchFamily="34" charset="0"/>
                <a:cs typeface="Calibri" pitchFamily="34" charset="0"/>
              </a:rPr>
              <a:t>     (cameras, audio, tactile, infrared,…)</a:t>
            </a:r>
            <a:endParaRPr lang="en-US" sz="2500" dirty="0" smtClean="0">
              <a:latin typeface="Calibri" pitchFamily="34" charset="0"/>
              <a:cs typeface="Calibri" pitchFamily="34" charset="0"/>
            </a:endParaRPr>
          </a:p>
          <a:p>
            <a:pPr marL="0" indent="0">
              <a:buNone/>
            </a:pPr>
            <a:endParaRPr lang="en-US" sz="2600" dirty="0">
              <a:latin typeface="Calibri" pitchFamily="34" charset="0"/>
              <a:cs typeface="Calibri" pitchFamily="34" charset="0"/>
            </a:endParaRPr>
          </a:p>
          <a:p>
            <a:pPr marL="0" indent="0">
              <a:buNone/>
            </a:pPr>
            <a:endParaRPr lang="en-US" sz="2600" dirty="0" smtClean="0">
              <a:latin typeface="Calibri" pitchFamily="34" charset="0"/>
              <a:cs typeface="Calibri" pitchFamily="34" charset="0"/>
            </a:endParaRPr>
          </a:p>
          <a:p>
            <a:pPr marL="285750">
              <a:buFont typeface="Arial" pitchFamily="34" charset="0"/>
              <a:buChar char="•"/>
            </a:pPr>
            <a:r>
              <a:rPr lang="en-US" sz="2500" dirty="0" smtClean="0">
                <a:latin typeface="Calibri" pitchFamily="34" charset="0"/>
                <a:cs typeface="Calibri" pitchFamily="34" charset="0"/>
              </a:rPr>
              <a:t>Work on Integrity Codes</a:t>
            </a:r>
          </a:p>
          <a:p>
            <a:pPr marL="0" indent="0">
              <a:buNone/>
            </a:pPr>
            <a:r>
              <a:rPr lang="en-US" sz="2500" dirty="0">
                <a:latin typeface="Calibri" pitchFamily="34" charset="0"/>
                <a:cs typeface="Calibri" pitchFamily="34" charset="0"/>
              </a:rPr>
              <a:t> </a:t>
            </a:r>
            <a:r>
              <a:rPr lang="en-US" sz="2500" dirty="0" smtClean="0">
                <a:latin typeface="Calibri" pitchFamily="34" charset="0"/>
                <a:cs typeface="Calibri" pitchFamily="34" charset="0"/>
              </a:rPr>
              <a:t>    Ensuring  message integrity but still requires dedicated out-of-   	band wireless channels</a:t>
            </a:r>
          </a:p>
          <a:p>
            <a:pPr marL="0" indent="0">
              <a:buNone/>
            </a:pPr>
            <a:r>
              <a:rPr lang="en-US" sz="2600" dirty="0">
                <a:latin typeface="Calibri" pitchFamily="34" charset="0"/>
                <a:cs typeface="Calibri" pitchFamily="34" charset="0"/>
              </a:rPr>
              <a:t>	</a:t>
            </a:r>
            <a:endParaRPr lang="en-US" sz="2600" dirty="0" smtClean="0">
              <a:latin typeface="Calibri" pitchFamily="34" charset="0"/>
              <a:cs typeface="Calibri" pitchFamily="34" charset="0"/>
            </a:endParaRPr>
          </a:p>
        </p:txBody>
      </p:sp>
      <p:sp>
        <p:nvSpPr>
          <p:cNvPr id="5" name="Title 6"/>
          <p:cNvSpPr>
            <a:spLocks noGrp="1"/>
          </p:cNvSpPr>
          <p:nvPr>
            <p:ph type="title"/>
          </p:nvPr>
        </p:nvSpPr>
        <p:spPr>
          <a:xfrm>
            <a:off x="2462" y="-5150"/>
            <a:ext cx="9141538" cy="725488"/>
          </a:xfrm>
        </p:spPr>
        <p:txBody>
          <a:bodyPr>
            <a:normAutofit/>
          </a:bodyPr>
          <a:lstStyle/>
          <a:p>
            <a:pPr eaLnBrk="1" hangingPunct="1"/>
            <a:r>
              <a:rPr lang="en-US" sz="3300" b="0" dirty="0" smtClean="0">
                <a:latin typeface="Calibri" pitchFamily="34" charset="0"/>
                <a:cs typeface="Calibri" pitchFamily="34" charset="0"/>
              </a:rPr>
              <a:t>Related Work</a:t>
            </a:r>
          </a:p>
        </p:txBody>
      </p:sp>
      <p:sp>
        <p:nvSpPr>
          <p:cNvPr id="3" name="TextBox 2"/>
          <p:cNvSpPr txBox="1"/>
          <p:nvPr/>
        </p:nvSpPr>
        <p:spPr>
          <a:xfrm>
            <a:off x="508008" y="2481943"/>
            <a:ext cx="5413829" cy="477054"/>
          </a:xfrm>
          <a:prstGeom prst="rect">
            <a:avLst/>
          </a:prstGeom>
          <a:noFill/>
        </p:spPr>
        <p:txBody>
          <a:bodyPr wrap="square" rtlCol="0">
            <a:spAutoFit/>
          </a:bodyPr>
          <a:lstStyle/>
          <a:p>
            <a:pPr marL="342900" indent="-342900">
              <a:buFont typeface="Arial" pitchFamily="34" charset="0"/>
              <a:buChar char="•"/>
            </a:pPr>
            <a:r>
              <a:rPr lang="en-US" sz="2500" dirty="0" smtClean="0">
                <a:solidFill>
                  <a:srgbClr val="0000FF"/>
                </a:solidFill>
              </a:rPr>
              <a:t>TEP is in-band</a:t>
            </a:r>
            <a:endParaRPr lang="en-US" sz="2500" dirty="0">
              <a:solidFill>
                <a:srgbClr val="0000FF"/>
              </a:solidFill>
            </a:endParaRPr>
          </a:p>
        </p:txBody>
      </p:sp>
      <p:sp>
        <p:nvSpPr>
          <p:cNvPr id="6" name="TextBox 5"/>
          <p:cNvSpPr txBox="1"/>
          <p:nvPr/>
        </p:nvSpPr>
        <p:spPr>
          <a:xfrm>
            <a:off x="500754" y="4637312"/>
            <a:ext cx="8440050" cy="861774"/>
          </a:xfrm>
          <a:prstGeom prst="rect">
            <a:avLst/>
          </a:prstGeom>
          <a:noFill/>
        </p:spPr>
        <p:txBody>
          <a:bodyPr wrap="square" rtlCol="0">
            <a:spAutoFit/>
          </a:bodyPr>
          <a:lstStyle/>
          <a:p>
            <a:pPr marL="342900" indent="-342900">
              <a:buFont typeface="Arial" pitchFamily="34" charset="0"/>
              <a:buChar char="•"/>
            </a:pPr>
            <a:r>
              <a:rPr lang="en-US" sz="2500" dirty="0" smtClean="0">
                <a:solidFill>
                  <a:srgbClr val="0000FF"/>
                </a:solidFill>
              </a:rPr>
              <a:t>Tamper evident messages – Stronger than message integrity</a:t>
            </a:r>
          </a:p>
          <a:p>
            <a:pPr marL="342900" indent="-342900">
              <a:buFont typeface="Arial" pitchFamily="34" charset="0"/>
              <a:buChar char="•"/>
            </a:pPr>
            <a:r>
              <a:rPr lang="en-US" sz="2500" dirty="0" smtClean="0">
                <a:solidFill>
                  <a:srgbClr val="0000FF"/>
                </a:solidFill>
              </a:rPr>
              <a:t>Purely in-band pairing protocol</a:t>
            </a:r>
            <a:endParaRPr lang="en-US" sz="2500" dirty="0">
              <a:solidFill>
                <a:srgbClr val="0000FF"/>
              </a:solidFill>
            </a:endParaRPr>
          </a:p>
        </p:txBody>
      </p:sp>
    </p:spTree>
    <p:extLst>
      <p:ext uri="{BB962C8B-B14F-4D97-AF65-F5344CB8AC3E}">
        <p14:creationId xmlns:p14="http://schemas.microsoft.com/office/powerpoint/2010/main" xmlns="" val="537217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945"/>
            <a:ext cx="9143999" cy="724429"/>
          </a:xfrm>
        </p:spPr>
        <p:txBody>
          <a:bodyPr>
            <a:normAutofit/>
          </a:bodyPr>
          <a:lstStyle/>
          <a:p>
            <a:pPr algn="l"/>
            <a:r>
              <a:rPr lang="en-US" sz="3000" b="0" u="sng" dirty="0" smtClean="0">
                <a:latin typeface="Calibri" pitchFamily="34" charset="0"/>
                <a:cs typeface="Calibri" pitchFamily="34" charset="0"/>
              </a:rPr>
              <a:t>Tentative Solution</a:t>
            </a:r>
            <a:r>
              <a:rPr lang="en-US" sz="3000" b="0" dirty="0" smtClean="0">
                <a:latin typeface="Calibri" pitchFamily="34" charset="0"/>
                <a:cs typeface="Calibri" pitchFamily="34" charset="0"/>
              </a:rPr>
              <a:t>:</a:t>
            </a:r>
            <a:endParaRPr lang="en-US" sz="3000" b="0" dirty="0">
              <a:latin typeface="Calibri" pitchFamily="34" charset="0"/>
              <a:cs typeface="Calibri" pitchFamily="34" charset="0"/>
            </a:endParaRPr>
          </a:p>
        </p:txBody>
      </p:sp>
    </p:spTree>
    <p:extLst>
      <p:ext uri="{BB962C8B-B14F-4D97-AF65-F5344CB8AC3E}">
        <p14:creationId xmlns:p14="http://schemas.microsoft.com/office/powerpoint/2010/main" xmlns="" val="2068268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0" y="0"/>
            <a:ext cx="9143999" cy="814399"/>
          </a:xfrm>
        </p:spPr>
        <p:txBody>
          <a:bodyPr>
            <a:normAutofit/>
          </a:bodyPr>
          <a:lstStyle/>
          <a:p>
            <a:r>
              <a:rPr lang="en-US" sz="3000" b="0" dirty="0" smtClean="0">
                <a:latin typeface="Calibri" pitchFamily="34" charset="0"/>
                <a:cs typeface="Calibri" pitchFamily="34" charset="0"/>
              </a:rPr>
              <a:t>Conclusions</a:t>
            </a:r>
            <a:endParaRPr lang="en-US" sz="3000" b="0" dirty="0">
              <a:latin typeface="Calibri" pitchFamily="34" charset="0"/>
              <a:cs typeface="Calibri" pitchFamily="34" charset="0"/>
            </a:endParaRPr>
          </a:p>
        </p:txBody>
      </p:sp>
      <p:sp>
        <p:nvSpPr>
          <p:cNvPr id="3" name="TextBox 2"/>
          <p:cNvSpPr txBox="1"/>
          <p:nvPr/>
        </p:nvSpPr>
        <p:spPr>
          <a:xfrm>
            <a:off x="217716" y="1097280"/>
            <a:ext cx="8839200" cy="3693319"/>
          </a:xfrm>
          <a:prstGeom prst="rect">
            <a:avLst/>
          </a:prstGeom>
          <a:noFill/>
        </p:spPr>
        <p:txBody>
          <a:bodyPr wrap="square" rtlCol="0">
            <a:spAutoFit/>
          </a:bodyPr>
          <a:lstStyle/>
          <a:p>
            <a:pPr marL="457200" indent="-457200">
              <a:buFont typeface="Arial" pitchFamily="34" charset="0"/>
              <a:buChar char="•"/>
            </a:pPr>
            <a:r>
              <a:rPr lang="en-US" sz="2600" dirty="0" smtClean="0"/>
              <a:t>First in-band secure pairing protocol</a:t>
            </a:r>
          </a:p>
          <a:p>
            <a:pPr marL="914400" lvl="1" indent="-457200">
              <a:buFont typeface="Arial" pitchFamily="34" charset="0"/>
              <a:buChar char="•"/>
            </a:pPr>
            <a:r>
              <a:rPr lang="en-US" sz="2600" dirty="0" smtClean="0"/>
              <a:t>Protects from MITM attacks</a:t>
            </a:r>
          </a:p>
          <a:p>
            <a:pPr marL="914400" lvl="1" indent="-457200">
              <a:buFont typeface="Arial" pitchFamily="34" charset="0"/>
              <a:buChar char="•"/>
            </a:pPr>
            <a:r>
              <a:rPr lang="en-US" sz="2600" dirty="0" smtClean="0"/>
              <a:t>Doesn’t require out-of-band channels or passwords</a:t>
            </a:r>
          </a:p>
          <a:p>
            <a:pPr marL="457200" indent="-457200">
              <a:buFont typeface="Arial" pitchFamily="34" charset="0"/>
              <a:buChar char="•"/>
            </a:pPr>
            <a:endParaRPr lang="en-US" sz="2600" dirty="0" smtClean="0"/>
          </a:p>
          <a:p>
            <a:pPr marL="457200" indent="-457200">
              <a:buFont typeface="Arial" pitchFamily="34" charset="0"/>
              <a:buChar char="•"/>
            </a:pPr>
            <a:r>
              <a:rPr lang="en-US" sz="2600" dirty="0" smtClean="0">
                <a:latin typeface="Calibri" pitchFamily="34" charset="0"/>
                <a:cs typeface="Calibri" pitchFamily="34" charset="0"/>
              </a:rPr>
              <a:t>Formally proven to be secure</a:t>
            </a:r>
          </a:p>
          <a:p>
            <a:pPr marL="457200" indent="-457200">
              <a:buFont typeface="Arial" pitchFamily="34" charset="0"/>
              <a:buChar char="•"/>
            </a:pPr>
            <a:endParaRPr lang="en-US" sz="2600" dirty="0">
              <a:latin typeface="Calibri" pitchFamily="34" charset="0"/>
              <a:cs typeface="Calibri" pitchFamily="34" charset="0"/>
            </a:endParaRPr>
          </a:p>
          <a:p>
            <a:pPr marL="457200" indent="-457200">
              <a:buFont typeface="Arial" pitchFamily="34" charset="0"/>
              <a:buChar char="•"/>
            </a:pPr>
            <a:r>
              <a:rPr lang="en-US" sz="2600" dirty="0" smtClean="0">
                <a:latin typeface="Calibri" pitchFamily="34" charset="0"/>
                <a:cs typeface="Calibri" pitchFamily="34" charset="0"/>
              </a:rPr>
              <a:t>Works on existing 802.11 cards and OS</a:t>
            </a:r>
          </a:p>
          <a:p>
            <a:pPr marL="457200" indent="-457200">
              <a:buFont typeface="Arial" pitchFamily="34" charset="0"/>
              <a:buChar char="•"/>
            </a:pPr>
            <a:endParaRPr lang="en-US" sz="2600" dirty="0">
              <a:latin typeface="Calibri" pitchFamily="34" charset="0"/>
              <a:cs typeface="Calibri" pitchFamily="34" charset="0"/>
            </a:endParaRPr>
          </a:p>
          <a:p>
            <a:pPr marL="457200" indent="-457200">
              <a:buFont typeface="Arial" pitchFamily="34" charset="0"/>
              <a:buChar char="•"/>
            </a:pPr>
            <a:r>
              <a:rPr lang="en-US" sz="2600" dirty="0" smtClean="0">
                <a:latin typeface="Calibri" pitchFamily="34" charset="0"/>
                <a:cs typeface="Calibri" pitchFamily="34" charset="0"/>
              </a:rPr>
              <a:t>Implemented and evaluated on operational networks</a:t>
            </a:r>
            <a:endParaRPr lang="en-US" sz="2600" dirty="0" smtClean="0"/>
          </a:p>
        </p:txBody>
      </p:sp>
    </p:spTree>
    <p:extLst>
      <p:ext uri="{BB962C8B-B14F-4D97-AF65-F5344CB8AC3E}">
        <p14:creationId xmlns:p14="http://schemas.microsoft.com/office/powerpoint/2010/main" xmlns="" val="2453044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945"/>
            <a:ext cx="9143999" cy="724429"/>
          </a:xfrm>
        </p:spPr>
        <p:txBody>
          <a:bodyPr>
            <a:normAutofit/>
          </a:bodyPr>
          <a:lstStyle/>
          <a:p>
            <a:pPr algn="l"/>
            <a:r>
              <a:rPr lang="en-US" sz="3000" b="0" u="sng" dirty="0" smtClean="0">
                <a:latin typeface="Calibri" pitchFamily="34" charset="0"/>
                <a:cs typeface="Calibri" pitchFamily="34" charset="0"/>
              </a:rPr>
              <a:t>Tentative Solution</a:t>
            </a:r>
            <a:r>
              <a:rPr lang="en-US" sz="3000" b="0" dirty="0" smtClean="0">
                <a:latin typeface="Calibri" pitchFamily="34" charset="0"/>
                <a:cs typeface="Calibri" pitchFamily="34" charset="0"/>
              </a:rPr>
              <a:t>: Use </a:t>
            </a:r>
            <a:r>
              <a:rPr lang="en-US" sz="3000" b="0" dirty="0" err="1" smtClean="0">
                <a:latin typeface="Calibri" pitchFamily="34" charset="0"/>
                <a:cs typeface="Calibri" pitchFamily="34" charset="0"/>
              </a:rPr>
              <a:t>Diffie</a:t>
            </a:r>
            <a:r>
              <a:rPr lang="en-US" sz="3000" b="0" dirty="0" smtClean="0">
                <a:latin typeface="Calibri" pitchFamily="34" charset="0"/>
                <a:cs typeface="Calibri" pitchFamily="34" charset="0"/>
              </a:rPr>
              <a:t>-Hellman Key Exchange </a:t>
            </a:r>
            <a:endParaRPr lang="en-US" sz="3000" b="0" dirty="0">
              <a:latin typeface="Calibri" pitchFamily="34" charset="0"/>
              <a:cs typeface="Calibri" pitchFamily="34" charset="0"/>
            </a:endParaRPr>
          </a:p>
        </p:txBody>
      </p:sp>
      <p:sp>
        <p:nvSpPr>
          <p:cNvPr id="36" name="Text Box 29"/>
          <p:cNvSpPr txBox="1">
            <a:spLocks noChangeArrowheads="1"/>
          </p:cNvSpPr>
          <p:nvPr/>
        </p:nvSpPr>
        <p:spPr bwMode="auto">
          <a:xfrm>
            <a:off x="0" y="936600"/>
            <a:ext cx="9144000" cy="474489"/>
          </a:xfrm>
          <a:prstGeom prst="rect">
            <a:avLst/>
          </a:prstGeom>
          <a:noFill/>
          <a:ln w="9525">
            <a:noFill/>
            <a:miter lim="800000"/>
            <a:headEnd/>
            <a:tailEnd/>
          </a:ln>
          <a:effectLst/>
        </p:spPr>
        <p:txBody>
          <a:bodyPr wrap="square" lIns="90488" tIns="44450" rIns="90488" bIns="44450">
            <a:prstTxWarp prst="textNoShape">
              <a:avLst/>
            </a:prstTxWarp>
            <a:spAutoFit/>
          </a:bodyPr>
          <a:lstStyle/>
          <a:p>
            <a:pPr marL="342900" indent="-342900">
              <a:spcBef>
                <a:spcPct val="50000"/>
              </a:spcBef>
              <a:buFont typeface="Arial" pitchFamily="34" charset="0"/>
              <a:buChar char="•"/>
            </a:pPr>
            <a:r>
              <a:rPr lang="en-US" sz="2500" dirty="0" smtClean="0">
                <a:latin typeface="+mj-lt"/>
                <a:ea typeface="Arial" pitchFamily="-112" charset="0"/>
                <a:cs typeface="Arial" pitchFamily="-112" charset="0"/>
              </a:rPr>
              <a:t>Anyone can receive/transmit</a:t>
            </a:r>
          </a:p>
        </p:txBody>
      </p:sp>
      <p:sp>
        <p:nvSpPr>
          <p:cNvPr id="16" name="Text Box 75"/>
          <p:cNvSpPr txBox="1">
            <a:spLocks noChangeArrowheads="1"/>
          </p:cNvSpPr>
          <p:nvPr/>
        </p:nvSpPr>
        <p:spPr bwMode="auto">
          <a:xfrm>
            <a:off x="1148865" y="2969082"/>
            <a:ext cx="1189037" cy="459100"/>
          </a:xfrm>
          <a:prstGeom prst="rect">
            <a:avLst/>
          </a:prstGeom>
          <a:noFill/>
          <a:ln w="9525">
            <a:noFill/>
            <a:miter lim="800000"/>
            <a:headEnd/>
            <a:tailEnd/>
          </a:ln>
          <a:effectLst/>
        </p:spPr>
        <p:txBody>
          <a:bodyPr lIns="90488" tIns="44450" rIns="90488" bIns="44450">
            <a:prstTxWarp prst="textNoShape">
              <a:avLst/>
            </a:prstTxWarp>
            <a:spAutoFit/>
          </a:bodyPr>
          <a:lstStyle/>
          <a:p>
            <a:pPr>
              <a:spcBef>
                <a:spcPct val="50000"/>
              </a:spcBef>
            </a:pPr>
            <a:r>
              <a:rPr lang="en-US" sz="2400" b="0" i="0" dirty="0">
                <a:ea typeface="Arial" pitchFamily="-112" charset="0"/>
                <a:cs typeface="Arial" pitchFamily="-112" charset="0"/>
              </a:rPr>
              <a:t>Alice</a:t>
            </a:r>
          </a:p>
        </p:txBody>
      </p:sp>
      <p:sp>
        <p:nvSpPr>
          <p:cNvPr id="17" name="Text Box 76"/>
          <p:cNvSpPr txBox="1">
            <a:spLocks noChangeArrowheads="1"/>
          </p:cNvSpPr>
          <p:nvPr/>
        </p:nvSpPr>
        <p:spPr bwMode="auto">
          <a:xfrm>
            <a:off x="7386373" y="2957745"/>
            <a:ext cx="1189037" cy="459100"/>
          </a:xfrm>
          <a:prstGeom prst="rect">
            <a:avLst/>
          </a:prstGeom>
          <a:noFill/>
          <a:ln w="9525">
            <a:noFill/>
            <a:miter lim="800000"/>
            <a:headEnd/>
            <a:tailEnd/>
          </a:ln>
          <a:effectLst/>
        </p:spPr>
        <p:txBody>
          <a:bodyPr lIns="90488" tIns="44450" rIns="90488" bIns="44450">
            <a:prstTxWarp prst="textNoShape">
              <a:avLst/>
            </a:prstTxWarp>
            <a:spAutoFit/>
          </a:bodyPr>
          <a:lstStyle/>
          <a:p>
            <a:pPr>
              <a:spcBef>
                <a:spcPct val="50000"/>
              </a:spcBef>
            </a:pPr>
            <a:r>
              <a:rPr lang="en-US" sz="2400" b="0" i="0" dirty="0">
                <a:latin typeface="+mj-lt"/>
                <a:ea typeface="Arial" pitchFamily="-112" charset="0"/>
                <a:cs typeface="Arial" pitchFamily="-112" charset="0"/>
              </a:rPr>
              <a:t>Bob</a:t>
            </a:r>
          </a:p>
        </p:txBody>
      </p:sp>
      <p:sp>
        <p:nvSpPr>
          <p:cNvPr id="18" name="Oval 17"/>
          <p:cNvSpPr/>
          <p:nvPr/>
        </p:nvSpPr>
        <p:spPr>
          <a:xfrm>
            <a:off x="1783864" y="3329904"/>
            <a:ext cx="449943" cy="464459"/>
          </a:xfrm>
          <a:prstGeom prst="ellipse">
            <a:avLst/>
          </a:prstGeom>
          <a:solidFill>
            <a:srgbClr val="FFD1F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Oval 18"/>
          <p:cNvSpPr/>
          <p:nvPr/>
        </p:nvSpPr>
        <p:spPr>
          <a:xfrm>
            <a:off x="6972725" y="3351676"/>
            <a:ext cx="449943" cy="464458"/>
          </a:xfrm>
          <a:prstGeom prst="ellipse">
            <a:avLst/>
          </a:prstGeom>
          <a:solidFill>
            <a:srgbClr val="C2F3FF"/>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Oval 19"/>
          <p:cNvSpPr/>
          <p:nvPr/>
        </p:nvSpPr>
        <p:spPr>
          <a:xfrm>
            <a:off x="3966552" y="4291886"/>
            <a:ext cx="449943" cy="464459"/>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Text Box 75"/>
          <p:cNvSpPr txBox="1">
            <a:spLocks noChangeArrowheads="1"/>
          </p:cNvSpPr>
          <p:nvPr/>
        </p:nvSpPr>
        <p:spPr bwMode="auto">
          <a:xfrm>
            <a:off x="2570366" y="4160085"/>
            <a:ext cx="1474301" cy="459100"/>
          </a:xfrm>
          <a:prstGeom prst="rect">
            <a:avLst/>
          </a:prstGeom>
          <a:noFill/>
          <a:ln w="9525">
            <a:noFill/>
            <a:miter lim="800000"/>
            <a:headEnd/>
            <a:tailEnd/>
          </a:ln>
          <a:effectLst/>
        </p:spPr>
        <p:txBody>
          <a:bodyPr wrap="square" lIns="90488" tIns="44450" rIns="90488" bIns="44450">
            <a:prstTxWarp prst="textNoShape">
              <a:avLst/>
            </a:prstTxWarp>
            <a:spAutoFit/>
          </a:bodyPr>
          <a:lstStyle/>
          <a:p>
            <a:pPr>
              <a:spcBef>
                <a:spcPct val="50000"/>
              </a:spcBef>
            </a:pPr>
            <a:r>
              <a:rPr lang="en-US" sz="2400" b="0" i="0" dirty="0" smtClean="0">
                <a:latin typeface="+mj-lt"/>
                <a:ea typeface="Arial" pitchFamily="-112" charset="0"/>
                <a:cs typeface="Arial" pitchFamily="-112" charset="0"/>
              </a:rPr>
              <a:t>Adversary</a:t>
            </a:r>
            <a:endParaRPr lang="en-US" sz="2400" b="0" i="0" dirty="0">
              <a:latin typeface="+mj-lt"/>
              <a:ea typeface="Arial" pitchFamily="-112" charset="0"/>
              <a:cs typeface="Arial" pitchFamily="-112" charset="0"/>
            </a:endParaRPr>
          </a:p>
        </p:txBody>
      </p:sp>
      <p:sp>
        <p:nvSpPr>
          <p:cNvPr id="22" name="Rectangle 48"/>
          <p:cNvSpPr>
            <a:spLocks noChangeArrowheads="1"/>
          </p:cNvSpPr>
          <p:nvPr/>
        </p:nvSpPr>
        <p:spPr bwMode="auto">
          <a:xfrm rot="19833042">
            <a:off x="2242652" y="3142127"/>
            <a:ext cx="427038" cy="188913"/>
          </a:xfrm>
          <a:prstGeom prst="rect">
            <a:avLst/>
          </a:prstGeom>
          <a:solidFill>
            <a:srgbClr val="FFD1F6"/>
          </a:solidFill>
          <a:ln w="9525">
            <a:noFill/>
            <a:miter lim="800000"/>
            <a:headEnd/>
            <a:tailEnd/>
          </a:ln>
          <a:effectLst/>
        </p:spPr>
        <p:txBody>
          <a:bodyPr wrap="none" lIns="90488" tIns="44450" rIns="90488" bIns="44450" anchor="ctr">
            <a:prstTxWarp prst="textNoShape">
              <a:avLst/>
            </a:prstTxWarp>
          </a:bodyPr>
          <a:lstStyle/>
          <a:p>
            <a:endParaRPr lang="en-US" dirty="0"/>
          </a:p>
        </p:txBody>
      </p:sp>
      <p:sp>
        <p:nvSpPr>
          <p:cNvPr id="23" name="Rectangle 48"/>
          <p:cNvSpPr>
            <a:spLocks noChangeArrowheads="1"/>
          </p:cNvSpPr>
          <p:nvPr/>
        </p:nvSpPr>
        <p:spPr bwMode="auto">
          <a:xfrm rot="19833042">
            <a:off x="6940484" y="2924461"/>
            <a:ext cx="427038" cy="188913"/>
          </a:xfrm>
          <a:prstGeom prst="rect">
            <a:avLst/>
          </a:prstGeom>
          <a:solidFill>
            <a:srgbClr val="C2F3FF"/>
          </a:solidFill>
          <a:ln w="9525">
            <a:noFill/>
            <a:miter lim="800000"/>
            <a:headEnd/>
            <a:tailEnd/>
          </a:ln>
          <a:effectLst/>
        </p:spPr>
        <p:txBody>
          <a:bodyPr wrap="none" lIns="90488" tIns="44450" rIns="90488" bIns="44450" anchor="ctr">
            <a:prstTxWarp prst="textNoShape">
              <a:avLst/>
            </a:prstTxWarp>
          </a:bodyPr>
          <a:lstStyle/>
          <a:p>
            <a:endParaRPr lang="en-US" dirty="0"/>
          </a:p>
        </p:txBody>
      </p:sp>
      <p:sp>
        <p:nvSpPr>
          <p:cNvPr id="27" name="Text Box 29"/>
          <p:cNvSpPr txBox="1">
            <a:spLocks noChangeArrowheads="1"/>
          </p:cNvSpPr>
          <p:nvPr/>
        </p:nvSpPr>
        <p:spPr bwMode="auto">
          <a:xfrm>
            <a:off x="4310599" y="922085"/>
            <a:ext cx="4060784" cy="474489"/>
          </a:xfrm>
          <a:prstGeom prst="rect">
            <a:avLst/>
          </a:prstGeom>
          <a:noFill/>
          <a:ln w="9525">
            <a:noFill/>
            <a:miter lim="800000"/>
            <a:headEnd/>
            <a:tailEnd/>
          </a:ln>
          <a:effectLst/>
        </p:spPr>
        <p:txBody>
          <a:bodyPr wrap="square" lIns="90488" tIns="44450" rIns="90488" bIns="44450">
            <a:prstTxWarp prst="textNoShape">
              <a:avLst/>
            </a:prstTxWarp>
            <a:spAutoFit/>
          </a:bodyPr>
          <a:lstStyle/>
          <a:p>
            <a:pPr>
              <a:spcBef>
                <a:spcPct val="50000"/>
              </a:spcBef>
            </a:pPr>
            <a:r>
              <a:rPr lang="en-US" sz="2500" i="0" dirty="0" smtClean="0">
                <a:solidFill>
                  <a:srgbClr val="FF0000"/>
                </a:solidFill>
                <a:latin typeface="+mj-lt"/>
                <a:ea typeface="Arial" pitchFamily="-112" charset="0"/>
                <a:cs typeface="Arial" pitchFamily="-112" charset="0"/>
                <a:sym typeface="Wingdings" pitchFamily="2" charset="2"/>
              </a:rPr>
              <a:t> Man-in-the-middle attacks</a:t>
            </a:r>
            <a:endParaRPr lang="en-US" sz="2500" i="0" dirty="0" smtClean="0">
              <a:solidFill>
                <a:srgbClr val="FF0000"/>
              </a:solidFill>
              <a:latin typeface="+mj-lt"/>
              <a:ea typeface="Arial" pitchFamily="-112" charset="0"/>
              <a:cs typeface="Arial" pitchFamily="-112" charset="0"/>
            </a:endParaRPr>
          </a:p>
        </p:txBody>
      </p:sp>
      <p:sp>
        <p:nvSpPr>
          <p:cNvPr id="14" name="Rectangle 48"/>
          <p:cNvSpPr>
            <a:spLocks noChangeArrowheads="1"/>
          </p:cNvSpPr>
          <p:nvPr/>
        </p:nvSpPr>
        <p:spPr bwMode="auto">
          <a:xfrm rot="19833042">
            <a:off x="4358479" y="4107949"/>
            <a:ext cx="427038" cy="188913"/>
          </a:xfrm>
          <a:prstGeom prst="rect">
            <a:avLst/>
          </a:prstGeom>
          <a:solidFill>
            <a:srgbClr val="FF0000"/>
          </a:solidFill>
          <a:ln w="9525">
            <a:noFill/>
            <a:miter lim="800000"/>
            <a:headEnd/>
            <a:tailEnd/>
          </a:ln>
          <a:effectLst/>
        </p:spPr>
        <p:txBody>
          <a:bodyPr wrap="none" lIns="90488" tIns="44450" rIns="90488" bIns="44450" anchor="ctr">
            <a:prstTxWarp prst="textNoShape">
              <a:avLst/>
            </a:prstTxWarp>
          </a:bodyPr>
          <a:lstStyle/>
          <a:p>
            <a:endParaRPr lang="en-US" dirty="0"/>
          </a:p>
        </p:txBody>
      </p:sp>
      <p:sp>
        <p:nvSpPr>
          <p:cNvPr id="15" name="Text Box 7"/>
          <p:cNvSpPr txBox="1">
            <a:spLocks noChangeArrowheads="1"/>
          </p:cNvSpPr>
          <p:nvPr/>
        </p:nvSpPr>
        <p:spPr bwMode="auto">
          <a:xfrm>
            <a:off x="101598" y="5363024"/>
            <a:ext cx="8926382" cy="1146629"/>
          </a:xfrm>
          <a:prstGeom prst="rect">
            <a:avLst/>
          </a:prstGeom>
          <a:solidFill>
            <a:srgbClr val="FF0000"/>
          </a:solidFill>
          <a:ln w="9525">
            <a:solidFill>
              <a:schemeClr val="bg2"/>
            </a:solidFill>
            <a:miter lim="800000"/>
            <a:headEnd/>
            <a:tailEnd/>
          </a:ln>
          <a:effectLst/>
          <a:scene3d>
            <a:camera prst="orthographicFront"/>
            <a:lightRig rig="threePt" dir="t"/>
          </a:scene3d>
          <a:sp3d>
            <a:bevelT w="165100" prst="coolSlant"/>
          </a:sp3d>
        </p:spPr>
        <p:txBody>
          <a:bodyPr lIns="90488" tIns="137160" rIns="90488" bIns="44450"/>
          <a:lstStyle/>
          <a:p>
            <a:pPr marL="290513" algn="ctr"/>
            <a:r>
              <a:rPr lang="en-US" sz="2800" dirty="0" smtClean="0">
                <a:solidFill>
                  <a:schemeClr val="bg1"/>
                </a:solidFill>
                <a:latin typeface="Calibri" pitchFamily="34" charset="0"/>
                <a:ea typeface="Batang" pitchFamily="18" charset="-127"/>
                <a:cs typeface="Calibri" pitchFamily="34" charset="0"/>
              </a:rPr>
              <a:t>Full fledged man-in-the-middle attack on CDMA and 4G networks at DEFCON 19</a:t>
            </a:r>
            <a:endParaRPr lang="en-US" sz="2800" dirty="0" smtClean="0">
              <a:solidFill>
                <a:schemeClr val="bg1"/>
              </a:solidFill>
              <a:latin typeface="Comic Sans MS" pitchFamily="-112" charset="0"/>
              <a:ea typeface="Batang" pitchFamily="18" charset="-127"/>
              <a:cs typeface="Batang" pitchFamily="18" charset="-127"/>
            </a:endParaRPr>
          </a:p>
          <a:p>
            <a:pPr lvl="8" algn="ctr">
              <a:spcBef>
                <a:spcPct val="50000"/>
              </a:spcBef>
              <a:buFont typeface="Arial" pitchFamily="34" charset="0"/>
              <a:buChar char="•"/>
            </a:pPr>
            <a:endParaRPr lang="en-US" sz="3200" b="0" i="0" dirty="0">
              <a:solidFill>
                <a:schemeClr val="bg1"/>
              </a:solidFill>
              <a:latin typeface="Comic Sans MS" pitchFamily="66" charset="0"/>
            </a:endParaRPr>
          </a:p>
        </p:txBody>
      </p:sp>
    </p:spTree>
    <p:extLst>
      <p:ext uri="{BB962C8B-B14F-4D97-AF65-F5344CB8AC3E}">
        <p14:creationId xmlns:p14="http://schemas.microsoft.com/office/powerpoint/2010/main" xmlns="" val="1399952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par>
                          <p:cTn id="17" fill="hold">
                            <p:stCondLst>
                              <p:cond delay="0"/>
                            </p:stCondLst>
                            <p:childTnLst>
                              <p:par>
                                <p:cTn id="18" presetID="0" presetClass="path" presetSubtype="0" accel="50000" decel="50000" fill="hold" grpId="1" nodeType="afterEffect">
                                  <p:stCondLst>
                                    <p:cond delay="500"/>
                                  </p:stCondLst>
                                  <p:childTnLst>
                                    <p:animMotion origin="layout" path="M 3.61111E-6 4.81481E-6 C 0.19739 -0.00394 0.39583 -0.00788 0.47639 -0.00926 " pathEditMode="relative" rAng="0" ptsTypes="aA">
                                      <p:cBhvr>
                                        <p:cTn id="19" dur="1000" fill="hold"/>
                                        <p:tgtEl>
                                          <p:spTgt spid="22"/>
                                        </p:tgtEl>
                                        <p:attrNameLst>
                                          <p:attrName>ppt_x</p:attrName>
                                          <p:attrName>ppt_y</p:attrName>
                                        </p:attrNameLst>
                                      </p:cBhvr>
                                      <p:rCtr x="23819" y="-463"/>
                                    </p:animMotion>
                                  </p:childTnLst>
                                </p:cTn>
                              </p:par>
                            </p:childTnLst>
                          </p:cTn>
                        </p:par>
                        <p:par>
                          <p:cTn id="20" fill="hold">
                            <p:stCondLst>
                              <p:cond delay="1500"/>
                            </p:stCondLst>
                            <p:childTnLst>
                              <p:par>
                                <p:cTn id="21" presetID="1" presetClass="exit" presetSubtype="0" fill="hold" grpId="2" nodeType="afterEffect">
                                  <p:stCondLst>
                                    <p:cond delay="0"/>
                                  </p:stCondLst>
                                  <p:childTnLst>
                                    <p:set>
                                      <p:cBhvr>
                                        <p:cTn id="22" dur="1" fill="hold">
                                          <p:stCondLst>
                                            <p:cond delay="0"/>
                                          </p:stCondLst>
                                        </p:cTn>
                                        <p:tgtEl>
                                          <p:spTgt spid="2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par>
                          <p:cTn id="27" fill="hold">
                            <p:stCondLst>
                              <p:cond delay="0"/>
                            </p:stCondLst>
                            <p:childTnLst>
                              <p:par>
                                <p:cTn id="28" presetID="0" presetClass="path" presetSubtype="0" accel="50000" decel="50000" fill="hold" grpId="1" nodeType="afterEffect">
                                  <p:stCondLst>
                                    <p:cond delay="500"/>
                                  </p:stCondLst>
                                  <p:childTnLst>
                                    <p:animMotion origin="layout" path="M -0.00208 -0.00509 C -0.2191 -0.00115 -0.43732 0.00278 -0.52569 0.00417 " pathEditMode="relative" rAng="0" ptsTypes="aA">
                                      <p:cBhvr>
                                        <p:cTn id="29" dur="1000" fill="hold"/>
                                        <p:tgtEl>
                                          <p:spTgt spid="23"/>
                                        </p:tgtEl>
                                        <p:attrNameLst>
                                          <p:attrName>ppt_x</p:attrName>
                                          <p:attrName>ppt_y</p:attrName>
                                        </p:attrNameLst>
                                      </p:cBhvr>
                                      <p:rCtr x="-26181" y="463"/>
                                    </p:animMotion>
                                  </p:childTnLst>
                                </p:cTn>
                              </p:par>
                            </p:childTnLst>
                          </p:cTn>
                        </p:par>
                        <p:par>
                          <p:cTn id="30" fill="hold">
                            <p:stCondLst>
                              <p:cond delay="1500"/>
                            </p:stCondLst>
                            <p:childTnLst>
                              <p:par>
                                <p:cTn id="31" presetID="1" presetClass="exit" presetSubtype="0" fill="hold" grpId="2" nodeType="afterEffect">
                                  <p:stCondLst>
                                    <p:cond delay="0"/>
                                  </p:stCondLst>
                                  <p:childTnLst>
                                    <p:set>
                                      <p:cBhvr>
                                        <p:cTn id="32" dur="1" fill="hold">
                                          <p:stCondLst>
                                            <p:cond delay="0"/>
                                          </p:stCondLst>
                                        </p:cTn>
                                        <p:tgtEl>
                                          <p:spTgt spid="23"/>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6">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childTnLst>
                          </p:cTn>
                        </p:par>
                        <p:par>
                          <p:cTn id="49" fill="hold">
                            <p:stCondLst>
                              <p:cond delay="0"/>
                            </p:stCondLst>
                            <p:childTnLst>
                              <p:par>
                                <p:cTn id="50" presetID="0" presetClass="path" presetSubtype="0" accel="50000" decel="50000" fill="hold" grpId="1" nodeType="afterEffect">
                                  <p:stCondLst>
                                    <p:cond delay="500"/>
                                  </p:stCondLst>
                                  <p:childTnLst>
                                    <p:animMotion origin="layout" path="M -0.00017 -0.01296 C 0.11597 -0.0831 0.23281 -0.15324 0.28038 -0.17778 " pathEditMode="relative" rAng="0" ptsTypes="aA">
                                      <p:cBhvr>
                                        <p:cTn id="51" dur="1000" fill="hold"/>
                                        <p:tgtEl>
                                          <p:spTgt spid="14"/>
                                        </p:tgtEl>
                                        <p:attrNameLst>
                                          <p:attrName>ppt_x</p:attrName>
                                          <p:attrName>ppt_y</p:attrName>
                                        </p:attrNameLst>
                                      </p:cBhvr>
                                      <p:rCtr x="14028" y="-8241"/>
                                    </p:animMotion>
                                  </p:childTnLst>
                                </p:cTn>
                              </p:par>
                            </p:childTnLst>
                          </p:cTn>
                        </p:par>
                        <p:par>
                          <p:cTn id="52" fill="hold">
                            <p:stCondLst>
                              <p:cond delay="1500"/>
                            </p:stCondLst>
                            <p:childTnLst>
                              <p:par>
                                <p:cTn id="53" presetID="1" presetClass="exit" presetSubtype="0" fill="hold" grpId="2" nodeType="afterEffect">
                                  <p:stCondLst>
                                    <p:cond delay="0"/>
                                  </p:stCondLst>
                                  <p:childTnLst>
                                    <p:set>
                                      <p:cBhvr>
                                        <p:cTn id="54" dur="1" fill="hold">
                                          <p:stCondLst>
                                            <p:cond delay="0"/>
                                          </p:stCondLst>
                                        </p:cTn>
                                        <p:tgtEl>
                                          <p:spTgt spid="14"/>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animBg="1"/>
      <p:bldP spid="19" grpId="0" animBg="1"/>
      <p:bldP spid="20" grpId="0" animBg="1"/>
      <p:bldP spid="21" grpId="0"/>
      <p:bldP spid="22" grpId="0" animBg="1"/>
      <p:bldP spid="22" grpId="1" animBg="1"/>
      <p:bldP spid="22" grpId="2" animBg="1"/>
      <p:bldP spid="23" grpId="0" animBg="1"/>
      <p:bldP spid="23" grpId="1" animBg="1"/>
      <p:bldP spid="23" grpId="2" animBg="1"/>
      <p:bldP spid="27" grpId="0"/>
      <p:bldP spid="14" grpId="0" animBg="1"/>
      <p:bldP spid="14" grpId="1" animBg="1"/>
      <p:bldP spid="14" grpId="2"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066797" y="1115681"/>
            <a:ext cx="2931885" cy="477054"/>
          </a:xfrm>
          <a:prstGeom prst="rect">
            <a:avLst/>
          </a:prstGeom>
          <a:noFill/>
        </p:spPr>
        <p:txBody>
          <a:bodyPr wrap="square" rtlCol="0">
            <a:spAutoFit/>
          </a:bodyPr>
          <a:lstStyle/>
          <a:p>
            <a:r>
              <a:rPr lang="en-US" sz="2500" dirty="0" smtClean="0"/>
              <a:t>Industry Approach</a:t>
            </a:r>
            <a:endParaRPr lang="en-US" sz="2500" dirty="0"/>
          </a:p>
        </p:txBody>
      </p:sp>
      <p:cxnSp>
        <p:nvCxnSpPr>
          <p:cNvPr id="5" name="Straight Connector 4"/>
          <p:cNvCxnSpPr/>
          <p:nvPr/>
        </p:nvCxnSpPr>
        <p:spPr>
          <a:xfrm>
            <a:off x="4673598" y="1219200"/>
            <a:ext cx="0" cy="3991428"/>
          </a:xfrm>
          <a:prstGeom prst="line">
            <a:avLst/>
          </a:prstGeom>
          <a:ln w="1905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5355681" y="1103085"/>
            <a:ext cx="2931885" cy="477054"/>
          </a:xfrm>
          <a:prstGeom prst="rect">
            <a:avLst/>
          </a:prstGeom>
          <a:noFill/>
        </p:spPr>
        <p:txBody>
          <a:bodyPr wrap="square" rtlCol="0">
            <a:spAutoFit/>
          </a:bodyPr>
          <a:lstStyle/>
          <a:p>
            <a:r>
              <a:rPr lang="en-US" sz="2500" dirty="0" smtClean="0"/>
              <a:t>Academic Approach</a:t>
            </a:r>
            <a:endParaRPr lang="en-US" sz="2500" dirty="0"/>
          </a:p>
        </p:txBody>
      </p:sp>
      <p:sp>
        <p:nvSpPr>
          <p:cNvPr id="19" name="TextBox 18"/>
          <p:cNvSpPr txBox="1"/>
          <p:nvPr/>
        </p:nvSpPr>
        <p:spPr>
          <a:xfrm>
            <a:off x="4746084" y="1988454"/>
            <a:ext cx="4397916" cy="1938992"/>
          </a:xfrm>
          <a:prstGeom prst="rect">
            <a:avLst/>
          </a:prstGeom>
          <a:noFill/>
        </p:spPr>
        <p:txBody>
          <a:bodyPr wrap="square" rtlCol="0">
            <a:spAutoFit/>
          </a:bodyPr>
          <a:lstStyle/>
          <a:p>
            <a:pPr marL="342900" indent="-342900">
              <a:buFont typeface="Arial" pitchFamily="34" charset="0"/>
              <a:buChar char="•"/>
            </a:pPr>
            <a:r>
              <a:rPr lang="en-US" sz="2400" dirty="0" smtClean="0"/>
              <a:t>Use trusted out-of-band channels</a:t>
            </a:r>
          </a:p>
          <a:p>
            <a:r>
              <a:rPr lang="en-US" sz="2400" dirty="0"/>
              <a:t> </a:t>
            </a:r>
            <a:r>
              <a:rPr lang="en-US" sz="2400" dirty="0" smtClean="0"/>
              <a:t>    </a:t>
            </a:r>
          </a:p>
          <a:p>
            <a:pPr marL="342900" indent="-342900">
              <a:buFont typeface="Arial" pitchFamily="34" charset="0"/>
              <a:buChar char="•"/>
            </a:pPr>
            <a:r>
              <a:rPr lang="en-US" sz="2400" dirty="0" smtClean="0"/>
              <a:t>e.g., camera-displays, audio,   	tactile or infrared channels </a:t>
            </a:r>
          </a:p>
        </p:txBody>
      </p:sp>
      <p:sp>
        <p:nvSpPr>
          <p:cNvPr id="20" name="TextBox 19"/>
          <p:cNvSpPr txBox="1"/>
          <p:nvPr/>
        </p:nvSpPr>
        <p:spPr>
          <a:xfrm>
            <a:off x="5225046" y="4397831"/>
            <a:ext cx="3367318" cy="861774"/>
          </a:xfrm>
          <a:prstGeom prst="rect">
            <a:avLst/>
          </a:prstGeom>
          <a:noFill/>
        </p:spPr>
        <p:txBody>
          <a:bodyPr wrap="square" rtlCol="0">
            <a:spAutoFit/>
          </a:bodyPr>
          <a:lstStyle/>
          <a:p>
            <a:pPr algn="ctr"/>
            <a:r>
              <a:rPr lang="en-US" sz="2500" dirty="0" smtClean="0">
                <a:solidFill>
                  <a:srgbClr val="FF0000"/>
                </a:solidFill>
              </a:rPr>
              <a:t>May be infeasible due to cost or size</a:t>
            </a:r>
            <a:endParaRPr lang="en-US" sz="2500" dirty="0">
              <a:solidFill>
                <a:srgbClr val="FF0000"/>
              </a:solidFill>
            </a:endParaRPr>
          </a:p>
        </p:txBody>
      </p:sp>
      <p:sp>
        <p:nvSpPr>
          <p:cNvPr id="21" name="TextBox 20"/>
          <p:cNvSpPr txBox="1"/>
          <p:nvPr/>
        </p:nvSpPr>
        <p:spPr>
          <a:xfrm>
            <a:off x="174174" y="1582062"/>
            <a:ext cx="4426854" cy="2693045"/>
          </a:xfrm>
          <a:prstGeom prst="rect">
            <a:avLst/>
          </a:prstGeom>
          <a:noFill/>
        </p:spPr>
        <p:txBody>
          <a:bodyPr wrap="square" rtlCol="0">
            <a:spAutoFit/>
          </a:bodyPr>
          <a:lstStyle/>
          <a:p>
            <a:endParaRPr lang="en-US" sz="2500" dirty="0"/>
          </a:p>
          <a:p>
            <a:pPr marL="342900" indent="-342900">
              <a:buFont typeface="Arial" pitchFamily="34" charset="0"/>
              <a:buChar char="•"/>
            </a:pPr>
            <a:r>
              <a:rPr lang="en-US" sz="2400" dirty="0" smtClean="0"/>
              <a:t>Users simply press buttons to initiate pairing</a:t>
            </a:r>
          </a:p>
          <a:p>
            <a:r>
              <a:rPr lang="en-US" sz="2400" dirty="0"/>
              <a:t> </a:t>
            </a:r>
            <a:r>
              <a:rPr lang="en-US" sz="2400" dirty="0" smtClean="0"/>
              <a:t>    </a:t>
            </a:r>
          </a:p>
          <a:p>
            <a:pPr marL="342900" indent="-342900">
              <a:buFont typeface="Arial" pitchFamily="34" charset="0"/>
              <a:buChar char="•"/>
            </a:pPr>
            <a:r>
              <a:rPr lang="en-US" sz="2400" dirty="0" smtClean="0"/>
              <a:t> e.g., </a:t>
            </a:r>
            <a:r>
              <a:rPr lang="en-US" sz="2400" dirty="0" err="1" smtClean="0"/>
              <a:t>WiFi</a:t>
            </a:r>
            <a:r>
              <a:rPr lang="en-US" sz="2400" dirty="0" smtClean="0"/>
              <a:t> Push Button   	configuration, Bluetooth 	simple pairing</a:t>
            </a:r>
          </a:p>
        </p:txBody>
      </p:sp>
      <p:sp>
        <p:nvSpPr>
          <p:cNvPr id="22" name="TextBox 21"/>
          <p:cNvSpPr txBox="1"/>
          <p:nvPr/>
        </p:nvSpPr>
        <p:spPr>
          <a:xfrm>
            <a:off x="384634" y="4586513"/>
            <a:ext cx="3868058" cy="477054"/>
          </a:xfrm>
          <a:prstGeom prst="rect">
            <a:avLst/>
          </a:prstGeom>
          <a:noFill/>
        </p:spPr>
        <p:txBody>
          <a:bodyPr wrap="square" rtlCol="0">
            <a:spAutoFit/>
          </a:bodyPr>
          <a:lstStyle/>
          <a:p>
            <a:r>
              <a:rPr lang="en-US" sz="2500" dirty="0" smtClean="0">
                <a:solidFill>
                  <a:srgbClr val="FF0000"/>
                </a:solidFill>
              </a:rPr>
              <a:t>Susceptible to MITM attacks</a:t>
            </a:r>
            <a:endParaRPr lang="en-US" sz="2500" dirty="0">
              <a:solidFill>
                <a:srgbClr val="FF0000"/>
              </a:solidFill>
            </a:endParaRPr>
          </a:p>
        </p:txBody>
      </p:sp>
      <p:sp>
        <p:nvSpPr>
          <p:cNvPr id="30" name="Title 1"/>
          <p:cNvSpPr>
            <a:spLocks noGrp="1"/>
          </p:cNvSpPr>
          <p:nvPr>
            <p:ph type="title"/>
          </p:nvPr>
        </p:nvSpPr>
        <p:spPr>
          <a:xfrm>
            <a:off x="0" y="8945"/>
            <a:ext cx="9143999" cy="724429"/>
          </a:xfrm>
        </p:spPr>
        <p:txBody>
          <a:bodyPr>
            <a:normAutofit/>
          </a:bodyPr>
          <a:lstStyle/>
          <a:p>
            <a:r>
              <a:rPr lang="en-US" sz="3000" b="0" dirty="0" smtClean="0">
                <a:latin typeface="Calibri" pitchFamily="34" charset="0"/>
                <a:cs typeface="Calibri" pitchFamily="34" charset="0"/>
              </a:rPr>
              <a:t>Status of Secure Pairing Without Passwords</a:t>
            </a:r>
            <a:endParaRPr lang="en-US" sz="3000" b="0" dirty="0">
              <a:latin typeface="Calibri" pitchFamily="34" charset="0"/>
              <a:cs typeface="Calibri" pitchFamily="34" charset="0"/>
            </a:endParaRPr>
          </a:p>
        </p:txBody>
      </p:sp>
      <p:sp>
        <p:nvSpPr>
          <p:cNvPr id="11" name="Text Box 7"/>
          <p:cNvSpPr txBox="1">
            <a:spLocks noChangeArrowheads="1"/>
          </p:cNvSpPr>
          <p:nvPr/>
        </p:nvSpPr>
        <p:spPr bwMode="auto">
          <a:xfrm>
            <a:off x="94295" y="5558971"/>
            <a:ext cx="8926382" cy="827315"/>
          </a:xfrm>
          <a:prstGeom prst="rect">
            <a:avLst/>
          </a:prstGeom>
          <a:solidFill>
            <a:srgbClr val="000099"/>
          </a:solidFill>
          <a:ln w="9525">
            <a:solidFill>
              <a:schemeClr val="bg2"/>
            </a:solidFill>
            <a:miter lim="800000"/>
            <a:headEnd/>
            <a:tailEnd/>
          </a:ln>
          <a:effectLst>
            <a:outerShdw dist="107763" dir="2700000" algn="ctr" rotWithShape="0">
              <a:schemeClr val="bg2">
                <a:alpha val="50000"/>
              </a:schemeClr>
            </a:outerShdw>
          </a:effectLst>
          <a:scene3d>
            <a:camera prst="orthographicFront"/>
            <a:lightRig rig="threePt" dir="t"/>
          </a:scene3d>
          <a:sp3d>
            <a:bevelT w="165100" prst="coolSlant"/>
          </a:sp3d>
        </p:spPr>
        <p:txBody>
          <a:bodyPr lIns="90488" tIns="137160" rIns="90488" bIns="44450"/>
          <a:lstStyle/>
          <a:p>
            <a:pPr marL="290513" algn="ctr"/>
            <a:r>
              <a:rPr lang="en-US" sz="2800" dirty="0" smtClean="0">
                <a:solidFill>
                  <a:schemeClr val="bg1"/>
                </a:solidFill>
                <a:latin typeface="Calibri" pitchFamily="34" charset="0"/>
                <a:ea typeface="Batang" pitchFamily="18" charset="-127"/>
                <a:cs typeface="Calibri" pitchFamily="34" charset="0"/>
              </a:rPr>
              <a:t>Can we get the best of both worlds? </a:t>
            </a:r>
          </a:p>
          <a:p>
            <a:pPr marL="290513">
              <a:buFont typeface="Arial" pitchFamily="34" charset="0"/>
              <a:buChar char="•"/>
            </a:pPr>
            <a:endParaRPr lang="en-US" sz="2800" dirty="0" smtClean="0">
              <a:solidFill>
                <a:schemeClr val="bg1"/>
              </a:solidFill>
              <a:latin typeface="Comic Sans MS" pitchFamily="-112" charset="0"/>
              <a:ea typeface="Batang" pitchFamily="18" charset="-127"/>
              <a:cs typeface="Batang" pitchFamily="18" charset="-127"/>
            </a:endParaRPr>
          </a:p>
          <a:p>
            <a:pPr lvl="8" algn="ctr">
              <a:spcBef>
                <a:spcPct val="50000"/>
              </a:spcBef>
              <a:buFont typeface="Arial" pitchFamily="34" charset="0"/>
              <a:buChar char="•"/>
            </a:pPr>
            <a:endParaRPr lang="en-US" sz="3200" b="0" i="0" dirty="0">
              <a:solidFill>
                <a:schemeClr val="bg1"/>
              </a:solidFill>
              <a:latin typeface="Comic Sans MS" pitchFamily="66" charset="0"/>
            </a:endParaRPr>
          </a:p>
        </p:txBody>
      </p:sp>
    </p:spTree>
    <p:extLst>
      <p:ext uri="{BB962C8B-B14F-4D97-AF65-F5344CB8AC3E}">
        <p14:creationId xmlns:p14="http://schemas.microsoft.com/office/powerpoint/2010/main" xmlns="" val="1346091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8" grpId="0"/>
      <p:bldP spid="19" grpId="0"/>
      <p:bldP spid="20" grpId="0"/>
      <p:bldP spid="22" grpId="0"/>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0" y="0"/>
            <a:ext cx="9143999" cy="814399"/>
          </a:xfrm>
        </p:spPr>
        <p:txBody>
          <a:bodyPr>
            <a:normAutofit/>
          </a:bodyPr>
          <a:lstStyle/>
          <a:p>
            <a:r>
              <a:rPr lang="en-US" sz="3000" b="0" dirty="0" smtClean="0">
                <a:latin typeface="Calibri" pitchFamily="34" charset="0"/>
                <a:cs typeface="Calibri" pitchFamily="34" charset="0"/>
              </a:rPr>
              <a:t>Tamper Evident Pairing (TEP)</a:t>
            </a:r>
            <a:endParaRPr lang="en-US" sz="3000" b="0" dirty="0">
              <a:latin typeface="Calibri" pitchFamily="34" charset="0"/>
              <a:cs typeface="Calibri" pitchFamily="34" charset="0"/>
            </a:endParaRPr>
          </a:p>
        </p:txBody>
      </p:sp>
      <p:sp>
        <p:nvSpPr>
          <p:cNvPr id="3" name="TextBox 2"/>
          <p:cNvSpPr txBox="1"/>
          <p:nvPr/>
        </p:nvSpPr>
        <p:spPr>
          <a:xfrm>
            <a:off x="217716" y="1097280"/>
            <a:ext cx="8839200" cy="3693319"/>
          </a:xfrm>
          <a:prstGeom prst="rect">
            <a:avLst/>
          </a:prstGeom>
          <a:noFill/>
        </p:spPr>
        <p:txBody>
          <a:bodyPr wrap="square" rtlCol="0">
            <a:spAutoFit/>
          </a:bodyPr>
          <a:lstStyle/>
          <a:p>
            <a:pPr marL="457200" indent="-457200">
              <a:buFont typeface="Arial" pitchFamily="34" charset="0"/>
              <a:buChar char="•"/>
            </a:pPr>
            <a:r>
              <a:rPr lang="en-US" sz="2600" dirty="0" smtClean="0"/>
              <a:t>First in-band secure pairing protocol</a:t>
            </a:r>
          </a:p>
          <a:p>
            <a:pPr marL="914400" lvl="1" indent="-457200">
              <a:buFont typeface="Arial" pitchFamily="34" charset="0"/>
              <a:buChar char="•"/>
            </a:pPr>
            <a:r>
              <a:rPr lang="en-US" sz="2600" dirty="0" smtClean="0"/>
              <a:t>Protects from MITM attacks</a:t>
            </a:r>
          </a:p>
          <a:p>
            <a:pPr marL="914400" lvl="1" indent="-457200">
              <a:buFont typeface="Arial" pitchFamily="34" charset="0"/>
              <a:buChar char="•"/>
            </a:pPr>
            <a:r>
              <a:rPr lang="en-US" sz="2600" dirty="0" smtClean="0"/>
              <a:t>Doesn’t require out-of-band channels or passwords</a:t>
            </a:r>
          </a:p>
          <a:p>
            <a:pPr marL="457200" indent="-457200">
              <a:buFont typeface="Arial" pitchFamily="34" charset="0"/>
              <a:buChar char="•"/>
            </a:pPr>
            <a:endParaRPr lang="en-US" sz="2600" dirty="0" smtClean="0"/>
          </a:p>
          <a:p>
            <a:pPr marL="457200" indent="-457200">
              <a:buFont typeface="Arial" pitchFamily="34" charset="0"/>
              <a:buChar char="•"/>
            </a:pPr>
            <a:r>
              <a:rPr lang="en-US" sz="2600" dirty="0" smtClean="0">
                <a:latin typeface="Calibri" pitchFamily="34" charset="0"/>
                <a:cs typeface="Calibri" pitchFamily="34" charset="0"/>
              </a:rPr>
              <a:t>Formally proven to be secure</a:t>
            </a:r>
          </a:p>
          <a:p>
            <a:pPr marL="457200" indent="-457200">
              <a:buFont typeface="Arial" pitchFamily="34" charset="0"/>
              <a:buChar char="•"/>
            </a:pPr>
            <a:endParaRPr lang="en-US" sz="2600" dirty="0">
              <a:latin typeface="Calibri" pitchFamily="34" charset="0"/>
              <a:cs typeface="Calibri" pitchFamily="34" charset="0"/>
            </a:endParaRPr>
          </a:p>
          <a:p>
            <a:pPr marL="457200" indent="-457200">
              <a:buFont typeface="Arial" pitchFamily="34" charset="0"/>
              <a:buChar char="•"/>
            </a:pPr>
            <a:r>
              <a:rPr lang="en-US" sz="2600" dirty="0" smtClean="0">
                <a:latin typeface="Calibri" pitchFamily="34" charset="0"/>
                <a:cs typeface="Calibri" pitchFamily="34" charset="0"/>
              </a:rPr>
              <a:t>Works on existing 802.11 cards and OS</a:t>
            </a:r>
          </a:p>
          <a:p>
            <a:pPr marL="457200" indent="-457200">
              <a:buFont typeface="Arial" pitchFamily="34" charset="0"/>
              <a:buChar char="•"/>
            </a:pPr>
            <a:endParaRPr lang="en-US" sz="2600" dirty="0">
              <a:latin typeface="Calibri" pitchFamily="34" charset="0"/>
              <a:cs typeface="Calibri" pitchFamily="34" charset="0"/>
            </a:endParaRPr>
          </a:p>
          <a:p>
            <a:pPr marL="457200" indent="-457200">
              <a:buFont typeface="Arial" pitchFamily="34" charset="0"/>
              <a:buChar char="•"/>
            </a:pPr>
            <a:r>
              <a:rPr lang="en-US" sz="2600" dirty="0" smtClean="0">
                <a:latin typeface="Calibri" pitchFamily="34" charset="0"/>
                <a:cs typeface="Calibri" pitchFamily="34" charset="0"/>
              </a:rPr>
              <a:t>Implemented and evaluated on operational networks</a:t>
            </a:r>
            <a:endParaRPr lang="en-US" sz="2600" dirty="0" smtClean="0"/>
          </a:p>
        </p:txBody>
      </p:sp>
    </p:spTree>
    <p:extLst>
      <p:ext uri="{BB962C8B-B14F-4D97-AF65-F5344CB8AC3E}">
        <p14:creationId xmlns:p14="http://schemas.microsoft.com/office/powerpoint/2010/main" xmlns="" val="2167312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9"/>
          <p:cNvSpPr txBox="1">
            <a:spLocks noChangeArrowheads="1"/>
          </p:cNvSpPr>
          <p:nvPr/>
        </p:nvSpPr>
        <p:spPr bwMode="auto">
          <a:xfrm>
            <a:off x="115747" y="1694468"/>
            <a:ext cx="8789714" cy="4683333"/>
          </a:xfrm>
          <a:prstGeom prst="rect">
            <a:avLst/>
          </a:prstGeom>
          <a:noFill/>
          <a:ln w="9525">
            <a:noFill/>
            <a:miter lim="800000"/>
            <a:headEnd/>
            <a:tailEnd/>
          </a:ln>
          <a:effectLst/>
        </p:spPr>
        <p:txBody>
          <a:bodyPr wrap="square" lIns="90488" tIns="44450" rIns="90488" bIns="44450">
            <a:prstTxWarp prst="textNoShape">
              <a:avLst/>
            </a:prstTxWarp>
            <a:spAutoFit/>
          </a:bodyPr>
          <a:lstStyle/>
          <a:p>
            <a:pPr marL="342900" indent="-342900">
              <a:spcBef>
                <a:spcPct val="50000"/>
              </a:spcBef>
              <a:buFont typeface="Arial" pitchFamily="34" charset="0"/>
              <a:buChar char="•"/>
            </a:pPr>
            <a:r>
              <a:rPr lang="en-US" sz="2500" dirty="0" smtClean="0">
                <a:latin typeface="+mj-lt"/>
                <a:ea typeface="Arial" pitchFamily="-112" charset="0"/>
                <a:cs typeface="Arial" pitchFamily="-112" charset="0"/>
              </a:rPr>
              <a:t>Prior out-of-band systems:  Assume </a:t>
            </a:r>
            <a:r>
              <a:rPr lang="en-US" sz="2500" dirty="0">
                <a:latin typeface="+mj-lt"/>
                <a:ea typeface="Arial" pitchFamily="-112" charset="0"/>
                <a:cs typeface="Arial" pitchFamily="-112" charset="0"/>
              </a:rPr>
              <a:t>a</a:t>
            </a:r>
            <a:r>
              <a:rPr lang="en-US" sz="2500" dirty="0" smtClean="0">
                <a:latin typeface="+mj-lt"/>
                <a:ea typeface="Arial" pitchFamily="-112" charset="0"/>
                <a:cs typeface="Arial" pitchFamily="-112" charset="0"/>
              </a:rPr>
              <a:t>ttacker can arbitrarily tamper with wireless messages</a:t>
            </a:r>
            <a:r>
              <a:rPr lang="en-US" sz="2500" dirty="0" smtClean="0">
                <a:solidFill>
                  <a:srgbClr val="0000FF"/>
                </a:solidFill>
                <a:latin typeface="+mj-lt"/>
                <a:ea typeface="Arial" pitchFamily="-112" charset="0"/>
                <a:cs typeface="Arial" pitchFamily="-112" charset="0"/>
              </a:rPr>
              <a:t> </a:t>
            </a:r>
          </a:p>
          <a:p>
            <a:pPr>
              <a:spcBef>
                <a:spcPct val="50000"/>
              </a:spcBef>
            </a:pPr>
            <a:r>
              <a:rPr lang="en-US" sz="2500" dirty="0" smtClean="0">
                <a:solidFill>
                  <a:srgbClr val="0000FF"/>
                </a:solidFill>
                <a:latin typeface="+mj-lt"/>
                <a:ea typeface="Arial" pitchFamily="-112" charset="0"/>
                <a:cs typeface="Arial" pitchFamily="-112" charset="0"/>
                <a:sym typeface="Wingdings" pitchFamily="2" charset="2"/>
              </a:rPr>
              <a:t>       </a:t>
            </a:r>
            <a:r>
              <a:rPr lang="en-US" sz="2500" dirty="0" smtClean="0">
                <a:solidFill>
                  <a:srgbClr val="0000FF"/>
                </a:solidFill>
                <a:latin typeface="+mj-lt"/>
                <a:ea typeface="Arial" pitchFamily="-112" charset="0"/>
                <a:cs typeface="Arial" pitchFamily="-112" charset="0"/>
              </a:rPr>
              <a:t>Can’t trust messages on shared wireless channel</a:t>
            </a:r>
          </a:p>
          <a:p>
            <a:pPr>
              <a:spcBef>
                <a:spcPct val="50000"/>
              </a:spcBef>
            </a:pPr>
            <a:endParaRPr lang="en-US" sz="2500" dirty="0" smtClean="0">
              <a:solidFill>
                <a:srgbClr val="0000FF"/>
              </a:solidFill>
              <a:latin typeface="+mj-lt"/>
              <a:ea typeface="Arial" pitchFamily="-112" charset="0"/>
              <a:cs typeface="Arial" pitchFamily="-112" charset="0"/>
            </a:endParaRPr>
          </a:p>
          <a:p>
            <a:pPr marL="342900" indent="-342900">
              <a:spcBef>
                <a:spcPct val="50000"/>
              </a:spcBef>
              <a:buFont typeface="Arial" pitchFamily="34" charset="0"/>
              <a:buChar char="•"/>
            </a:pPr>
            <a:r>
              <a:rPr lang="en-US" sz="2500" dirty="0" smtClean="0">
                <a:latin typeface="+mj-lt"/>
                <a:ea typeface="Arial" pitchFamily="-112" charset="0"/>
                <a:cs typeface="Arial" pitchFamily="-112" charset="0"/>
              </a:rPr>
              <a:t>Our approach:	 Understand wireless tampering and detect it </a:t>
            </a:r>
          </a:p>
          <a:p>
            <a:pPr marL="800100" lvl="1" indent="-342900">
              <a:spcBef>
                <a:spcPct val="50000"/>
              </a:spcBef>
              <a:buFont typeface="Wingdings"/>
              <a:buChar char="à"/>
            </a:pPr>
            <a:r>
              <a:rPr lang="en-US" sz="2500" dirty="0" smtClean="0">
                <a:solidFill>
                  <a:srgbClr val="0000FF"/>
                </a:solidFill>
                <a:latin typeface="+mj-lt"/>
                <a:ea typeface="Arial" pitchFamily="-112" charset="0"/>
                <a:cs typeface="Arial" pitchFamily="-112" charset="0"/>
                <a:sym typeface="Wingdings" pitchFamily="2" charset="2"/>
              </a:rPr>
              <a:t>Trust un-tampered messages</a:t>
            </a:r>
          </a:p>
          <a:p>
            <a:pPr marL="800100" lvl="1" indent="-342900">
              <a:spcBef>
                <a:spcPct val="50000"/>
              </a:spcBef>
              <a:buFont typeface="Wingdings"/>
              <a:buChar char="à"/>
            </a:pPr>
            <a:r>
              <a:rPr lang="en-US" sz="2500" dirty="0" smtClean="0">
                <a:solidFill>
                  <a:srgbClr val="0000FF"/>
                </a:solidFill>
                <a:latin typeface="+mj-lt"/>
                <a:ea typeface="Arial" pitchFamily="-112" charset="0"/>
                <a:cs typeface="Arial" pitchFamily="-112" charset="0"/>
                <a:sym typeface="Wingdings" pitchFamily="2" charset="2"/>
              </a:rPr>
              <a:t>Collect all messages within a time window; Pair if only one message and no tampering </a:t>
            </a:r>
            <a:endParaRPr lang="en-US" sz="2400" dirty="0" smtClean="0">
              <a:solidFill>
                <a:srgbClr val="0000FF"/>
              </a:solidFill>
              <a:latin typeface="+mj-lt"/>
              <a:ea typeface="Arial" pitchFamily="-112" charset="0"/>
              <a:cs typeface="Arial" pitchFamily="-112" charset="0"/>
            </a:endParaRPr>
          </a:p>
          <a:p>
            <a:pPr>
              <a:spcBef>
                <a:spcPct val="50000"/>
              </a:spcBef>
            </a:pPr>
            <a:endParaRPr lang="en-US" sz="2400" dirty="0" smtClean="0">
              <a:latin typeface="+mj-lt"/>
              <a:ea typeface="Arial" pitchFamily="-112" charset="0"/>
              <a:cs typeface="Arial" pitchFamily="-112" charset="0"/>
            </a:endParaRPr>
          </a:p>
        </p:txBody>
      </p:sp>
      <p:sp>
        <p:nvSpPr>
          <p:cNvPr id="4" name="Title 1"/>
          <p:cNvSpPr>
            <a:spLocks noGrp="1"/>
          </p:cNvSpPr>
          <p:nvPr>
            <p:ph type="title"/>
          </p:nvPr>
        </p:nvSpPr>
        <p:spPr>
          <a:xfrm>
            <a:off x="0" y="217986"/>
            <a:ext cx="9144000" cy="724429"/>
          </a:xfrm>
        </p:spPr>
        <p:txBody>
          <a:bodyPr>
            <a:noAutofit/>
          </a:bodyPr>
          <a:lstStyle/>
          <a:p>
            <a:r>
              <a:rPr lang="en-US" sz="3100" b="0" dirty="0" smtClean="0">
                <a:latin typeface="Calibri" pitchFamily="34" charset="0"/>
                <a:cs typeface="Calibri" pitchFamily="34" charset="0"/>
              </a:rPr>
              <a:t>How do We Protect Against MITM Attacks Without </a:t>
            </a:r>
            <a:br>
              <a:rPr lang="en-US" sz="3100" b="0" dirty="0" smtClean="0">
                <a:latin typeface="Calibri" pitchFamily="34" charset="0"/>
                <a:cs typeface="Calibri" pitchFamily="34" charset="0"/>
              </a:rPr>
            </a:br>
            <a:r>
              <a:rPr lang="en-US" sz="3100" b="0" dirty="0" smtClean="0">
                <a:latin typeface="Calibri" pitchFamily="34" charset="0"/>
                <a:cs typeface="Calibri" pitchFamily="34" charset="0"/>
              </a:rPr>
              <a:t>Out-of-Band </a:t>
            </a:r>
            <a:r>
              <a:rPr lang="en-US" sz="3100" b="0" dirty="0">
                <a:latin typeface="Calibri" pitchFamily="34" charset="0"/>
                <a:cs typeface="Calibri" pitchFamily="34" charset="0"/>
              </a:rPr>
              <a:t>C</a:t>
            </a:r>
            <a:r>
              <a:rPr lang="en-US" sz="3100" b="0" dirty="0" smtClean="0">
                <a:latin typeface="Calibri" pitchFamily="34" charset="0"/>
                <a:cs typeface="Calibri" pitchFamily="34" charset="0"/>
              </a:rPr>
              <a:t>hannels?</a:t>
            </a:r>
            <a:endParaRPr lang="en-US" sz="3100" b="0" dirty="0">
              <a:latin typeface="Calibri" pitchFamily="34" charset="0"/>
              <a:cs typeface="Calibri" pitchFamily="34" charset="0"/>
            </a:endParaRPr>
          </a:p>
        </p:txBody>
      </p:sp>
    </p:spTree>
    <p:extLst>
      <p:ext uri="{BB962C8B-B14F-4D97-AF65-F5344CB8AC3E}">
        <p14:creationId xmlns:p14="http://schemas.microsoft.com/office/powerpoint/2010/main" xmlns="" val="112966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3"/>
          <p:cNvSpPr txBox="1">
            <a:spLocks/>
          </p:cNvSpPr>
          <p:nvPr/>
        </p:nvSpPr>
        <p:spPr>
          <a:xfrm>
            <a:off x="765" y="839734"/>
            <a:ext cx="4591784" cy="517065"/>
          </a:xfrm>
          <a:prstGeom prst="rect">
            <a:avLst/>
          </a:prstGeom>
          <a:noFill/>
        </p:spPr>
        <p:txBody>
          <a:bodyPr vert="horz" wrap="square" lIns="91440" tIns="45720" rIns="91440" bIns="4572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Comic Sans M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omic Sans M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omic Sans M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500" dirty="0" smtClean="0">
                <a:latin typeface="Calibri" pitchFamily="34" charset="0"/>
                <a:cs typeface="Calibri" pitchFamily="34" charset="0"/>
                <a:sym typeface="Wingdings" pitchFamily="2" charset="2"/>
              </a:rPr>
              <a:t>1. Adversary </a:t>
            </a:r>
            <a:r>
              <a:rPr lang="en-US" sz="2500" dirty="0" smtClean="0">
                <a:solidFill>
                  <a:srgbClr val="0000FF"/>
                </a:solidFill>
                <a:latin typeface="Calibri" pitchFamily="34" charset="0"/>
                <a:cs typeface="Calibri" pitchFamily="34" charset="0"/>
                <a:sym typeface="Wingdings" pitchFamily="2" charset="2"/>
              </a:rPr>
              <a:t>alters</a:t>
            </a:r>
            <a:r>
              <a:rPr lang="en-US" sz="2500" dirty="0" smtClean="0">
                <a:latin typeface="Calibri" pitchFamily="34" charset="0"/>
                <a:cs typeface="Calibri" pitchFamily="34" charset="0"/>
                <a:sym typeface="Wingdings" pitchFamily="2" charset="2"/>
              </a:rPr>
              <a:t> message</a:t>
            </a:r>
            <a:endParaRPr lang="en-US" sz="2500" dirty="0" smtClean="0">
              <a:latin typeface="Calibri" pitchFamily="34" charset="0"/>
              <a:cs typeface="Calibri" pitchFamily="34" charset="0"/>
            </a:endParaRPr>
          </a:p>
          <a:p>
            <a:pPr marL="685800" lvl="1">
              <a:buFont typeface="Arial" pitchFamily="34" charset="0"/>
              <a:buChar char="•"/>
            </a:pPr>
            <a:endParaRPr lang="en-US" sz="100" dirty="0">
              <a:latin typeface="Calibri" pitchFamily="34" charset="0"/>
              <a:cs typeface="Calibri" pitchFamily="34" charset="0"/>
            </a:endParaRPr>
          </a:p>
          <a:p>
            <a:pPr marL="685800" lvl="1">
              <a:buFont typeface="Arial" pitchFamily="34" charset="0"/>
              <a:buChar char="•"/>
            </a:pPr>
            <a:endParaRPr lang="en-US" sz="100" dirty="0" smtClean="0">
              <a:latin typeface="Calibri" pitchFamily="34" charset="0"/>
              <a:cs typeface="Calibri" pitchFamily="34" charset="0"/>
            </a:endParaRPr>
          </a:p>
        </p:txBody>
      </p:sp>
      <p:sp>
        <p:nvSpPr>
          <p:cNvPr id="19" name="Title 1"/>
          <p:cNvSpPr txBox="1">
            <a:spLocks/>
          </p:cNvSpPr>
          <p:nvPr/>
        </p:nvSpPr>
        <p:spPr>
          <a:xfrm>
            <a:off x="0" y="-11575"/>
            <a:ext cx="9144000" cy="7292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66CC"/>
                </a:solidFill>
                <a:latin typeface="Comic Sans MS"/>
                <a:ea typeface="+mj-ea"/>
                <a:cs typeface="+mj-cs"/>
              </a:defRPr>
            </a:lvl1pPr>
          </a:lstStyle>
          <a:p>
            <a:r>
              <a:rPr lang="en-US" sz="3000" b="0" dirty="0" smtClean="0">
                <a:solidFill>
                  <a:srgbClr val="0078C0"/>
                </a:solidFill>
                <a:latin typeface="Calibri" pitchFamily="34" charset="0"/>
                <a:cs typeface="Calibri" pitchFamily="34" charset="0"/>
              </a:rPr>
              <a:t>How Can Adversary Tamper with Wireless Messages?</a:t>
            </a:r>
            <a:endParaRPr lang="en-US" sz="3000" b="0" dirty="0">
              <a:solidFill>
                <a:srgbClr val="0078C0"/>
              </a:solidFill>
              <a:latin typeface="Calibri" pitchFamily="34" charset="0"/>
              <a:cs typeface="Calibri" pitchFamily="34" charset="0"/>
            </a:endParaRPr>
          </a:p>
        </p:txBody>
      </p:sp>
      <p:sp>
        <p:nvSpPr>
          <p:cNvPr id="20" name="Text Placeholder 3"/>
          <p:cNvSpPr txBox="1">
            <a:spLocks/>
          </p:cNvSpPr>
          <p:nvPr/>
        </p:nvSpPr>
        <p:spPr>
          <a:xfrm>
            <a:off x="5684" y="1390330"/>
            <a:ext cx="5683915" cy="513987"/>
          </a:xfrm>
          <a:prstGeom prst="rect">
            <a:avLst/>
          </a:prstGeom>
          <a:noFill/>
        </p:spPr>
        <p:txBody>
          <a:bodyPr vert="horz" wrap="square" lIns="91440" tIns="45720" rIns="91440" bIns="4572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Comic Sans M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omic Sans M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omic Sans M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500" dirty="0" smtClean="0">
                <a:latin typeface="Calibri" pitchFamily="34" charset="0"/>
                <a:cs typeface="Calibri" pitchFamily="34" charset="0"/>
              </a:rPr>
              <a:t>2. Adversary </a:t>
            </a:r>
            <a:r>
              <a:rPr lang="en-US" sz="2500" dirty="0" smtClean="0">
                <a:solidFill>
                  <a:srgbClr val="0000FF"/>
                </a:solidFill>
                <a:latin typeface="Calibri" pitchFamily="34" charset="0"/>
                <a:cs typeface="Calibri" pitchFamily="34" charset="0"/>
              </a:rPr>
              <a:t>hides</a:t>
            </a:r>
            <a:r>
              <a:rPr lang="en-US" sz="2500" dirty="0" smtClean="0">
                <a:latin typeface="Calibri" pitchFamily="34" charset="0"/>
                <a:cs typeface="Calibri" pitchFamily="34" charset="0"/>
              </a:rPr>
              <a:t> that message was sent</a:t>
            </a:r>
          </a:p>
          <a:p>
            <a:pPr marL="685800" lvl="1">
              <a:buFont typeface="Arial" pitchFamily="34" charset="0"/>
              <a:buChar char="•"/>
            </a:pPr>
            <a:endParaRPr lang="en-US" sz="100" dirty="0">
              <a:latin typeface="Calibri" pitchFamily="34" charset="0"/>
              <a:cs typeface="Calibri" pitchFamily="34" charset="0"/>
            </a:endParaRPr>
          </a:p>
          <a:p>
            <a:pPr marL="685800" lvl="1">
              <a:buFont typeface="Arial" pitchFamily="34" charset="0"/>
              <a:buChar char="•"/>
            </a:pPr>
            <a:endParaRPr lang="en-US" sz="100" dirty="0" smtClean="0">
              <a:latin typeface="Calibri" pitchFamily="34" charset="0"/>
              <a:cs typeface="Calibri" pitchFamily="34" charset="0"/>
            </a:endParaRPr>
          </a:p>
        </p:txBody>
      </p:sp>
      <p:sp>
        <p:nvSpPr>
          <p:cNvPr id="21" name="Text Placeholder 3"/>
          <p:cNvSpPr txBox="1">
            <a:spLocks/>
          </p:cNvSpPr>
          <p:nvPr/>
        </p:nvSpPr>
        <p:spPr>
          <a:xfrm>
            <a:off x="12944" y="1920094"/>
            <a:ext cx="6562027" cy="513987"/>
          </a:xfrm>
          <a:prstGeom prst="rect">
            <a:avLst/>
          </a:prstGeom>
          <a:noFill/>
        </p:spPr>
        <p:txBody>
          <a:bodyPr vert="horz" wrap="square" lIns="91440" tIns="45720" rIns="91440" bIns="4572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Comic Sans M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omic Sans M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omic Sans M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omic Sans M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500" dirty="0" smtClean="0">
                <a:latin typeface="Calibri" pitchFamily="34" charset="0"/>
                <a:cs typeface="Calibri" pitchFamily="34" charset="0"/>
              </a:rPr>
              <a:t>3. Adversary </a:t>
            </a:r>
            <a:r>
              <a:rPr lang="en-US" sz="2500" dirty="0" smtClean="0">
                <a:solidFill>
                  <a:srgbClr val="0000FF"/>
                </a:solidFill>
                <a:latin typeface="Calibri" pitchFamily="34" charset="0"/>
                <a:cs typeface="Calibri" pitchFamily="34" charset="0"/>
              </a:rPr>
              <a:t>prevents</a:t>
            </a:r>
            <a:r>
              <a:rPr lang="en-US" sz="2500" dirty="0" smtClean="0">
                <a:latin typeface="Calibri" pitchFamily="34" charset="0"/>
                <a:cs typeface="Calibri" pitchFamily="34" charset="0"/>
              </a:rPr>
              <a:t> message from being sent</a:t>
            </a:r>
          </a:p>
          <a:p>
            <a:pPr marL="685800" lvl="1">
              <a:buFont typeface="Arial" pitchFamily="34" charset="0"/>
              <a:buChar char="•"/>
            </a:pPr>
            <a:endParaRPr lang="en-US" sz="100" dirty="0">
              <a:latin typeface="Calibri" pitchFamily="34" charset="0"/>
              <a:cs typeface="Calibri" pitchFamily="34" charset="0"/>
            </a:endParaRPr>
          </a:p>
          <a:p>
            <a:pPr marL="685800" lvl="1">
              <a:buFont typeface="Arial" pitchFamily="34" charset="0"/>
              <a:buChar char="•"/>
            </a:pPr>
            <a:endParaRPr lang="en-US" sz="100" dirty="0" smtClean="0">
              <a:latin typeface="Calibri" pitchFamily="34" charset="0"/>
              <a:cs typeface="Calibri" pitchFamily="34" charset="0"/>
            </a:endParaRPr>
          </a:p>
        </p:txBody>
      </p:sp>
      <p:sp>
        <p:nvSpPr>
          <p:cNvPr id="24" name="Text Box 75"/>
          <p:cNvSpPr txBox="1">
            <a:spLocks noChangeArrowheads="1"/>
          </p:cNvSpPr>
          <p:nvPr/>
        </p:nvSpPr>
        <p:spPr bwMode="auto">
          <a:xfrm>
            <a:off x="1148865" y="3360960"/>
            <a:ext cx="1189037" cy="459100"/>
          </a:xfrm>
          <a:prstGeom prst="rect">
            <a:avLst/>
          </a:prstGeom>
          <a:noFill/>
          <a:ln w="9525">
            <a:noFill/>
            <a:miter lim="800000"/>
            <a:headEnd/>
            <a:tailEnd/>
          </a:ln>
          <a:effectLst/>
        </p:spPr>
        <p:txBody>
          <a:bodyPr lIns="90488" tIns="44450" rIns="90488" bIns="44450">
            <a:prstTxWarp prst="textNoShape">
              <a:avLst/>
            </a:prstTxWarp>
            <a:spAutoFit/>
          </a:bodyPr>
          <a:lstStyle/>
          <a:p>
            <a:pPr>
              <a:spcBef>
                <a:spcPct val="50000"/>
              </a:spcBef>
            </a:pPr>
            <a:r>
              <a:rPr lang="en-US" sz="2400" b="0" i="0" dirty="0">
                <a:latin typeface="Arial" pitchFamily="-112" charset="0"/>
                <a:ea typeface="Arial" pitchFamily="-112" charset="0"/>
                <a:cs typeface="Arial" pitchFamily="-112" charset="0"/>
              </a:rPr>
              <a:t>Alice</a:t>
            </a:r>
          </a:p>
        </p:txBody>
      </p:sp>
      <p:sp>
        <p:nvSpPr>
          <p:cNvPr id="25" name="Text Box 76"/>
          <p:cNvSpPr txBox="1">
            <a:spLocks noChangeArrowheads="1"/>
          </p:cNvSpPr>
          <p:nvPr/>
        </p:nvSpPr>
        <p:spPr bwMode="auto">
          <a:xfrm>
            <a:off x="7386373" y="3349623"/>
            <a:ext cx="1189037" cy="459100"/>
          </a:xfrm>
          <a:prstGeom prst="rect">
            <a:avLst/>
          </a:prstGeom>
          <a:noFill/>
          <a:ln w="9525">
            <a:noFill/>
            <a:miter lim="800000"/>
            <a:headEnd/>
            <a:tailEnd/>
          </a:ln>
          <a:effectLst/>
        </p:spPr>
        <p:txBody>
          <a:bodyPr lIns="90488" tIns="44450" rIns="90488" bIns="44450">
            <a:prstTxWarp prst="textNoShape">
              <a:avLst/>
            </a:prstTxWarp>
            <a:spAutoFit/>
          </a:bodyPr>
          <a:lstStyle/>
          <a:p>
            <a:pPr>
              <a:spcBef>
                <a:spcPct val="50000"/>
              </a:spcBef>
            </a:pPr>
            <a:r>
              <a:rPr lang="en-US" sz="2400" b="0" i="0" dirty="0">
                <a:latin typeface="Arial" pitchFamily="-112" charset="0"/>
                <a:ea typeface="Arial" pitchFamily="-112" charset="0"/>
                <a:cs typeface="Arial" pitchFamily="-112" charset="0"/>
              </a:rPr>
              <a:t>Bob</a:t>
            </a:r>
          </a:p>
        </p:txBody>
      </p:sp>
      <p:sp>
        <p:nvSpPr>
          <p:cNvPr id="39" name="Oval 38"/>
          <p:cNvSpPr/>
          <p:nvPr/>
        </p:nvSpPr>
        <p:spPr>
          <a:xfrm>
            <a:off x="1783864" y="3721782"/>
            <a:ext cx="449943" cy="464459"/>
          </a:xfrm>
          <a:prstGeom prst="ellipse">
            <a:avLst/>
          </a:prstGeom>
          <a:solidFill>
            <a:srgbClr val="FFD1F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0" name="Oval 39"/>
          <p:cNvSpPr/>
          <p:nvPr/>
        </p:nvSpPr>
        <p:spPr>
          <a:xfrm>
            <a:off x="6972725" y="3743554"/>
            <a:ext cx="449943" cy="464458"/>
          </a:xfrm>
          <a:prstGeom prst="ellipse">
            <a:avLst/>
          </a:prstGeom>
          <a:solidFill>
            <a:srgbClr val="C2F3FF"/>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Oval 40"/>
          <p:cNvSpPr/>
          <p:nvPr/>
        </p:nvSpPr>
        <p:spPr>
          <a:xfrm>
            <a:off x="3966552" y="4683764"/>
            <a:ext cx="449943" cy="464459"/>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8" name="Text Box 75"/>
          <p:cNvSpPr txBox="1">
            <a:spLocks noChangeArrowheads="1"/>
          </p:cNvSpPr>
          <p:nvPr/>
        </p:nvSpPr>
        <p:spPr bwMode="auto">
          <a:xfrm>
            <a:off x="2352936" y="4566711"/>
            <a:ext cx="1598192" cy="459100"/>
          </a:xfrm>
          <a:prstGeom prst="rect">
            <a:avLst/>
          </a:prstGeom>
          <a:noFill/>
          <a:ln w="9525">
            <a:noFill/>
            <a:miter lim="800000"/>
            <a:headEnd/>
            <a:tailEnd/>
          </a:ln>
          <a:effectLst/>
        </p:spPr>
        <p:txBody>
          <a:bodyPr wrap="square" lIns="90488" tIns="44450" rIns="90488" bIns="44450">
            <a:prstTxWarp prst="textNoShape">
              <a:avLst/>
            </a:prstTxWarp>
            <a:spAutoFit/>
          </a:bodyPr>
          <a:lstStyle/>
          <a:p>
            <a:pPr>
              <a:spcBef>
                <a:spcPct val="50000"/>
              </a:spcBef>
            </a:pPr>
            <a:r>
              <a:rPr lang="en-US" sz="2400" b="0" i="0" dirty="0" smtClean="0">
                <a:latin typeface="Arial" pitchFamily="-112" charset="0"/>
                <a:ea typeface="Arial" pitchFamily="-112" charset="0"/>
                <a:cs typeface="Arial" pitchFamily="-112" charset="0"/>
              </a:rPr>
              <a:t>Adversary</a:t>
            </a:r>
            <a:endParaRPr lang="en-US" sz="2400" b="0" i="0" dirty="0">
              <a:latin typeface="Arial" pitchFamily="-112" charset="0"/>
              <a:ea typeface="Arial" pitchFamily="-112" charset="0"/>
              <a:cs typeface="Arial" pitchFamily="-112" charset="0"/>
            </a:endParaRPr>
          </a:p>
        </p:txBody>
      </p:sp>
      <p:sp>
        <p:nvSpPr>
          <p:cNvPr id="49" name="Rectangle 48"/>
          <p:cNvSpPr>
            <a:spLocks noChangeArrowheads="1"/>
          </p:cNvSpPr>
          <p:nvPr/>
        </p:nvSpPr>
        <p:spPr bwMode="auto">
          <a:xfrm rot="19833042">
            <a:off x="2242652" y="3534005"/>
            <a:ext cx="427038" cy="188913"/>
          </a:xfrm>
          <a:prstGeom prst="rect">
            <a:avLst/>
          </a:prstGeom>
          <a:solidFill>
            <a:srgbClr val="FFD1F6"/>
          </a:solidFill>
          <a:ln w="9525">
            <a:noFill/>
            <a:miter lim="800000"/>
            <a:headEnd/>
            <a:tailEnd/>
          </a:ln>
          <a:effectLst/>
        </p:spPr>
        <p:txBody>
          <a:bodyPr wrap="none" lIns="90488" tIns="44450" rIns="90488" bIns="44450" anchor="ctr">
            <a:prstTxWarp prst="textNoShape">
              <a:avLst/>
            </a:prstTxWarp>
          </a:bodyPr>
          <a:lstStyle/>
          <a:p>
            <a:endParaRPr lang="en-US" dirty="0"/>
          </a:p>
        </p:txBody>
      </p:sp>
    </p:spTree>
    <p:extLst>
      <p:ext uri="{BB962C8B-B14F-4D97-AF65-F5344CB8AC3E}">
        <p14:creationId xmlns:p14="http://schemas.microsoft.com/office/powerpoint/2010/main" xmlns="" val="1641016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P spid="21" grpId="0"/>
      <p:bldP spid="24" grpId="0"/>
      <p:bldP spid="25" grpId="0"/>
      <p:bldP spid="39" grpId="0" animBg="1"/>
      <p:bldP spid="40" grpId="0" animBg="1"/>
      <p:bldP spid="41" grpId="0" animBg="1"/>
      <p:bldP spid="48" grpId="0"/>
      <p:bldP spid="4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2.7|15.7"/>
</p:tagLst>
</file>

<file path=ppt/tags/tag10.xml><?xml version="1.0" encoding="utf-8"?>
<p:tagLst xmlns:a="http://schemas.openxmlformats.org/drawingml/2006/main" xmlns:r="http://schemas.openxmlformats.org/officeDocument/2006/relationships" xmlns:p="http://schemas.openxmlformats.org/presentationml/2006/main">
  <p:tag name="TIMING" val="|2|2.7|15.7"/>
</p:tagLst>
</file>

<file path=ppt/tags/tag2.xml><?xml version="1.0" encoding="utf-8"?>
<p:tagLst xmlns:a="http://schemas.openxmlformats.org/drawingml/2006/main" xmlns:r="http://schemas.openxmlformats.org/officeDocument/2006/relationships" xmlns:p="http://schemas.openxmlformats.org/presentationml/2006/main">
  <p:tag name="TIMING" val="|2|2.7|15.7"/>
</p:tagLst>
</file>

<file path=ppt/tags/tag3.xml><?xml version="1.0" encoding="utf-8"?>
<p:tagLst xmlns:a="http://schemas.openxmlformats.org/drawingml/2006/main" xmlns:r="http://schemas.openxmlformats.org/officeDocument/2006/relationships" xmlns:p="http://schemas.openxmlformats.org/presentationml/2006/main">
  <p:tag name="TIMING" val="|2|2.7|15.7"/>
</p:tagLst>
</file>

<file path=ppt/tags/tag4.xml><?xml version="1.0" encoding="utf-8"?>
<p:tagLst xmlns:a="http://schemas.openxmlformats.org/drawingml/2006/main" xmlns:r="http://schemas.openxmlformats.org/officeDocument/2006/relationships" xmlns:p="http://schemas.openxmlformats.org/presentationml/2006/main">
  <p:tag name="TIMING" val="|2|2.7|15.7"/>
</p:tagLst>
</file>

<file path=ppt/tags/tag5.xml><?xml version="1.0" encoding="utf-8"?>
<p:tagLst xmlns:a="http://schemas.openxmlformats.org/drawingml/2006/main" xmlns:r="http://schemas.openxmlformats.org/officeDocument/2006/relationships" xmlns:p="http://schemas.openxmlformats.org/presentationml/2006/main">
  <p:tag name="TIMING" val="|2|2.7|15.7"/>
</p:tagLst>
</file>

<file path=ppt/tags/tag6.xml><?xml version="1.0" encoding="utf-8"?>
<p:tagLst xmlns:a="http://schemas.openxmlformats.org/drawingml/2006/main" xmlns:r="http://schemas.openxmlformats.org/officeDocument/2006/relationships" xmlns:p="http://schemas.openxmlformats.org/presentationml/2006/main">
  <p:tag name="TIMING" val="|2|2.7|15.7"/>
</p:tagLst>
</file>

<file path=ppt/tags/tag7.xml><?xml version="1.0" encoding="utf-8"?>
<p:tagLst xmlns:a="http://schemas.openxmlformats.org/drawingml/2006/main" xmlns:r="http://schemas.openxmlformats.org/officeDocument/2006/relationships" xmlns:p="http://schemas.openxmlformats.org/presentationml/2006/main">
  <p:tag name="TIMING" val="|2|2.7|15.7"/>
</p:tagLst>
</file>

<file path=ppt/tags/tag8.xml><?xml version="1.0" encoding="utf-8"?>
<p:tagLst xmlns:a="http://schemas.openxmlformats.org/drawingml/2006/main" xmlns:r="http://schemas.openxmlformats.org/officeDocument/2006/relationships" xmlns:p="http://schemas.openxmlformats.org/presentationml/2006/main">
  <p:tag name="TIMING" val="|2|2.7|15.7"/>
</p:tagLst>
</file>

<file path=ppt/tags/tag9.xml><?xml version="1.0" encoding="utf-8"?>
<p:tagLst xmlns:a="http://schemas.openxmlformats.org/drawingml/2006/main" xmlns:r="http://schemas.openxmlformats.org/officeDocument/2006/relationships" xmlns:p="http://schemas.openxmlformats.org/presentationml/2006/main">
  <p:tag name="TIMING" val="|2|2.7|15.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9050">
          <a:solidFill>
            <a:schemeClr val="tx1"/>
          </a:solidFill>
          <a:prstDash val="dash"/>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73470</TotalTime>
  <Words>4883</Words>
  <Application>Microsoft Office PowerPoint</Application>
  <PresentationFormat>On-screen Show (4:3)</PresentationFormat>
  <Paragraphs>578</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Slide 1</vt:lpstr>
      <vt:lpstr>Secure Wireless Pairing is Important</vt:lpstr>
      <vt:lpstr>Entering or Validating Passwords is Difficult</vt:lpstr>
      <vt:lpstr>Tentative Solution:</vt:lpstr>
      <vt:lpstr>Tentative Solution: Use Diffie-Hellman Key Exchange </vt:lpstr>
      <vt:lpstr>Status of Secure Pairing Without Passwords</vt:lpstr>
      <vt:lpstr>Tamper Evident Pairing (TEP)</vt:lpstr>
      <vt:lpstr>How do We Protect Against MITM Attacks Without  Out-of-Band Channels?</vt:lpstr>
      <vt:lpstr>Slide 9</vt:lpstr>
      <vt:lpstr>Slide 10</vt:lpstr>
      <vt:lpstr>Slide 11</vt:lpstr>
      <vt:lpstr>Slide 12</vt:lpstr>
      <vt:lpstr>1. How to Protect From Altering of Messages? </vt:lpstr>
      <vt:lpstr>Slide 14</vt:lpstr>
      <vt:lpstr>Slide 15</vt:lpstr>
      <vt:lpstr>2. How to Protect From Hiding the Message? </vt:lpstr>
      <vt:lpstr>2. How to Protect From Hiding the Message? </vt:lpstr>
      <vt:lpstr>3. How Do We Ensure Message Gets Sent?</vt:lpstr>
      <vt:lpstr>Issue: Unintentional Tampering</vt:lpstr>
      <vt:lpstr>Issue: Unintentional Tampering</vt:lpstr>
      <vt:lpstr>Slide 21</vt:lpstr>
      <vt:lpstr>In-Band Secure Pairing Protocol</vt:lpstr>
      <vt:lpstr>In-Band Secure Pairing Protocol</vt:lpstr>
      <vt:lpstr>In-Band Secure Pairing Protocol</vt:lpstr>
      <vt:lpstr>TEP is proven secure</vt:lpstr>
      <vt:lpstr>Implementation</vt:lpstr>
      <vt:lpstr>Implementation Challenges</vt:lpstr>
      <vt:lpstr>Evaluation</vt:lpstr>
      <vt:lpstr>Testbed</vt:lpstr>
      <vt:lpstr>Slide 30</vt:lpstr>
      <vt:lpstr>Can We Distinguish Between One and Zero Bits?</vt:lpstr>
      <vt:lpstr>Can We Distinguish Between One and Zero Bits?</vt:lpstr>
      <vt:lpstr>False Positives</vt:lpstr>
      <vt:lpstr>Can TEP Mistake Cross-Traffic for Sync Packet?</vt:lpstr>
      <vt:lpstr>Slide 35</vt:lpstr>
      <vt:lpstr>Can TEP Mistake Cross-Traffic for Sync Packet?</vt:lpstr>
      <vt:lpstr>Can TEP Mistake Corrupted Hash Bits for Attack?</vt:lpstr>
      <vt:lpstr>Can TEP Mistake Corrupted Hash Bits for Attack?</vt:lpstr>
      <vt:lpstr>Related Work</vt:lpstr>
      <vt:lpstr>Conclusions</vt:lpstr>
    </vt:vector>
  </TitlesOfParts>
  <Company>MIT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shyamnath gollakota</dc:creator>
  <cp:lastModifiedBy> </cp:lastModifiedBy>
  <cp:revision>3523</cp:revision>
  <cp:lastPrinted>2008-08-07T05:01:17Z</cp:lastPrinted>
  <dcterms:created xsi:type="dcterms:W3CDTF">2008-08-17T15:31:35Z</dcterms:created>
  <dcterms:modified xsi:type="dcterms:W3CDTF">2011-08-29T19:58:45Z</dcterms:modified>
</cp:coreProperties>
</file>